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24"/>
  </p:notesMasterIdLst>
  <p:sldIdLst>
    <p:sldId id="256" r:id="rId3"/>
    <p:sldId id="257"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12192000" cy="6858000"/>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06"/>
    <p:restoredTop sz="79517"/>
  </p:normalViewPr>
  <p:slideViewPr>
    <p:cSldViewPr snapToGrid="0" snapToObjects="1">
      <p:cViewPr varScale="1">
        <p:scale>
          <a:sx n="77" d="100"/>
          <a:sy n="77" d="100"/>
        </p:scale>
        <p:origin x="19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It is glad to introduce my group: xxx, xxx, xxx. Here we want to introduce a video surveillance company named Hikvision. We will focus on it supply chain department to do the performance management analysis.</a:t>
            </a:r>
            <a:endParaRPr dirty="0"/>
          </a:p>
        </p:txBody>
      </p:sp>
      <p:sp>
        <p:nvSpPr>
          <p:cNvPr id="290" name="Google Shape;2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4a5c4195be_1_13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Now we will talk about mockup balanced scorecard on the following four aspects.</a:t>
            </a:r>
            <a:endParaRPr/>
          </a:p>
        </p:txBody>
      </p:sp>
      <p:sp>
        <p:nvSpPr>
          <p:cNvPr id="537" name="Google Shape;537;g4a5c4195be_1_1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4a5c4195be_1_4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4a5c4195be_1_4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4a5c4195be_1_4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4a5c4195be_1_6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4a5c4195be_1_6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4a5c4195be_1_6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4a5c4195be_1_7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g4a5c4195be_1_7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4a5c4195be_1_7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4a5c4195be_1_8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4a5c4195be_1_8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4a5c4195be_1_8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4a5c4195be_1_9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g4a5c4195be_1_9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20" name="Google Shape;620;g4a5c4195be_1_9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4a579524f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g4a579524f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4a5c4195be_1_2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g4a5c4195be_1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a579524f2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1" name="Google Shape;651;g4a579524f2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4a5c4195be_1_3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g4a5c4195be_1_3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a5c4195be_1_10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contents of our presentation. We will introduce (</a:t>
            </a:r>
            <a:r>
              <a:rPr lang="en-US" dirty="0" err="1"/>
              <a:t>从左上到右下念一遍</a:t>
            </a:r>
            <a:r>
              <a:rPr lang="en-US" dirty="0"/>
              <a:t>）. First let’s see a short movie.</a:t>
            </a:r>
            <a:endParaRPr dirty="0"/>
          </a:p>
        </p:txBody>
      </p:sp>
      <p:sp>
        <p:nvSpPr>
          <p:cNvPr id="298" name="Google Shape;298;g4a5c4195be_1_10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4a5c4195be_1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g4a5c4195be_1_3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这里就是希望得到他们approval所阐述的我们这个plan的优势（如果你们觉得还有可以加！！）</a:t>
            </a:r>
            <a:endParaRPr/>
          </a:p>
        </p:txBody>
      </p:sp>
      <p:sp>
        <p:nvSpPr>
          <p:cNvPr id="670" name="Google Shape;670;g4a5c4195be_1_3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a5c4195be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4a5c4195be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Now we use five force model to analyze its competitiveness. From the video, we can see Hikvision has low threat of new entrants and substitutes due to the technical barriers and powerful R&amp;D department. And strong bargaining power of buyers based on its various product lines. Strong bargaining power of buyers and suppliers based on its scale </a:t>
            </a:r>
            <a:r>
              <a:rPr lang="en-US" dirty="0" err="1"/>
              <a:t>ecomony</a:t>
            </a:r>
            <a:r>
              <a:rPr lang="en-US" dirty="0"/>
              <a:t>.</a:t>
            </a:r>
            <a:endParaRPr dirty="0"/>
          </a:p>
        </p:txBody>
      </p:sp>
      <p:sp>
        <p:nvSpPr>
          <p:cNvPr id="403" name="Google Shape;403;g4a5c4195be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4a5c4195be_1_2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4a5c4195be_1_2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worldwide revenue ranking in 2016. We can see Hikvision gain the top revenue in the world at almost 5000 million and it is twice than the second one.</a:t>
            </a:r>
            <a:endParaRPr dirty="0"/>
          </a:p>
        </p:txBody>
      </p:sp>
      <p:sp>
        <p:nvSpPr>
          <p:cNvPr id="425" name="Google Shape;425;g4a5c4195be_1_2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a5c4195be_1_1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g4a5c4195be_1_1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will separately discuss three main problems in Hikvision’s supply chain department</a:t>
            </a:r>
            <a:endParaRPr/>
          </a:p>
        </p:txBody>
      </p:sp>
      <p:sp>
        <p:nvSpPr>
          <p:cNvPr id="436" name="Google Shape;436;g4a5c4195be_1_1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9ce7d2374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g49ce7d2374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one is logistics problem. We can see its delivery structure（翻到下一页 讲解也在下一页）So, we come up three metrics to improve the performance. In order to lower the cost, we deal with the variable costs and fixed costs separately.（第一个Jamie自己写的 我就不具体写了 注意这个是降低variable costs）The second one is to use recyle packaging materials. This is a creative method to reduce fixed costs and It is good to build up brand image, enterprise culture and social responsibility. Due to long distance transportation, there will be various unexpected accidents that may delay the shipping time, which is bad to customer satisfaction. So on-time delivery is the third metric we discuss in logisctics problem.</a:t>
            </a:r>
            <a:endParaRPr/>
          </a:p>
        </p:txBody>
      </p:sp>
      <p:sp>
        <p:nvSpPr>
          <p:cNvPr id="452" name="Google Shape;452;g49ce7d2374_1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4a5c4195be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4a5c4195be_2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After the headquarter receives orders, Hikvision delivers the item from China to USA. Then the items will be shipped to distributors or end-users. We can see there is a long process on transportation. </a:t>
            </a:r>
            <a:endParaRPr/>
          </a:p>
        </p:txBody>
      </p:sp>
      <p:sp>
        <p:nvSpPr>
          <p:cNvPr id="466" name="Google Shape;466;g4a5c4195be_2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second problem is inventory. and we lists three aspects to improve the performance. (</a:t>
            </a:r>
            <a:r>
              <a:rPr lang="en-US" dirty="0" err="1"/>
              <a:t>Theresa讲好了</a:t>
            </a:r>
            <a:r>
              <a:rPr lang="en-US" dirty="0"/>
              <a:t> </a:t>
            </a:r>
            <a:r>
              <a:rPr lang="en-US" dirty="0" err="1"/>
              <a:t>我就不写了</a:t>
            </a:r>
            <a:r>
              <a:rPr lang="en-US" dirty="0"/>
              <a:t>）</a:t>
            </a:r>
            <a:endParaRPr dirty="0"/>
          </a:p>
          <a:p>
            <a:pPr marL="0" lvl="0" indent="0" algn="l" rtl="0">
              <a:spcBef>
                <a:spcPts val="0"/>
              </a:spcBef>
              <a:spcAft>
                <a:spcPts val="0"/>
              </a:spcAft>
              <a:buNone/>
            </a:pPr>
            <a:r>
              <a:rPr lang="en-US" dirty="0" err="1"/>
              <a:t>XL:可以的</a:t>
            </a:r>
            <a:r>
              <a:rPr lang="en-US" dirty="0"/>
              <a:t>！</a:t>
            </a:r>
            <a:endParaRPr dirty="0"/>
          </a:p>
        </p:txBody>
      </p:sp>
      <p:sp>
        <p:nvSpPr>
          <p:cNvPr id="509" name="Google Shape;5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4a5000e4cc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g4a5000e4cc_0_1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我自己讲</a:t>
            </a:r>
            <a:endParaRPr dirty="0"/>
          </a:p>
        </p:txBody>
      </p:sp>
      <p:sp>
        <p:nvSpPr>
          <p:cNvPr id="524" name="Google Shape;524;g4a5000e4cc_0_1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5_Custom Layout">
  <p:cSld name="65_Custom Layout">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7175912" y="3"/>
            <a:ext cx="5016088" cy="685800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两项内容" type="twoObj">
  <p:cSld name="TWO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4" name="Google Shape;84;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1" name="Google Shape;91;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竖排标题和文本" type="vertTitleAndTx">
  <p:cSld name="VERTICAL_TITLE_AND_VERTICAL_TEX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8_Custom Layout">
  <p:cSld name="38_Custom Layout">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4682144" y="526204"/>
            <a:ext cx="2600325" cy="2786063"/>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 name="Google Shape;19;p3"/>
          <p:cNvSpPr>
            <a:spLocks noGrp="1"/>
          </p:cNvSpPr>
          <p:nvPr>
            <p:ph type="pic" idx="3"/>
          </p:nvPr>
        </p:nvSpPr>
        <p:spPr>
          <a:xfrm>
            <a:off x="8307426" y="4193300"/>
            <a:ext cx="3310801" cy="2149133"/>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3"/>
          <p:cNvSpPr>
            <a:spLocks noGrp="1"/>
          </p:cNvSpPr>
          <p:nvPr>
            <p:ph type="pic" idx="4"/>
          </p:nvPr>
        </p:nvSpPr>
        <p:spPr>
          <a:xfrm>
            <a:off x="7438114" y="526204"/>
            <a:ext cx="4180113" cy="3511453"/>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0_Custom Layout">
  <p:cSld name="60_Custom Layout">
    <p:spTree>
      <p:nvGrpSpPr>
        <p:cNvPr id="1" name="Shape 107"/>
        <p:cNvGrpSpPr/>
        <p:nvPr/>
      </p:nvGrpSpPr>
      <p:grpSpPr>
        <a:xfrm>
          <a:off x="0" y="0"/>
          <a:ext cx="0" cy="0"/>
          <a:chOff x="0" y="0"/>
          <a:chExt cx="0" cy="0"/>
        </a:xfrm>
      </p:grpSpPr>
      <p:sp>
        <p:nvSpPr>
          <p:cNvPr id="108" name="Google Shape;108;p22"/>
          <p:cNvSpPr>
            <a:spLocks noGrp="1"/>
          </p:cNvSpPr>
          <p:nvPr>
            <p:ph type="pic" idx="2"/>
          </p:nvPr>
        </p:nvSpPr>
        <p:spPr>
          <a:xfrm>
            <a:off x="0" y="0"/>
            <a:ext cx="5410200" cy="54321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7_Custom Layout">
  <p:cSld name="67_Custom Layout">
    <p:spTree>
      <p:nvGrpSpPr>
        <p:cNvPr id="1" name="Shape 109"/>
        <p:cNvGrpSpPr/>
        <p:nvPr/>
      </p:nvGrpSpPr>
      <p:grpSpPr>
        <a:xfrm>
          <a:off x="0" y="0"/>
          <a:ext cx="0" cy="0"/>
          <a:chOff x="0" y="0"/>
          <a:chExt cx="0" cy="0"/>
        </a:xfrm>
      </p:grpSpPr>
      <p:sp>
        <p:nvSpPr>
          <p:cNvPr id="110" name="Google Shape;110;p23"/>
          <p:cNvSpPr>
            <a:spLocks noGrp="1"/>
          </p:cNvSpPr>
          <p:nvPr>
            <p:ph type="pic" idx="2"/>
          </p:nvPr>
        </p:nvSpPr>
        <p:spPr>
          <a:xfrm>
            <a:off x="3" y="0"/>
            <a:ext cx="85815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114"/>
        <p:cNvGrpSpPr/>
        <p:nvPr/>
      </p:nvGrpSpPr>
      <p:grpSpPr>
        <a:xfrm>
          <a:off x="0" y="0"/>
          <a:ext cx="0" cy="0"/>
          <a:chOff x="0" y="0"/>
          <a:chExt cx="0" cy="0"/>
        </a:xfrm>
      </p:grpSpPr>
      <p:sp>
        <p:nvSpPr>
          <p:cNvPr id="115" name="Google Shape;115;p25"/>
          <p:cNvSpPr>
            <a:spLocks noGrp="1"/>
          </p:cNvSpPr>
          <p:nvPr>
            <p:ph type="pic" idx="2"/>
          </p:nvPr>
        </p:nvSpPr>
        <p:spPr>
          <a:xfrm>
            <a:off x="-3" y="1"/>
            <a:ext cx="5834700" cy="6872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16"/>
        <p:cNvGrpSpPr/>
        <p:nvPr/>
      </p:nvGrpSpPr>
      <p:grpSpPr>
        <a:xfrm>
          <a:off x="0" y="0"/>
          <a:ext cx="0" cy="0"/>
          <a:chOff x="0" y="0"/>
          <a:chExt cx="0" cy="0"/>
        </a:xfrm>
      </p:grpSpPr>
      <p:sp>
        <p:nvSpPr>
          <p:cNvPr id="117" name="Google Shape;117;p26"/>
          <p:cNvSpPr>
            <a:spLocks noGrp="1"/>
          </p:cNvSpPr>
          <p:nvPr>
            <p:ph type="pic" idx="2"/>
          </p:nvPr>
        </p:nvSpPr>
        <p:spPr>
          <a:xfrm>
            <a:off x="0"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8" name="Google Shape;118;p26"/>
          <p:cNvSpPr>
            <a:spLocks noGrp="1"/>
          </p:cNvSpPr>
          <p:nvPr>
            <p:ph type="pic" idx="3"/>
          </p:nvPr>
        </p:nvSpPr>
        <p:spPr>
          <a:xfrm>
            <a:off x="4063999"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9" name="Google Shape;119;p26"/>
          <p:cNvSpPr>
            <a:spLocks noGrp="1"/>
          </p:cNvSpPr>
          <p:nvPr>
            <p:ph type="pic" idx="4"/>
          </p:nvPr>
        </p:nvSpPr>
        <p:spPr>
          <a:xfrm>
            <a:off x="8127996"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extLst>
    <p:ext uri="{DCECCB84-F9BA-43D5-87BE-67443E8EF086}">
      <p15:sldGuideLst xmlns:p15="http://schemas.microsoft.com/office/powerpoint/2012/main">
        <p15:guide id="1" orient="horz" pos="2913">
          <p15:clr>
            <a:srgbClr val="FBAE40"/>
          </p15:clr>
        </p15:guide>
        <p15:guide id="2" pos="329">
          <p15:clr>
            <a:srgbClr val="FBAE40"/>
          </p15:clr>
        </p15:guide>
        <p15:guide id="3" pos="5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1_Custom Layout">
  <p:cSld name="51_Custom Layout">
    <p:spTree>
      <p:nvGrpSpPr>
        <p:cNvPr id="1" name="Shape 134"/>
        <p:cNvGrpSpPr/>
        <p:nvPr/>
      </p:nvGrpSpPr>
      <p:grpSpPr>
        <a:xfrm>
          <a:off x="0" y="0"/>
          <a:ext cx="0" cy="0"/>
          <a:chOff x="0" y="0"/>
          <a:chExt cx="0" cy="0"/>
        </a:xfrm>
      </p:grpSpPr>
      <p:sp>
        <p:nvSpPr>
          <p:cNvPr id="135" name="Google Shape;135;p28"/>
          <p:cNvSpPr>
            <a:spLocks noGrp="1"/>
          </p:cNvSpPr>
          <p:nvPr>
            <p:ph type="pic" idx="2"/>
          </p:nvPr>
        </p:nvSpPr>
        <p:spPr>
          <a:xfrm>
            <a:off x="4938000" y="0"/>
            <a:ext cx="7254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6" name="Google Shape;136;p28"/>
          <p:cNvSpPr>
            <a:spLocks noGrp="1"/>
          </p:cNvSpPr>
          <p:nvPr>
            <p:ph type="pic" idx="3"/>
          </p:nvPr>
        </p:nvSpPr>
        <p:spPr>
          <a:xfrm>
            <a:off x="6832600" y="2832103"/>
            <a:ext cx="3822600" cy="4026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5_Custom Layout">
  <p:cSld name="45_Custom Layout">
    <p:spTree>
      <p:nvGrpSpPr>
        <p:cNvPr id="1" name="Shape 137"/>
        <p:cNvGrpSpPr/>
        <p:nvPr/>
      </p:nvGrpSpPr>
      <p:grpSpPr>
        <a:xfrm>
          <a:off x="0" y="0"/>
          <a:ext cx="0" cy="0"/>
          <a:chOff x="0" y="0"/>
          <a:chExt cx="0" cy="0"/>
        </a:xfrm>
      </p:grpSpPr>
      <p:sp>
        <p:nvSpPr>
          <p:cNvPr id="138" name="Google Shape;138;p29"/>
          <p:cNvSpPr>
            <a:spLocks noGrp="1"/>
          </p:cNvSpPr>
          <p:nvPr>
            <p:ph type="pic" idx="2"/>
          </p:nvPr>
        </p:nvSpPr>
        <p:spPr>
          <a:xfrm>
            <a:off x="0" y="4017526"/>
            <a:ext cx="12192000" cy="1206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64_Custom Layout">
  <p:cSld name="64_Custom Layout">
    <p:spTree>
      <p:nvGrpSpPr>
        <p:cNvPr id="1" name="Shape 139"/>
        <p:cNvGrpSpPr/>
        <p:nvPr/>
      </p:nvGrpSpPr>
      <p:grpSpPr>
        <a:xfrm>
          <a:off x="0" y="0"/>
          <a:ext cx="0" cy="0"/>
          <a:chOff x="0" y="0"/>
          <a:chExt cx="0" cy="0"/>
        </a:xfrm>
      </p:grpSpPr>
      <p:sp>
        <p:nvSpPr>
          <p:cNvPr id="140" name="Google Shape;140;p30"/>
          <p:cNvSpPr>
            <a:spLocks noGrp="1"/>
          </p:cNvSpPr>
          <p:nvPr>
            <p:ph type="pic" idx="2"/>
          </p:nvPr>
        </p:nvSpPr>
        <p:spPr>
          <a:xfrm>
            <a:off x="5" y="3"/>
            <a:ext cx="7119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1" name="Google Shape;141;p30"/>
          <p:cNvSpPr/>
          <p:nvPr/>
        </p:nvSpPr>
        <p:spPr>
          <a:xfrm>
            <a:off x="-1582057" y="478971"/>
            <a:ext cx="10087472" cy="5892800"/>
          </a:xfrm>
          <a:custGeom>
            <a:avLst/>
            <a:gdLst/>
            <a:ahLst/>
            <a:cxnLst/>
            <a:rect l="l" t="t" r="r" b="b"/>
            <a:pathLst>
              <a:path w="10087472" h="5892800" extrusionOk="0">
                <a:moveTo>
                  <a:pt x="9855200" y="2554515"/>
                </a:moveTo>
                <a:cubicBezTo>
                  <a:pt x="9932609" y="1819124"/>
                  <a:pt x="10029609" y="1085533"/>
                  <a:pt x="10087428" y="348343"/>
                </a:cubicBezTo>
                <a:cubicBezTo>
                  <a:pt x="10088988" y="328456"/>
                  <a:pt x="10049203" y="335973"/>
                  <a:pt x="10029371" y="333829"/>
                </a:cubicBezTo>
                <a:cubicBezTo>
                  <a:pt x="9869984" y="316598"/>
                  <a:pt x="9710057" y="304800"/>
                  <a:pt x="9550400" y="290286"/>
                </a:cubicBezTo>
                <a:cubicBezTo>
                  <a:pt x="9224612" y="208840"/>
                  <a:pt x="9631252" y="306972"/>
                  <a:pt x="8694057" y="217715"/>
                </a:cubicBezTo>
                <a:cubicBezTo>
                  <a:pt x="8451514" y="194616"/>
                  <a:pt x="8210248" y="159658"/>
                  <a:pt x="7968343" y="130629"/>
                </a:cubicBezTo>
                <a:cubicBezTo>
                  <a:pt x="7801314" y="74954"/>
                  <a:pt x="8030760" y="148919"/>
                  <a:pt x="7576457" y="58058"/>
                </a:cubicBezTo>
                <a:cubicBezTo>
                  <a:pt x="7498214" y="42409"/>
                  <a:pt x="7344228" y="0"/>
                  <a:pt x="7344228" y="0"/>
                </a:cubicBezTo>
                <a:cubicBezTo>
                  <a:pt x="3810259" y="196333"/>
                  <a:pt x="6698120" y="45375"/>
                  <a:pt x="3178628" y="203200"/>
                </a:cubicBezTo>
                <a:lnTo>
                  <a:pt x="2017486" y="261258"/>
                </a:lnTo>
                <a:cubicBezTo>
                  <a:pt x="1940030" y="265292"/>
                  <a:pt x="1707696" y="275772"/>
                  <a:pt x="1785257" y="275772"/>
                </a:cubicBezTo>
                <a:cubicBezTo>
                  <a:pt x="2206199" y="275772"/>
                  <a:pt x="2627086" y="266096"/>
                  <a:pt x="3048000" y="261258"/>
                </a:cubicBezTo>
                <a:lnTo>
                  <a:pt x="3410857" y="232229"/>
                </a:lnTo>
                <a:cubicBezTo>
                  <a:pt x="3449703" y="228698"/>
                  <a:pt x="3488012" y="219631"/>
                  <a:pt x="3526971" y="217715"/>
                </a:cubicBezTo>
                <a:lnTo>
                  <a:pt x="7547428" y="58058"/>
                </a:lnTo>
                <a:lnTo>
                  <a:pt x="9114971" y="101600"/>
                </a:lnTo>
                <a:cubicBezTo>
                  <a:pt x="9134906" y="102312"/>
                  <a:pt x="9153867" y="110568"/>
                  <a:pt x="9173028" y="116115"/>
                </a:cubicBezTo>
                <a:lnTo>
                  <a:pt x="9666514" y="261258"/>
                </a:lnTo>
                <a:cubicBezTo>
                  <a:pt x="9691416" y="268920"/>
                  <a:pt x="9714895" y="280610"/>
                  <a:pt x="9739086" y="290286"/>
                </a:cubicBezTo>
                <a:cubicBezTo>
                  <a:pt x="9724572" y="299962"/>
                  <a:pt x="9711484" y="312230"/>
                  <a:pt x="9695543" y="319315"/>
                </a:cubicBezTo>
                <a:cubicBezTo>
                  <a:pt x="9667581" y="331742"/>
                  <a:pt x="9630094" y="326706"/>
                  <a:pt x="9608457" y="348343"/>
                </a:cubicBezTo>
                <a:cubicBezTo>
                  <a:pt x="9597639" y="359161"/>
                  <a:pt x="9636909" y="360343"/>
                  <a:pt x="9652000" y="362858"/>
                </a:cubicBezTo>
                <a:cubicBezTo>
                  <a:pt x="9695215" y="370061"/>
                  <a:pt x="9739085" y="372534"/>
                  <a:pt x="9782628" y="377372"/>
                </a:cubicBezTo>
                <a:cubicBezTo>
                  <a:pt x="9574590" y="416077"/>
                  <a:pt x="9368251" y="465411"/>
                  <a:pt x="9158514" y="493486"/>
                </a:cubicBezTo>
                <a:cubicBezTo>
                  <a:pt x="7075500" y="772315"/>
                  <a:pt x="8479298" y="571575"/>
                  <a:pt x="7736114" y="638629"/>
                </a:cubicBezTo>
                <a:lnTo>
                  <a:pt x="6008914" y="798286"/>
                </a:lnTo>
                <a:cubicBezTo>
                  <a:pt x="6276820" y="874832"/>
                  <a:pt x="5913537" y="779737"/>
                  <a:pt x="6487886" y="841829"/>
                </a:cubicBezTo>
                <a:cubicBezTo>
                  <a:pt x="6542729" y="847758"/>
                  <a:pt x="6594324" y="870858"/>
                  <a:pt x="6647543" y="885372"/>
                </a:cubicBezTo>
                <a:cubicBezTo>
                  <a:pt x="6613676" y="924077"/>
                  <a:pt x="6580538" y="963431"/>
                  <a:pt x="6545943" y="1001486"/>
                </a:cubicBezTo>
                <a:cubicBezTo>
                  <a:pt x="6532135" y="1016674"/>
                  <a:pt x="6519561" y="1033767"/>
                  <a:pt x="6502400" y="1045029"/>
                </a:cubicBezTo>
                <a:cubicBezTo>
                  <a:pt x="6116270" y="1298427"/>
                  <a:pt x="6233719" y="1255543"/>
                  <a:pt x="6037943" y="1320800"/>
                </a:cubicBezTo>
                <a:cubicBezTo>
                  <a:pt x="5984724" y="1374019"/>
                  <a:pt x="5857610" y="1408091"/>
                  <a:pt x="5878286" y="1480458"/>
                </a:cubicBezTo>
                <a:cubicBezTo>
                  <a:pt x="5880965" y="1489833"/>
                  <a:pt x="6121224" y="1643936"/>
                  <a:pt x="6212114" y="1654629"/>
                </a:cubicBezTo>
                <a:cubicBezTo>
                  <a:pt x="6593647" y="1699515"/>
                  <a:pt x="6976533" y="1732038"/>
                  <a:pt x="7358743" y="1770743"/>
                </a:cubicBezTo>
                <a:lnTo>
                  <a:pt x="8795657" y="1727200"/>
                </a:lnTo>
                <a:cubicBezTo>
                  <a:pt x="8979637" y="1720485"/>
                  <a:pt x="9530025" y="1676522"/>
                  <a:pt x="9347200" y="1698172"/>
                </a:cubicBezTo>
                <a:cubicBezTo>
                  <a:pt x="8796940" y="1763335"/>
                  <a:pt x="8243967" y="1803110"/>
                  <a:pt x="7692571" y="1857829"/>
                </a:cubicBezTo>
                <a:cubicBezTo>
                  <a:pt x="7610161" y="1866007"/>
                  <a:pt x="7528523" y="1882401"/>
                  <a:pt x="7445828" y="1886858"/>
                </a:cubicBezTo>
                <a:lnTo>
                  <a:pt x="5268686" y="1988458"/>
                </a:lnTo>
                <a:cubicBezTo>
                  <a:pt x="5181600" y="1998134"/>
                  <a:pt x="5094981" y="2014019"/>
                  <a:pt x="5007428" y="2017486"/>
                </a:cubicBezTo>
                <a:cubicBezTo>
                  <a:pt x="4606064" y="2033382"/>
                  <a:pt x="4200384" y="1989710"/>
                  <a:pt x="3802743" y="2046515"/>
                </a:cubicBezTo>
                <a:cubicBezTo>
                  <a:pt x="3438712" y="2098518"/>
                  <a:pt x="4538133" y="2036838"/>
                  <a:pt x="4905828" y="2032000"/>
                </a:cubicBezTo>
                <a:cubicBezTo>
                  <a:pt x="5147733" y="2041676"/>
                  <a:pt x="5391189" y="2032021"/>
                  <a:pt x="5631543" y="2061029"/>
                </a:cubicBezTo>
                <a:cubicBezTo>
                  <a:pt x="5676857" y="2066498"/>
                  <a:pt x="5726018" y="2093413"/>
                  <a:pt x="5747657" y="2133600"/>
                </a:cubicBezTo>
                <a:cubicBezTo>
                  <a:pt x="5766150" y="2167944"/>
                  <a:pt x="5737981" y="2211010"/>
                  <a:pt x="5733143" y="2249715"/>
                </a:cubicBezTo>
                <a:cubicBezTo>
                  <a:pt x="5805969" y="2541024"/>
                  <a:pt x="5756670" y="2485780"/>
                  <a:pt x="6357257" y="2540000"/>
                </a:cubicBezTo>
                <a:cubicBezTo>
                  <a:pt x="6853586" y="2584808"/>
                  <a:pt x="7353930" y="2547529"/>
                  <a:pt x="7852228" y="2554515"/>
                </a:cubicBezTo>
                <a:lnTo>
                  <a:pt x="9463314" y="2583543"/>
                </a:lnTo>
                <a:lnTo>
                  <a:pt x="9100457" y="2670629"/>
                </a:lnTo>
                <a:cubicBezTo>
                  <a:pt x="9046941" y="2684008"/>
                  <a:pt x="8994929" y="2703545"/>
                  <a:pt x="8940800" y="2714172"/>
                </a:cubicBezTo>
                <a:lnTo>
                  <a:pt x="6734628" y="3135086"/>
                </a:lnTo>
                <a:cubicBezTo>
                  <a:pt x="6628977" y="3154516"/>
                  <a:pt x="6521931" y="3165495"/>
                  <a:pt x="6415314" y="3178629"/>
                </a:cubicBezTo>
                <a:cubicBezTo>
                  <a:pt x="5854263" y="3247744"/>
                  <a:pt x="5294489" y="3329150"/>
                  <a:pt x="4731657" y="3381829"/>
                </a:cubicBezTo>
                <a:cubicBezTo>
                  <a:pt x="4311883" y="3421118"/>
                  <a:pt x="3889828" y="3430210"/>
                  <a:pt x="3468914" y="3454400"/>
                </a:cubicBezTo>
                <a:cubicBezTo>
                  <a:pt x="3483428" y="3459238"/>
                  <a:pt x="3497223" y="3470326"/>
                  <a:pt x="3512457" y="3468915"/>
                </a:cubicBezTo>
                <a:cubicBezTo>
                  <a:pt x="5869580" y="3250664"/>
                  <a:pt x="2625220" y="3532647"/>
                  <a:pt x="4992914" y="3236686"/>
                </a:cubicBezTo>
                <a:cubicBezTo>
                  <a:pt x="6819311" y="3008387"/>
                  <a:pt x="5919251" y="3093651"/>
                  <a:pt x="7692571" y="2975429"/>
                </a:cubicBezTo>
                <a:cubicBezTo>
                  <a:pt x="8005575" y="3014554"/>
                  <a:pt x="7616878" y="2955217"/>
                  <a:pt x="7431314" y="3048000"/>
                </a:cubicBezTo>
                <a:cubicBezTo>
                  <a:pt x="7361942" y="3082686"/>
                  <a:pt x="7586133" y="3057677"/>
                  <a:pt x="7663543" y="3062515"/>
                </a:cubicBezTo>
                <a:lnTo>
                  <a:pt x="8229600" y="3048000"/>
                </a:lnTo>
                <a:cubicBezTo>
                  <a:pt x="8268571" y="3046342"/>
                  <a:pt x="8382836" y="3021511"/>
                  <a:pt x="8345714" y="3033486"/>
                </a:cubicBezTo>
                <a:cubicBezTo>
                  <a:pt x="7755109" y="3224004"/>
                  <a:pt x="6273374" y="3554299"/>
                  <a:pt x="6023428" y="3599543"/>
                </a:cubicBezTo>
                <a:cubicBezTo>
                  <a:pt x="4422096" y="3889409"/>
                  <a:pt x="2817767" y="4168242"/>
                  <a:pt x="1204686" y="4383315"/>
                </a:cubicBezTo>
                <a:cubicBezTo>
                  <a:pt x="1132114" y="4392991"/>
                  <a:pt x="1059033" y="4399409"/>
                  <a:pt x="986971" y="4412343"/>
                </a:cubicBezTo>
                <a:cubicBezTo>
                  <a:pt x="870229" y="4433297"/>
                  <a:pt x="520083" y="4488770"/>
                  <a:pt x="638628" y="4484915"/>
                </a:cubicBezTo>
                <a:lnTo>
                  <a:pt x="2423886" y="4426858"/>
                </a:lnTo>
                <a:lnTo>
                  <a:pt x="2960914" y="4412343"/>
                </a:lnTo>
                <a:cubicBezTo>
                  <a:pt x="3476359" y="4396723"/>
                  <a:pt x="3811413" y="4379151"/>
                  <a:pt x="4383314" y="4354286"/>
                </a:cubicBezTo>
                <a:cubicBezTo>
                  <a:pt x="4538133" y="4339772"/>
                  <a:pt x="4692576" y="4320443"/>
                  <a:pt x="4847771" y="4310743"/>
                </a:cubicBezTo>
                <a:lnTo>
                  <a:pt x="7170057" y="4180115"/>
                </a:lnTo>
                <a:lnTo>
                  <a:pt x="7866743" y="4209143"/>
                </a:lnTo>
                <a:cubicBezTo>
                  <a:pt x="7949402" y="4214230"/>
                  <a:pt x="8030832" y="4233006"/>
                  <a:pt x="8113486" y="4238172"/>
                </a:cubicBezTo>
                <a:cubicBezTo>
                  <a:pt x="8340639" y="4252369"/>
                  <a:pt x="8568345" y="4255834"/>
                  <a:pt x="8795657" y="4267200"/>
                </a:cubicBezTo>
                <a:cubicBezTo>
                  <a:pt x="9012717" y="4278053"/>
                  <a:pt x="9258199" y="4314910"/>
                  <a:pt x="9463314" y="4339772"/>
                </a:cubicBezTo>
                <a:cubicBezTo>
                  <a:pt x="9477828" y="4344610"/>
                  <a:pt x="9513699" y="4340602"/>
                  <a:pt x="9506857" y="4354286"/>
                </a:cubicBezTo>
                <a:cubicBezTo>
                  <a:pt x="9497936" y="4372128"/>
                  <a:pt x="9467980" y="4363320"/>
                  <a:pt x="9448800" y="4368800"/>
                </a:cubicBezTo>
                <a:cubicBezTo>
                  <a:pt x="9400232" y="4382676"/>
                  <a:pt x="9353097" y="4401995"/>
                  <a:pt x="9303657" y="4412343"/>
                </a:cubicBezTo>
                <a:lnTo>
                  <a:pt x="5080000" y="5283200"/>
                </a:lnTo>
                <a:cubicBezTo>
                  <a:pt x="3993154" y="5495643"/>
                  <a:pt x="2115874" y="5562670"/>
                  <a:pt x="1335314" y="5631543"/>
                </a:cubicBezTo>
                <a:cubicBezTo>
                  <a:pt x="562263" y="5699754"/>
                  <a:pt x="1006938" y="5672239"/>
                  <a:pt x="0" y="5689600"/>
                </a:cubicBezTo>
                <a:cubicBezTo>
                  <a:pt x="208038" y="5641219"/>
                  <a:pt x="414912" y="5587529"/>
                  <a:pt x="624114" y="5544458"/>
                </a:cubicBezTo>
                <a:cubicBezTo>
                  <a:pt x="1113356" y="5443732"/>
                  <a:pt x="2169409" y="5375376"/>
                  <a:pt x="2394857" y="5355772"/>
                </a:cubicBezTo>
                <a:lnTo>
                  <a:pt x="3991428" y="5225143"/>
                </a:lnTo>
                <a:cubicBezTo>
                  <a:pt x="4247448" y="5207866"/>
                  <a:pt x="4504316" y="5207024"/>
                  <a:pt x="4760686" y="5196115"/>
                </a:cubicBezTo>
                <a:cubicBezTo>
                  <a:pt x="6108895" y="5138745"/>
                  <a:pt x="4462563" y="5186717"/>
                  <a:pt x="6676571" y="5138058"/>
                </a:cubicBezTo>
                <a:cubicBezTo>
                  <a:pt x="6720114" y="5142896"/>
                  <a:pt x="6764511" y="5142721"/>
                  <a:pt x="6807200" y="5152572"/>
                </a:cubicBezTo>
                <a:cubicBezTo>
                  <a:pt x="6828282" y="5157437"/>
                  <a:pt x="6882566" y="5168618"/>
                  <a:pt x="6865257" y="5181600"/>
                </a:cubicBezTo>
                <a:cubicBezTo>
                  <a:pt x="6834052" y="5205004"/>
                  <a:pt x="6787348" y="5188249"/>
                  <a:pt x="6749143" y="5196115"/>
                </a:cubicBezTo>
                <a:cubicBezTo>
                  <a:pt x="6176256" y="5314062"/>
                  <a:pt x="6542548" y="5258802"/>
                  <a:pt x="6270171" y="5297715"/>
                </a:cubicBezTo>
                <a:cubicBezTo>
                  <a:pt x="6946189" y="5394287"/>
                  <a:pt x="5918983" y="5258164"/>
                  <a:pt x="7649028" y="5312229"/>
                </a:cubicBezTo>
                <a:cubicBezTo>
                  <a:pt x="7732505" y="5314838"/>
                  <a:pt x="7484356" y="5340287"/>
                  <a:pt x="7402286" y="5355772"/>
                </a:cubicBezTo>
                <a:cubicBezTo>
                  <a:pt x="7227929" y="5388670"/>
                  <a:pt x="7052661" y="5417474"/>
                  <a:pt x="6879771" y="5457372"/>
                </a:cubicBezTo>
                <a:cubicBezTo>
                  <a:pt x="6816876" y="5471886"/>
                  <a:pt x="6755020" y="5492035"/>
                  <a:pt x="6691086" y="5500915"/>
                </a:cubicBezTo>
                <a:cubicBezTo>
                  <a:pt x="6580452" y="5516281"/>
                  <a:pt x="6468533" y="5520267"/>
                  <a:pt x="6357257" y="5529943"/>
                </a:cubicBezTo>
                <a:cubicBezTo>
                  <a:pt x="6420152" y="5544457"/>
                  <a:pt x="6482436" y="5561939"/>
                  <a:pt x="6545943" y="5573486"/>
                </a:cubicBezTo>
                <a:cubicBezTo>
                  <a:pt x="6589047" y="5581323"/>
                  <a:pt x="6632807" y="5585980"/>
                  <a:pt x="6676571" y="5588000"/>
                </a:cubicBezTo>
                <a:cubicBezTo>
                  <a:pt x="6947389" y="5600499"/>
                  <a:pt x="7218438" y="5607353"/>
                  <a:pt x="7489371" y="5617029"/>
                </a:cubicBezTo>
                <a:cubicBezTo>
                  <a:pt x="7561495" y="5622577"/>
                  <a:pt x="7968485" y="5652733"/>
                  <a:pt x="7982857" y="5660572"/>
                </a:cubicBezTo>
                <a:cubicBezTo>
                  <a:pt x="8006548" y="5673494"/>
                  <a:pt x="7751590" y="5743664"/>
                  <a:pt x="7736114" y="5747658"/>
                </a:cubicBezTo>
                <a:lnTo>
                  <a:pt x="7387771" y="5834743"/>
                </a:lnTo>
                <a:cubicBezTo>
                  <a:pt x="7359112" y="5841430"/>
                  <a:pt x="7329543" y="5843487"/>
                  <a:pt x="7300686" y="5849258"/>
                </a:cubicBezTo>
                <a:cubicBezTo>
                  <a:pt x="7232760" y="5862843"/>
                  <a:pt x="7165219" y="5878286"/>
                  <a:pt x="7097486" y="5892800"/>
                </a:cubicBezTo>
                <a:cubicBezTo>
                  <a:pt x="6814790" y="5762326"/>
                  <a:pt x="6950879" y="5860741"/>
                  <a:pt x="6720114" y="5558972"/>
                </a:cubicBezTo>
                <a:lnTo>
                  <a:pt x="6720114" y="5558972"/>
                </a:lnTo>
                <a:lnTo>
                  <a:pt x="6647543" y="5515429"/>
                </a:lnTo>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Tree>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3_Custom Layout">
  <p:cSld name="73_Custom Layout">
    <p:spTree>
      <p:nvGrpSpPr>
        <p:cNvPr id="1" name="Shape 142"/>
        <p:cNvGrpSpPr/>
        <p:nvPr/>
      </p:nvGrpSpPr>
      <p:grpSpPr>
        <a:xfrm>
          <a:off x="0" y="0"/>
          <a:ext cx="0" cy="0"/>
          <a:chOff x="0" y="0"/>
          <a:chExt cx="0" cy="0"/>
        </a:xfrm>
      </p:grpSpPr>
      <p:sp>
        <p:nvSpPr>
          <p:cNvPr id="143" name="Google Shape;143;p31"/>
          <p:cNvSpPr>
            <a:spLocks noGrp="1"/>
          </p:cNvSpPr>
          <p:nvPr>
            <p:ph type="pic" idx="2"/>
          </p:nvPr>
        </p:nvSpPr>
        <p:spPr>
          <a:xfrm>
            <a:off x="3" y="0"/>
            <a:ext cx="12027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Google Shape;144;p31"/>
          <p:cNvSpPr>
            <a:spLocks noGrp="1"/>
          </p:cNvSpPr>
          <p:nvPr>
            <p:ph type="pic" idx="3"/>
          </p:nvPr>
        </p:nvSpPr>
        <p:spPr>
          <a:xfrm>
            <a:off x="9042400" y="1651000"/>
            <a:ext cx="2097000" cy="37068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5_Custom Layout">
  <p:cSld name="65_Custom Layout">
    <p:spTree>
      <p:nvGrpSpPr>
        <p:cNvPr id="1" name="Shape 151"/>
        <p:cNvGrpSpPr/>
        <p:nvPr/>
      </p:nvGrpSpPr>
      <p:grpSpPr>
        <a:xfrm>
          <a:off x="0" y="0"/>
          <a:ext cx="0" cy="0"/>
          <a:chOff x="0" y="0"/>
          <a:chExt cx="0" cy="0"/>
        </a:xfrm>
      </p:grpSpPr>
      <p:sp>
        <p:nvSpPr>
          <p:cNvPr id="152" name="Google Shape;152;p33"/>
          <p:cNvSpPr>
            <a:spLocks noGrp="1"/>
          </p:cNvSpPr>
          <p:nvPr>
            <p:ph type="pic" idx="2"/>
          </p:nvPr>
        </p:nvSpPr>
        <p:spPr>
          <a:xfrm>
            <a:off x="7175912" y="3"/>
            <a:ext cx="5016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0_Custom Layout">
  <p:cSld name="60_Custom Layout">
    <p:spTree>
      <p:nvGrpSpPr>
        <p:cNvPr id="1" name="Shape 153"/>
        <p:cNvGrpSpPr/>
        <p:nvPr/>
      </p:nvGrpSpPr>
      <p:grpSpPr>
        <a:xfrm>
          <a:off x="0" y="0"/>
          <a:ext cx="0" cy="0"/>
          <a:chOff x="0" y="0"/>
          <a:chExt cx="0" cy="0"/>
        </a:xfrm>
      </p:grpSpPr>
      <p:sp>
        <p:nvSpPr>
          <p:cNvPr id="154" name="Google Shape;154;p34"/>
          <p:cNvSpPr>
            <a:spLocks noGrp="1"/>
          </p:cNvSpPr>
          <p:nvPr>
            <p:ph type="pic" idx="2"/>
          </p:nvPr>
        </p:nvSpPr>
        <p:spPr>
          <a:xfrm>
            <a:off x="0" y="0"/>
            <a:ext cx="5410200" cy="54321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2_Custom Layout">
  <p:cSld name="52_Custom Layout">
    <p:spTree>
      <p:nvGrpSpPr>
        <p:cNvPr id="1" name="Shape 24"/>
        <p:cNvGrpSpPr/>
        <p:nvPr/>
      </p:nvGrpSpPr>
      <p:grpSpPr>
        <a:xfrm>
          <a:off x="0" y="0"/>
          <a:ext cx="0" cy="0"/>
          <a:chOff x="0" y="0"/>
          <a:chExt cx="0" cy="0"/>
        </a:xfrm>
      </p:grpSpPr>
      <p:sp>
        <p:nvSpPr>
          <p:cNvPr id="25" name="Google Shape;25;p5"/>
          <p:cNvSpPr>
            <a:spLocks noGrp="1"/>
          </p:cNvSpPr>
          <p:nvPr>
            <p:ph type="pic" idx="2"/>
          </p:nvPr>
        </p:nvSpPr>
        <p:spPr>
          <a:xfrm>
            <a:off x="4456117" y="4"/>
            <a:ext cx="7735887" cy="341085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5"/>
          <p:cNvSpPr>
            <a:spLocks noGrp="1"/>
          </p:cNvSpPr>
          <p:nvPr>
            <p:ph type="pic" idx="3"/>
          </p:nvPr>
        </p:nvSpPr>
        <p:spPr>
          <a:xfrm>
            <a:off x="4" y="1"/>
            <a:ext cx="4456113"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155"/>
        <p:cNvGrpSpPr/>
        <p:nvPr/>
      </p:nvGrpSpPr>
      <p:grpSpPr>
        <a:xfrm>
          <a:off x="0" y="0"/>
          <a:ext cx="0" cy="0"/>
          <a:chOff x="0" y="0"/>
          <a:chExt cx="0" cy="0"/>
        </a:xfrm>
      </p:grpSpPr>
      <p:sp>
        <p:nvSpPr>
          <p:cNvPr id="156" name="Google Shape;156;p35"/>
          <p:cNvSpPr>
            <a:spLocks noGrp="1"/>
          </p:cNvSpPr>
          <p:nvPr>
            <p:ph type="pic" idx="2"/>
          </p:nvPr>
        </p:nvSpPr>
        <p:spPr>
          <a:xfrm>
            <a:off x="0" y="1"/>
            <a:ext cx="3886200" cy="33432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7" name="Google Shape;157;p35"/>
          <p:cNvSpPr>
            <a:spLocks noGrp="1"/>
          </p:cNvSpPr>
          <p:nvPr>
            <p:ph type="pic" idx="3"/>
          </p:nvPr>
        </p:nvSpPr>
        <p:spPr>
          <a:xfrm>
            <a:off x="0" y="3514725"/>
            <a:ext cx="3886200" cy="33432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67_Custom Layout">
  <p:cSld name="67_Custom Layout">
    <p:spTree>
      <p:nvGrpSpPr>
        <p:cNvPr id="1" name="Shape 158"/>
        <p:cNvGrpSpPr/>
        <p:nvPr/>
      </p:nvGrpSpPr>
      <p:grpSpPr>
        <a:xfrm>
          <a:off x="0" y="0"/>
          <a:ext cx="0" cy="0"/>
          <a:chOff x="0" y="0"/>
          <a:chExt cx="0" cy="0"/>
        </a:xfrm>
      </p:grpSpPr>
      <p:sp>
        <p:nvSpPr>
          <p:cNvPr id="159" name="Google Shape;159;p36"/>
          <p:cNvSpPr>
            <a:spLocks noGrp="1"/>
          </p:cNvSpPr>
          <p:nvPr>
            <p:ph type="pic" idx="2"/>
          </p:nvPr>
        </p:nvSpPr>
        <p:spPr>
          <a:xfrm>
            <a:off x="3" y="0"/>
            <a:ext cx="85815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160"/>
        <p:cNvGrpSpPr/>
        <p:nvPr/>
      </p:nvGrpSpPr>
      <p:grpSpPr>
        <a:xfrm>
          <a:off x="0" y="0"/>
          <a:ext cx="0" cy="0"/>
          <a:chOff x="0" y="0"/>
          <a:chExt cx="0" cy="0"/>
        </a:xfrm>
      </p:grpSpPr>
      <p:sp>
        <p:nvSpPr>
          <p:cNvPr id="161" name="Google Shape;161;p37"/>
          <p:cNvSpPr>
            <a:spLocks noGrp="1"/>
          </p:cNvSpPr>
          <p:nvPr>
            <p:ph type="pic" idx="2"/>
          </p:nvPr>
        </p:nvSpPr>
        <p:spPr>
          <a:xfrm>
            <a:off x="8305800" y="1"/>
            <a:ext cx="3886200" cy="33432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2" name="Google Shape;162;p37"/>
          <p:cNvSpPr>
            <a:spLocks noGrp="1"/>
          </p:cNvSpPr>
          <p:nvPr>
            <p:ph type="pic" idx="3"/>
          </p:nvPr>
        </p:nvSpPr>
        <p:spPr>
          <a:xfrm>
            <a:off x="8305800" y="3514725"/>
            <a:ext cx="3886200" cy="33432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163"/>
        <p:cNvGrpSpPr/>
        <p:nvPr/>
      </p:nvGrpSpPr>
      <p:grpSpPr>
        <a:xfrm>
          <a:off x="0" y="0"/>
          <a:ext cx="0" cy="0"/>
          <a:chOff x="0" y="0"/>
          <a:chExt cx="0" cy="0"/>
        </a:xfrm>
      </p:grpSpPr>
      <p:sp>
        <p:nvSpPr>
          <p:cNvPr id="164" name="Google Shape;164;p38"/>
          <p:cNvSpPr>
            <a:spLocks noGrp="1"/>
          </p:cNvSpPr>
          <p:nvPr>
            <p:ph type="pic" idx="2"/>
          </p:nvPr>
        </p:nvSpPr>
        <p:spPr>
          <a:xfrm>
            <a:off x="-3" y="1"/>
            <a:ext cx="5834700" cy="6872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65"/>
        <p:cNvGrpSpPr/>
        <p:nvPr/>
      </p:nvGrpSpPr>
      <p:grpSpPr>
        <a:xfrm>
          <a:off x="0" y="0"/>
          <a:ext cx="0" cy="0"/>
          <a:chOff x="0" y="0"/>
          <a:chExt cx="0" cy="0"/>
        </a:xfrm>
      </p:grpSpPr>
      <p:sp>
        <p:nvSpPr>
          <p:cNvPr id="166" name="Google Shape;166;p39"/>
          <p:cNvSpPr>
            <a:spLocks noGrp="1"/>
          </p:cNvSpPr>
          <p:nvPr>
            <p:ph type="pic" idx="2"/>
          </p:nvPr>
        </p:nvSpPr>
        <p:spPr>
          <a:xfrm>
            <a:off x="0"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7" name="Google Shape;167;p39"/>
          <p:cNvSpPr>
            <a:spLocks noGrp="1"/>
          </p:cNvSpPr>
          <p:nvPr>
            <p:ph type="pic" idx="3"/>
          </p:nvPr>
        </p:nvSpPr>
        <p:spPr>
          <a:xfrm>
            <a:off x="4063999"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8" name="Google Shape;168;p39"/>
          <p:cNvSpPr>
            <a:spLocks noGrp="1"/>
          </p:cNvSpPr>
          <p:nvPr>
            <p:ph type="pic" idx="4"/>
          </p:nvPr>
        </p:nvSpPr>
        <p:spPr>
          <a:xfrm>
            <a:off x="8127996" y="1"/>
            <a:ext cx="4064100" cy="5223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extLst>
    <p:ext uri="{DCECCB84-F9BA-43D5-87BE-67443E8EF086}">
      <p15:sldGuideLst xmlns:p15="http://schemas.microsoft.com/office/powerpoint/2012/main">
        <p15:guide id="1" orient="horz" pos="2913">
          <p15:clr>
            <a:srgbClr val="FBAE40"/>
          </p15:clr>
        </p15:guide>
        <p15:guide id="2" pos="329">
          <p15:clr>
            <a:srgbClr val="FBAE40"/>
          </p15:clr>
        </p15:guide>
        <p15:guide id="3" pos="54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69"/>
        <p:cNvGrpSpPr/>
        <p:nvPr/>
      </p:nvGrpSpPr>
      <p:grpSpPr>
        <a:xfrm>
          <a:off x="0" y="0"/>
          <a:ext cx="0" cy="0"/>
          <a:chOff x="0" y="0"/>
          <a:chExt cx="0" cy="0"/>
        </a:xfrm>
      </p:grpSpPr>
      <p:sp>
        <p:nvSpPr>
          <p:cNvPr id="170" name="Google Shape;170;p40"/>
          <p:cNvSpPr>
            <a:spLocks noGrp="1"/>
          </p:cNvSpPr>
          <p:nvPr>
            <p:ph type="pic" idx="2"/>
          </p:nvPr>
        </p:nvSpPr>
        <p:spPr>
          <a:xfrm>
            <a:off x="127734" y="198385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1" name="Google Shape;171;p40"/>
          <p:cNvSpPr>
            <a:spLocks noGrp="1"/>
          </p:cNvSpPr>
          <p:nvPr>
            <p:ph type="pic" idx="3"/>
          </p:nvPr>
        </p:nvSpPr>
        <p:spPr>
          <a:xfrm>
            <a:off x="3143801" y="198385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2" name="Google Shape;172;p40"/>
          <p:cNvSpPr>
            <a:spLocks noGrp="1"/>
          </p:cNvSpPr>
          <p:nvPr>
            <p:ph type="pic" idx="4"/>
          </p:nvPr>
        </p:nvSpPr>
        <p:spPr>
          <a:xfrm>
            <a:off x="9175936" y="198385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3" name="Google Shape;173;p40"/>
          <p:cNvSpPr>
            <a:spLocks noGrp="1"/>
          </p:cNvSpPr>
          <p:nvPr>
            <p:ph type="pic" idx="5"/>
          </p:nvPr>
        </p:nvSpPr>
        <p:spPr>
          <a:xfrm>
            <a:off x="6159868" y="198385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40"/>
          <p:cNvSpPr>
            <a:spLocks noGrp="1"/>
          </p:cNvSpPr>
          <p:nvPr>
            <p:ph type="pic" idx="6"/>
          </p:nvPr>
        </p:nvSpPr>
        <p:spPr>
          <a:xfrm>
            <a:off x="-1376073" y="3556492"/>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5" name="Google Shape;175;p40"/>
          <p:cNvSpPr>
            <a:spLocks noGrp="1"/>
          </p:cNvSpPr>
          <p:nvPr>
            <p:ph type="pic" idx="7"/>
          </p:nvPr>
        </p:nvSpPr>
        <p:spPr>
          <a:xfrm>
            <a:off x="1639998" y="3556492"/>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6" name="Google Shape;176;p40"/>
          <p:cNvSpPr>
            <a:spLocks noGrp="1"/>
          </p:cNvSpPr>
          <p:nvPr>
            <p:ph type="pic" idx="8"/>
          </p:nvPr>
        </p:nvSpPr>
        <p:spPr>
          <a:xfrm>
            <a:off x="7672132" y="3556492"/>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7" name="Google Shape;177;p40"/>
          <p:cNvSpPr>
            <a:spLocks noGrp="1"/>
          </p:cNvSpPr>
          <p:nvPr>
            <p:ph type="pic" idx="9"/>
          </p:nvPr>
        </p:nvSpPr>
        <p:spPr>
          <a:xfrm>
            <a:off x="4656065" y="3556492"/>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8" name="Google Shape;178;p40"/>
          <p:cNvSpPr>
            <a:spLocks noGrp="1"/>
          </p:cNvSpPr>
          <p:nvPr>
            <p:ph type="pic" idx="13"/>
          </p:nvPr>
        </p:nvSpPr>
        <p:spPr>
          <a:xfrm>
            <a:off x="10688200" y="3556492"/>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9" name="Google Shape;179;p40"/>
          <p:cNvSpPr>
            <a:spLocks noGrp="1"/>
          </p:cNvSpPr>
          <p:nvPr>
            <p:ph type="pic" idx="14"/>
          </p:nvPr>
        </p:nvSpPr>
        <p:spPr>
          <a:xfrm>
            <a:off x="-1376073" y="41121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0" name="Google Shape;180;p40"/>
          <p:cNvSpPr>
            <a:spLocks noGrp="1"/>
          </p:cNvSpPr>
          <p:nvPr>
            <p:ph type="pic" idx="15"/>
          </p:nvPr>
        </p:nvSpPr>
        <p:spPr>
          <a:xfrm>
            <a:off x="7672132" y="41121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1" name="Google Shape;181;p40"/>
          <p:cNvSpPr>
            <a:spLocks noGrp="1"/>
          </p:cNvSpPr>
          <p:nvPr>
            <p:ph type="pic" idx="16"/>
          </p:nvPr>
        </p:nvSpPr>
        <p:spPr>
          <a:xfrm>
            <a:off x="4656065" y="41121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2" name="Google Shape;182;p40"/>
          <p:cNvSpPr>
            <a:spLocks noGrp="1"/>
          </p:cNvSpPr>
          <p:nvPr>
            <p:ph type="pic" idx="17"/>
          </p:nvPr>
        </p:nvSpPr>
        <p:spPr>
          <a:xfrm>
            <a:off x="10688200" y="411216"/>
            <a:ext cx="2888400" cy="2890200"/>
          </a:xfrm>
          <a:prstGeom prst="diamond">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8_Custom Layout">
  <p:cSld name="38_Custom Layout">
    <p:spTree>
      <p:nvGrpSpPr>
        <p:cNvPr id="1" name="Shape 183"/>
        <p:cNvGrpSpPr/>
        <p:nvPr/>
      </p:nvGrpSpPr>
      <p:grpSpPr>
        <a:xfrm>
          <a:off x="0" y="0"/>
          <a:ext cx="0" cy="0"/>
          <a:chOff x="0" y="0"/>
          <a:chExt cx="0" cy="0"/>
        </a:xfrm>
      </p:grpSpPr>
      <p:sp>
        <p:nvSpPr>
          <p:cNvPr id="184" name="Google Shape;184;p41"/>
          <p:cNvSpPr>
            <a:spLocks noGrp="1"/>
          </p:cNvSpPr>
          <p:nvPr>
            <p:ph type="pic" idx="2"/>
          </p:nvPr>
        </p:nvSpPr>
        <p:spPr>
          <a:xfrm>
            <a:off x="4682144" y="526204"/>
            <a:ext cx="2600400" cy="27861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41"/>
          <p:cNvSpPr>
            <a:spLocks noGrp="1"/>
          </p:cNvSpPr>
          <p:nvPr>
            <p:ph type="pic" idx="3"/>
          </p:nvPr>
        </p:nvSpPr>
        <p:spPr>
          <a:xfrm>
            <a:off x="8307426" y="4193300"/>
            <a:ext cx="3310800" cy="21492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Google Shape;186;p41"/>
          <p:cNvSpPr>
            <a:spLocks noGrp="1"/>
          </p:cNvSpPr>
          <p:nvPr>
            <p:ph type="pic" idx="4"/>
          </p:nvPr>
        </p:nvSpPr>
        <p:spPr>
          <a:xfrm>
            <a:off x="7438114" y="526204"/>
            <a:ext cx="4180200" cy="3511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51_Custom Layout">
  <p:cSld name="51_Custom Layout">
    <p:spTree>
      <p:nvGrpSpPr>
        <p:cNvPr id="1" name="Shape 187"/>
        <p:cNvGrpSpPr/>
        <p:nvPr/>
      </p:nvGrpSpPr>
      <p:grpSpPr>
        <a:xfrm>
          <a:off x="0" y="0"/>
          <a:ext cx="0" cy="0"/>
          <a:chOff x="0" y="0"/>
          <a:chExt cx="0" cy="0"/>
        </a:xfrm>
      </p:grpSpPr>
      <p:sp>
        <p:nvSpPr>
          <p:cNvPr id="188" name="Google Shape;188;p42"/>
          <p:cNvSpPr>
            <a:spLocks noGrp="1"/>
          </p:cNvSpPr>
          <p:nvPr>
            <p:ph type="pic" idx="2"/>
          </p:nvPr>
        </p:nvSpPr>
        <p:spPr>
          <a:xfrm>
            <a:off x="4938000" y="0"/>
            <a:ext cx="7254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9" name="Google Shape;189;p42"/>
          <p:cNvSpPr>
            <a:spLocks noGrp="1"/>
          </p:cNvSpPr>
          <p:nvPr>
            <p:ph type="pic" idx="3"/>
          </p:nvPr>
        </p:nvSpPr>
        <p:spPr>
          <a:xfrm>
            <a:off x="6832600" y="2832103"/>
            <a:ext cx="3822600" cy="4026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90"/>
        <p:cNvGrpSpPr/>
        <p:nvPr/>
      </p:nvGrpSpPr>
      <p:grpSpPr>
        <a:xfrm>
          <a:off x="0" y="0"/>
          <a:ext cx="0" cy="0"/>
          <a:chOff x="0" y="0"/>
          <a:chExt cx="0" cy="0"/>
        </a:xfrm>
      </p:grpSpPr>
      <p:sp>
        <p:nvSpPr>
          <p:cNvPr id="191" name="Google Shape;191;p4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2" name="Google Shape;192;p4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93" name="Google Shape;193;p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4" name="Google Shape;194;p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p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196"/>
        <p:cNvGrpSpPr/>
        <p:nvPr/>
      </p:nvGrpSpPr>
      <p:grpSpPr>
        <a:xfrm>
          <a:off x="0" y="0"/>
          <a:ext cx="0" cy="0"/>
          <a:chOff x="0" y="0"/>
          <a:chExt cx="0" cy="0"/>
        </a:xfrm>
      </p:grpSpPr>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485669" y="451434"/>
            <a:ext cx="3946288" cy="431719"/>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
          <p:cNvSpPr txBox="1">
            <a:spLocks noGrp="1"/>
          </p:cNvSpPr>
          <p:nvPr>
            <p:ph type="body" idx="2"/>
          </p:nvPr>
        </p:nvSpPr>
        <p:spPr>
          <a:xfrm>
            <a:off x="485670" y="905604"/>
            <a:ext cx="2730500" cy="462585"/>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1000"/>
              </a:spcBef>
              <a:spcAft>
                <a:spcPts val="0"/>
              </a:spcAft>
              <a:buClr>
                <a:schemeClr val="accent1"/>
              </a:buClr>
              <a:buSzPts val="2800"/>
              <a:buNone/>
              <a:defRPr>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3_Custom Layout">
  <p:cSld name="63_Custom Layout">
    <p:spTree>
      <p:nvGrpSpPr>
        <p:cNvPr id="1" name="Shape 197"/>
        <p:cNvGrpSpPr/>
        <p:nvPr/>
      </p:nvGrpSpPr>
      <p:grpSpPr>
        <a:xfrm>
          <a:off x="0" y="0"/>
          <a:ext cx="0" cy="0"/>
          <a:chOff x="0" y="0"/>
          <a:chExt cx="0" cy="0"/>
        </a:xfrm>
      </p:grpSpPr>
      <p:sp>
        <p:nvSpPr>
          <p:cNvPr id="198" name="Google Shape;198;p45"/>
          <p:cNvSpPr>
            <a:spLocks noGrp="1"/>
          </p:cNvSpPr>
          <p:nvPr>
            <p:ph type="pic" idx="2"/>
          </p:nvPr>
        </p:nvSpPr>
        <p:spPr>
          <a:xfrm>
            <a:off x="3" y="0"/>
            <a:ext cx="12027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75_Custom Layout">
  <p:cSld name="75_Custom Layout">
    <p:spTree>
      <p:nvGrpSpPr>
        <p:cNvPr id="1" name="Shape 199"/>
        <p:cNvGrpSpPr/>
        <p:nvPr/>
      </p:nvGrpSpPr>
      <p:grpSpPr>
        <a:xfrm>
          <a:off x="0" y="0"/>
          <a:ext cx="0" cy="0"/>
          <a:chOff x="0" y="0"/>
          <a:chExt cx="0" cy="0"/>
        </a:xfrm>
      </p:grpSpPr>
      <p:sp>
        <p:nvSpPr>
          <p:cNvPr id="200" name="Google Shape;200;p46"/>
          <p:cNvSpPr>
            <a:spLocks noGrp="1"/>
          </p:cNvSpPr>
          <p:nvPr>
            <p:ph type="pic" idx="2"/>
          </p:nvPr>
        </p:nvSpPr>
        <p:spPr>
          <a:xfrm>
            <a:off x="165103" y="0"/>
            <a:ext cx="12027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73_Custom Layout">
  <p:cSld name="73_Custom Layout">
    <p:spTree>
      <p:nvGrpSpPr>
        <p:cNvPr id="1" name="Shape 201"/>
        <p:cNvGrpSpPr/>
        <p:nvPr/>
      </p:nvGrpSpPr>
      <p:grpSpPr>
        <a:xfrm>
          <a:off x="0" y="0"/>
          <a:ext cx="0" cy="0"/>
          <a:chOff x="0" y="0"/>
          <a:chExt cx="0" cy="0"/>
        </a:xfrm>
      </p:grpSpPr>
      <p:sp>
        <p:nvSpPr>
          <p:cNvPr id="202" name="Google Shape;202;p47"/>
          <p:cNvSpPr>
            <a:spLocks noGrp="1"/>
          </p:cNvSpPr>
          <p:nvPr>
            <p:ph type="pic" idx="2"/>
          </p:nvPr>
        </p:nvSpPr>
        <p:spPr>
          <a:xfrm>
            <a:off x="3" y="0"/>
            <a:ext cx="12027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3" name="Google Shape;203;p47"/>
          <p:cNvSpPr>
            <a:spLocks noGrp="1"/>
          </p:cNvSpPr>
          <p:nvPr>
            <p:ph type="pic" idx="3"/>
          </p:nvPr>
        </p:nvSpPr>
        <p:spPr>
          <a:xfrm>
            <a:off x="9042400" y="1651000"/>
            <a:ext cx="2097000" cy="37068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7_Custom Layout">
  <p:cSld name="57_Custom Layout">
    <p:spTree>
      <p:nvGrpSpPr>
        <p:cNvPr id="1" name="Shape 204"/>
        <p:cNvGrpSpPr/>
        <p:nvPr/>
      </p:nvGrpSpPr>
      <p:grpSpPr>
        <a:xfrm>
          <a:off x="0" y="0"/>
          <a:ext cx="0" cy="0"/>
          <a:chOff x="0" y="0"/>
          <a:chExt cx="0" cy="0"/>
        </a:xfrm>
      </p:grpSpPr>
      <p:sp>
        <p:nvSpPr>
          <p:cNvPr id="205" name="Google Shape;205;p48"/>
          <p:cNvSpPr>
            <a:spLocks noGrp="1"/>
          </p:cNvSpPr>
          <p:nvPr>
            <p:ph type="pic" idx="2"/>
          </p:nvPr>
        </p:nvSpPr>
        <p:spPr>
          <a:xfrm>
            <a:off x="5" y="-10485"/>
            <a:ext cx="3439500" cy="68787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6" name="Google Shape;206;p48"/>
          <p:cNvSpPr>
            <a:spLocks noGrp="1"/>
          </p:cNvSpPr>
          <p:nvPr>
            <p:ph type="pic" idx="3"/>
          </p:nvPr>
        </p:nvSpPr>
        <p:spPr>
          <a:xfrm>
            <a:off x="253663" y="3589072"/>
            <a:ext cx="6558600" cy="32688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7" name="Google Shape;207;p48"/>
          <p:cNvSpPr>
            <a:spLocks noGrp="1"/>
          </p:cNvSpPr>
          <p:nvPr>
            <p:ph type="pic" idx="4"/>
          </p:nvPr>
        </p:nvSpPr>
        <p:spPr>
          <a:xfrm>
            <a:off x="264151" y="2"/>
            <a:ext cx="6537600" cy="32688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52_Custom Layout">
  <p:cSld name="52_Custom Layout">
    <p:spTree>
      <p:nvGrpSpPr>
        <p:cNvPr id="1" name="Shape 208"/>
        <p:cNvGrpSpPr/>
        <p:nvPr/>
      </p:nvGrpSpPr>
      <p:grpSpPr>
        <a:xfrm>
          <a:off x="0" y="0"/>
          <a:ext cx="0" cy="0"/>
          <a:chOff x="0" y="0"/>
          <a:chExt cx="0" cy="0"/>
        </a:xfrm>
      </p:grpSpPr>
      <p:sp>
        <p:nvSpPr>
          <p:cNvPr id="209" name="Google Shape;209;p49"/>
          <p:cNvSpPr>
            <a:spLocks noGrp="1"/>
          </p:cNvSpPr>
          <p:nvPr>
            <p:ph type="pic" idx="2"/>
          </p:nvPr>
        </p:nvSpPr>
        <p:spPr>
          <a:xfrm>
            <a:off x="4456117" y="4"/>
            <a:ext cx="7735800" cy="3411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0" name="Google Shape;210;p49"/>
          <p:cNvSpPr>
            <a:spLocks noGrp="1"/>
          </p:cNvSpPr>
          <p:nvPr>
            <p:ph type="pic" idx="3"/>
          </p:nvPr>
        </p:nvSpPr>
        <p:spPr>
          <a:xfrm>
            <a:off x="4" y="1"/>
            <a:ext cx="44562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11"/>
        <p:cNvGrpSpPr/>
        <p:nvPr/>
      </p:nvGrpSpPr>
      <p:grpSpPr>
        <a:xfrm>
          <a:off x="0" y="0"/>
          <a:ext cx="0" cy="0"/>
          <a:chOff x="0" y="0"/>
          <a:chExt cx="0" cy="0"/>
        </a:xfrm>
      </p:grpSpPr>
      <p:sp>
        <p:nvSpPr>
          <p:cNvPr id="212" name="Google Shape;212;p50"/>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3"/>
        <p:cNvGrpSpPr/>
        <p:nvPr/>
      </p:nvGrpSpPr>
      <p:grpSpPr>
        <a:xfrm>
          <a:off x="0" y="0"/>
          <a:ext cx="0" cy="0"/>
          <a:chOff x="0" y="0"/>
          <a:chExt cx="0" cy="0"/>
        </a:xfrm>
      </p:grpSpPr>
      <p:sp>
        <p:nvSpPr>
          <p:cNvPr id="214" name="Google Shape;214;p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5" name="Google Shape;215;p5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6" name="Google Shape;216;p5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7" name="Google Shape;217;p5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 name="Google Shape;218;p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19"/>
        <p:cNvGrpSpPr/>
        <p:nvPr/>
      </p:nvGrpSpPr>
      <p:grpSpPr>
        <a:xfrm>
          <a:off x="0" y="0"/>
          <a:ext cx="0" cy="0"/>
          <a:chOff x="0" y="0"/>
          <a:chExt cx="0" cy="0"/>
        </a:xfrm>
      </p:grpSpPr>
      <p:sp>
        <p:nvSpPr>
          <p:cNvPr id="220" name="Google Shape;220;p5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 name="Google Shape;221;p5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2" name="Google Shape;222;p5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3" name="Google Shape;223;p5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5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两项内容" type="twoObj">
  <p:cSld name="TWO_OBJECTS">
    <p:spTree>
      <p:nvGrpSpPr>
        <p:cNvPr id="1" name="Shape 225"/>
        <p:cNvGrpSpPr/>
        <p:nvPr/>
      </p:nvGrpSpPr>
      <p:grpSpPr>
        <a:xfrm>
          <a:off x="0" y="0"/>
          <a:ext cx="0" cy="0"/>
          <a:chOff x="0" y="0"/>
          <a:chExt cx="0" cy="0"/>
        </a:xfrm>
      </p:grpSpPr>
      <p:sp>
        <p:nvSpPr>
          <p:cNvPr id="226" name="Google Shape;226;p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5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8" name="Google Shape;228;p5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9" name="Google Shape;229;p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 name="Google Shape;230;p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1" name="Google Shape;231;p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232"/>
        <p:cNvGrpSpPr/>
        <p:nvPr/>
      </p:nvGrpSpPr>
      <p:grpSpPr>
        <a:xfrm>
          <a:off x="0" y="0"/>
          <a:ext cx="0" cy="0"/>
          <a:chOff x="0" y="0"/>
          <a:chExt cx="0" cy="0"/>
        </a:xfrm>
      </p:grpSpPr>
      <p:sp>
        <p:nvSpPr>
          <p:cNvPr id="233" name="Google Shape;233;p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235" name="Google Shape;235;p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6" name="Google Shape;236;p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237" name="Google Shape;237;p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8" name="Google Shape;238;p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9" name="Google Shape;239;p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0" name="Google Shape;240;p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30"/>
        <p:cNvGrpSpPr/>
        <p:nvPr/>
      </p:nvGrpSpPr>
      <p:grpSpPr>
        <a:xfrm>
          <a:off x="0" y="0"/>
          <a:ext cx="0" cy="0"/>
          <a:chOff x="0" y="0"/>
          <a:chExt cx="0" cy="0"/>
        </a:xfrm>
      </p:grpSpPr>
    </p:spTree>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241"/>
        <p:cNvGrpSpPr/>
        <p:nvPr/>
      </p:nvGrpSpPr>
      <p:grpSpPr>
        <a:xfrm>
          <a:off x="0" y="0"/>
          <a:ext cx="0" cy="0"/>
          <a:chOff x="0" y="0"/>
          <a:chExt cx="0" cy="0"/>
        </a:xfrm>
      </p:grpSpPr>
      <p:sp>
        <p:nvSpPr>
          <p:cNvPr id="242" name="Google Shape;242;p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4" name="Google Shape;244;p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5" name="Google Shape;245;p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46"/>
        <p:cNvGrpSpPr/>
        <p:nvPr/>
      </p:nvGrpSpPr>
      <p:grpSpPr>
        <a:xfrm>
          <a:off x="0" y="0"/>
          <a:ext cx="0" cy="0"/>
          <a:chOff x="0" y="0"/>
          <a:chExt cx="0" cy="0"/>
        </a:xfrm>
      </p:grpSpPr>
      <p:sp>
        <p:nvSpPr>
          <p:cNvPr id="247" name="Google Shape;247;p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8" name="Google Shape;248;p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9" name="Google Shape;249;p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250"/>
        <p:cNvGrpSpPr/>
        <p:nvPr/>
      </p:nvGrpSpPr>
      <p:grpSpPr>
        <a:xfrm>
          <a:off x="0" y="0"/>
          <a:ext cx="0" cy="0"/>
          <a:chOff x="0" y="0"/>
          <a:chExt cx="0" cy="0"/>
        </a:xfrm>
      </p:grpSpPr>
      <p:sp>
        <p:nvSpPr>
          <p:cNvPr id="251" name="Google Shape;251;p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2" name="Google Shape;252;p5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253" name="Google Shape;253;p5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54" name="Google Shape;254;p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5" name="Google Shape;255;p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6" name="Google Shape;256;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257"/>
        <p:cNvGrpSpPr/>
        <p:nvPr/>
      </p:nvGrpSpPr>
      <p:grpSpPr>
        <a:xfrm>
          <a:off x="0" y="0"/>
          <a:ext cx="0" cy="0"/>
          <a:chOff x="0" y="0"/>
          <a:chExt cx="0" cy="0"/>
        </a:xfrm>
      </p:grpSpPr>
      <p:sp>
        <p:nvSpPr>
          <p:cNvPr id="258" name="Google Shape;258;p5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9" name="Google Shape;259;p58"/>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60" name="Google Shape;260;p5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61" name="Google Shape;261;p5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2" name="Google Shape;262;p5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3" name="Google Shape;263;p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264"/>
        <p:cNvGrpSpPr/>
        <p:nvPr/>
      </p:nvGrpSpPr>
      <p:grpSpPr>
        <a:xfrm>
          <a:off x="0" y="0"/>
          <a:ext cx="0" cy="0"/>
          <a:chOff x="0" y="0"/>
          <a:chExt cx="0" cy="0"/>
        </a:xfrm>
      </p:grpSpPr>
      <p:sp>
        <p:nvSpPr>
          <p:cNvPr id="265" name="Google Shape;265;p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5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67" name="Google Shape;267;p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8" name="Google Shape;268;p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9" name="Google Shape;269;p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竖排标题和文本" type="vertTitleAndTx">
  <p:cSld name="VERTICAL_TITLE_AND_VERTICAL_TEXT">
    <p:spTree>
      <p:nvGrpSpPr>
        <p:cNvPr id="1" name="Shape 270"/>
        <p:cNvGrpSpPr/>
        <p:nvPr/>
      </p:nvGrpSpPr>
      <p:grpSpPr>
        <a:xfrm>
          <a:off x="0" y="0"/>
          <a:ext cx="0" cy="0"/>
          <a:chOff x="0" y="0"/>
          <a:chExt cx="0" cy="0"/>
        </a:xfrm>
      </p:grpSpPr>
      <p:sp>
        <p:nvSpPr>
          <p:cNvPr id="271" name="Google Shape;271;p6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6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3" name="Google Shape;273;p6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4" name="Google Shape;274;p6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5" name="Google Shape;275;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276"/>
        <p:cNvGrpSpPr/>
        <p:nvPr/>
      </p:nvGrpSpPr>
      <p:grpSpPr>
        <a:xfrm>
          <a:off x="0" y="0"/>
          <a:ext cx="0" cy="0"/>
          <a:chOff x="0" y="0"/>
          <a:chExt cx="0" cy="0"/>
        </a:xfrm>
      </p:grpSpPr>
      <p:sp>
        <p:nvSpPr>
          <p:cNvPr id="277" name="Google Shape;277;p61"/>
          <p:cNvSpPr txBox="1">
            <a:spLocks noGrp="1"/>
          </p:cNvSpPr>
          <p:nvPr>
            <p:ph type="body" idx="1"/>
          </p:nvPr>
        </p:nvSpPr>
        <p:spPr>
          <a:xfrm>
            <a:off x="485669" y="451434"/>
            <a:ext cx="3946200" cy="431700"/>
          </a:xfrm>
          <a:prstGeom prst="rect">
            <a:avLst/>
          </a:prstGeom>
          <a:noFill/>
          <a:ln>
            <a:noFill/>
          </a:ln>
        </p:spPr>
        <p:txBody>
          <a:bodyPr spcFirstLastPara="1" wrap="square" lIns="91425" tIns="45700" rIns="91425" bIns="45700" anchor="t" anchorCtr="0"/>
          <a:lstStyle>
            <a:lvl1pPr marL="457200" lvl="0" indent="-228600" algn="l" rtl="0">
              <a:lnSpc>
                <a:spcPct val="10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78" name="Google Shape;278;p61"/>
          <p:cNvSpPr txBox="1">
            <a:spLocks noGrp="1"/>
          </p:cNvSpPr>
          <p:nvPr>
            <p:ph type="body" idx="2"/>
          </p:nvPr>
        </p:nvSpPr>
        <p:spPr>
          <a:xfrm>
            <a:off x="485670" y="905604"/>
            <a:ext cx="2730600" cy="462600"/>
          </a:xfrm>
          <a:prstGeom prst="rect">
            <a:avLst/>
          </a:prstGeom>
          <a:noFill/>
          <a:ln>
            <a:noFill/>
          </a:ln>
        </p:spPr>
        <p:txBody>
          <a:bodyPr spcFirstLastPara="1" wrap="square" lIns="91425" tIns="45700" rIns="91425" bIns="45700" anchor="t" anchorCtr="0"/>
          <a:lstStyle>
            <a:lvl1pPr marL="457200" lvl="0" indent="-228600" algn="l" rtl="0">
              <a:lnSpc>
                <a:spcPct val="100000"/>
              </a:lnSpc>
              <a:spcBef>
                <a:spcPts val="1000"/>
              </a:spcBef>
              <a:spcAft>
                <a:spcPts val="0"/>
              </a:spcAft>
              <a:buClr>
                <a:schemeClr val="accent1"/>
              </a:buClr>
              <a:buSzPts val="2800"/>
              <a:buNone/>
              <a:defRPr>
                <a:solidFill>
                  <a:schemeClr val="accent1"/>
                </a:solidFill>
                <a:latin typeface="Arial"/>
                <a:ea typeface="Arial"/>
                <a:cs typeface="Arial"/>
                <a:sym typeface="Aria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79"/>
        <p:cNvGrpSpPr/>
        <p:nvPr/>
      </p:nvGrpSpPr>
      <p:grpSpPr>
        <a:xfrm>
          <a:off x="0" y="0"/>
          <a:ext cx="0" cy="0"/>
          <a:chOff x="0" y="0"/>
          <a:chExt cx="0" cy="0"/>
        </a:xfrm>
      </p:grpSpPr>
      <p:sp>
        <p:nvSpPr>
          <p:cNvPr id="280" name="Google Shape;280;p62"/>
          <p:cNvSpPr>
            <a:spLocks noGrp="1"/>
          </p:cNvSpPr>
          <p:nvPr>
            <p:ph type="pic" idx="2"/>
          </p:nvPr>
        </p:nvSpPr>
        <p:spPr>
          <a:xfrm>
            <a:off x="4456117" y="4"/>
            <a:ext cx="7735800" cy="3411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1" name="Google Shape;281;p62"/>
          <p:cNvSpPr>
            <a:spLocks noGrp="1"/>
          </p:cNvSpPr>
          <p:nvPr>
            <p:ph type="pic" idx="3"/>
          </p:nvPr>
        </p:nvSpPr>
        <p:spPr>
          <a:xfrm>
            <a:off x="4" y="3410861"/>
            <a:ext cx="4456200" cy="3447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282"/>
        <p:cNvGrpSpPr/>
        <p:nvPr/>
      </p:nvGrpSpPr>
      <p:grpSpPr>
        <a:xfrm>
          <a:off x="0" y="0"/>
          <a:ext cx="0" cy="0"/>
          <a:chOff x="0" y="0"/>
          <a:chExt cx="0" cy="0"/>
        </a:xfrm>
      </p:grpSpPr>
      <p:sp>
        <p:nvSpPr>
          <p:cNvPr id="283" name="Google Shape;283;p63"/>
          <p:cNvSpPr>
            <a:spLocks noGrp="1"/>
          </p:cNvSpPr>
          <p:nvPr>
            <p:ph type="pic" idx="2"/>
          </p:nvPr>
        </p:nvSpPr>
        <p:spPr>
          <a:xfrm>
            <a:off x="5" y="0"/>
            <a:ext cx="12192000" cy="5779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64_Custom Layout">
  <p:cSld name="64_Custom Layout">
    <p:spTree>
      <p:nvGrpSpPr>
        <p:cNvPr id="1" name="Shape 284"/>
        <p:cNvGrpSpPr/>
        <p:nvPr/>
      </p:nvGrpSpPr>
      <p:grpSpPr>
        <a:xfrm>
          <a:off x="0" y="0"/>
          <a:ext cx="0" cy="0"/>
          <a:chOff x="0" y="0"/>
          <a:chExt cx="0" cy="0"/>
        </a:xfrm>
      </p:grpSpPr>
      <p:sp>
        <p:nvSpPr>
          <p:cNvPr id="285" name="Google Shape;285;p64"/>
          <p:cNvSpPr>
            <a:spLocks noGrp="1"/>
          </p:cNvSpPr>
          <p:nvPr>
            <p:ph type="pic" idx="2"/>
          </p:nvPr>
        </p:nvSpPr>
        <p:spPr>
          <a:xfrm>
            <a:off x="5" y="3"/>
            <a:ext cx="7119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6" name="Google Shape;286;p64"/>
          <p:cNvSpPr/>
          <p:nvPr/>
        </p:nvSpPr>
        <p:spPr>
          <a:xfrm>
            <a:off x="-1582057" y="478971"/>
            <a:ext cx="10087472" cy="5892800"/>
          </a:xfrm>
          <a:custGeom>
            <a:avLst/>
            <a:gdLst/>
            <a:ahLst/>
            <a:cxnLst/>
            <a:rect l="l" t="t" r="r" b="b"/>
            <a:pathLst>
              <a:path w="10087472" h="5892800" extrusionOk="0">
                <a:moveTo>
                  <a:pt x="9855200" y="2554515"/>
                </a:moveTo>
                <a:cubicBezTo>
                  <a:pt x="9932609" y="1819124"/>
                  <a:pt x="10029609" y="1085533"/>
                  <a:pt x="10087428" y="348343"/>
                </a:cubicBezTo>
                <a:cubicBezTo>
                  <a:pt x="10088988" y="328456"/>
                  <a:pt x="10049203" y="335973"/>
                  <a:pt x="10029371" y="333829"/>
                </a:cubicBezTo>
                <a:cubicBezTo>
                  <a:pt x="9869984" y="316598"/>
                  <a:pt x="9710057" y="304800"/>
                  <a:pt x="9550400" y="290286"/>
                </a:cubicBezTo>
                <a:cubicBezTo>
                  <a:pt x="9224612" y="208840"/>
                  <a:pt x="9631252" y="306972"/>
                  <a:pt x="8694057" y="217715"/>
                </a:cubicBezTo>
                <a:cubicBezTo>
                  <a:pt x="8451514" y="194616"/>
                  <a:pt x="8210248" y="159658"/>
                  <a:pt x="7968343" y="130629"/>
                </a:cubicBezTo>
                <a:cubicBezTo>
                  <a:pt x="7801314" y="74954"/>
                  <a:pt x="8030760" y="148919"/>
                  <a:pt x="7576457" y="58058"/>
                </a:cubicBezTo>
                <a:cubicBezTo>
                  <a:pt x="7498214" y="42409"/>
                  <a:pt x="7344228" y="0"/>
                  <a:pt x="7344228" y="0"/>
                </a:cubicBezTo>
                <a:cubicBezTo>
                  <a:pt x="3810259" y="196333"/>
                  <a:pt x="6698120" y="45375"/>
                  <a:pt x="3178628" y="203200"/>
                </a:cubicBezTo>
                <a:lnTo>
                  <a:pt x="2017486" y="261258"/>
                </a:lnTo>
                <a:cubicBezTo>
                  <a:pt x="1940030" y="265292"/>
                  <a:pt x="1707696" y="275772"/>
                  <a:pt x="1785257" y="275772"/>
                </a:cubicBezTo>
                <a:cubicBezTo>
                  <a:pt x="2206199" y="275772"/>
                  <a:pt x="2627086" y="266096"/>
                  <a:pt x="3048000" y="261258"/>
                </a:cubicBezTo>
                <a:lnTo>
                  <a:pt x="3410857" y="232229"/>
                </a:lnTo>
                <a:cubicBezTo>
                  <a:pt x="3449703" y="228698"/>
                  <a:pt x="3488012" y="219631"/>
                  <a:pt x="3526971" y="217715"/>
                </a:cubicBezTo>
                <a:lnTo>
                  <a:pt x="7547428" y="58058"/>
                </a:lnTo>
                <a:lnTo>
                  <a:pt x="9114971" y="101600"/>
                </a:lnTo>
                <a:cubicBezTo>
                  <a:pt x="9134906" y="102312"/>
                  <a:pt x="9153867" y="110568"/>
                  <a:pt x="9173028" y="116115"/>
                </a:cubicBezTo>
                <a:lnTo>
                  <a:pt x="9666514" y="261258"/>
                </a:lnTo>
                <a:cubicBezTo>
                  <a:pt x="9691416" y="268920"/>
                  <a:pt x="9714895" y="280610"/>
                  <a:pt x="9739086" y="290286"/>
                </a:cubicBezTo>
                <a:cubicBezTo>
                  <a:pt x="9724572" y="299962"/>
                  <a:pt x="9711484" y="312230"/>
                  <a:pt x="9695543" y="319315"/>
                </a:cubicBezTo>
                <a:cubicBezTo>
                  <a:pt x="9667581" y="331742"/>
                  <a:pt x="9630094" y="326706"/>
                  <a:pt x="9608457" y="348343"/>
                </a:cubicBezTo>
                <a:cubicBezTo>
                  <a:pt x="9597639" y="359161"/>
                  <a:pt x="9636909" y="360343"/>
                  <a:pt x="9652000" y="362858"/>
                </a:cubicBezTo>
                <a:cubicBezTo>
                  <a:pt x="9695215" y="370061"/>
                  <a:pt x="9739085" y="372534"/>
                  <a:pt x="9782628" y="377372"/>
                </a:cubicBezTo>
                <a:cubicBezTo>
                  <a:pt x="9574590" y="416077"/>
                  <a:pt x="9368251" y="465411"/>
                  <a:pt x="9158514" y="493486"/>
                </a:cubicBezTo>
                <a:cubicBezTo>
                  <a:pt x="7075500" y="772315"/>
                  <a:pt x="8479298" y="571575"/>
                  <a:pt x="7736114" y="638629"/>
                </a:cubicBezTo>
                <a:lnTo>
                  <a:pt x="6008914" y="798286"/>
                </a:lnTo>
                <a:cubicBezTo>
                  <a:pt x="6276820" y="874832"/>
                  <a:pt x="5913537" y="779737"/>
                  <a:pt x="6487886" y="841829"/>
                </a:cubicBezTo>
                <a:cubicBezTo>
                  <a:pt x="6542729" y="847758"/>
                  <a:pt x="6594324" y="870858"/>
                  <a:pt x="6647543" y="885372"/>
                </a:cubicBezTo>
                <a:cubicBezTo>
                  <a:pt x="6613676" y="924077"/>
                  <a:pt x="6580538" y="963431"/>
                  <a:pt x="6545943" y="1001486"/>
                </a:cubicBezTo>
                <a:cubicBezTo>
                  <a:pt x="6532135" y="1016674"/>
                  <a:pt x="6519561" y="1033767"/>
                  <a:pt x="6502400" y="1045029"/>
                </a:cubicBezTo>
                <a:cubicBezTo>
                  <a:pt x="6116270" y="1298427"/>
                  <a:pt x="6233719" y="1255543"/>
                  <a:pt x="6037943" y="1320800"/>
                </a:cubicBezTo>
                <a:cubicBezTo>
                  <a:pt x="5984724" y="1374019"/>
                  <a:pt x="5857610" y="1408091"/>
                  <a:pt x="5878286" y="1480458"/>
                </a:cubicBezTo>
                <a:cubicBezTo>
                  <a:pt x="5880965" y="1489833"/>
                  <a:pt x="6121224" y="1643936"/>
                  <a:pt x="6212114" y="1654629"/>
                </a:cubicBezTo>
                <a:cubicBezTo>
                  <a:pt x="6593647" y="1699515"/>
                  <a:pt x="6976533" y="1732038"/>
                  <a:pt x="7358743" y="1770743"/>
                </a:cubicBezTo>
                <a:lnTo>
                  <a:pt x="8795657" y="1727200"/>
                </a:lnTo>
                <a:cubicBezTo>
                  <a:pt x="8979637" y="1720485"/>
                  <a:pt x="9530025" y="1676522"/>
                  <a:pt x="9347200" y="1698172"/>
                </a:cubicBezTo>
                <a:cubicBezTo>
                  <a:pt x="8796940" y="1763335"/>
                  <a:pt x="8243967" y="1803110"/>
                  <a:pt x="7692571" y="1857829"/>
                </a:cubicBezTo>
                <a:cubicBezTo>
                  <a:pt x="7610161" y="1866007"/>
                  <a:pt x="7528523" y="1882401"/>
                  <a:pt x="7445828" y="1886858"/>
                </a:cubicBezTo>
                <a:lnTo>
                  <a:pt x="5268686" y="1988458"/>
                </a:lnTo>
                <a:cubicBezTo>
                  <a:pt x="5181600" y="1998134"/>
                  <a:pt x="5094981" y="2014019"/>
                  <a:pt x="5007428" y="2017486"/>
                </a:cubicBezTo>
                <a:cubicBezTo>
                  <a:pt x="4606064" y="2033382"/>
                  <a:pt x="4200384" y="1989710"/>
                  <a:pt x="3802743" y="2046515"/>
                </a:cubicBezTo>
                <a:cubicBezTo>
                  <a:pt x="3438712" y="2098518"/>
                  <a:pt x="4538133" y="2036838"/>
                  <a:pt x="4905828" y="2032000"/>
                </a:cubicBezTo>
                <a:cubicBezTo>
                  <a:pt x="5147733" y="2041676"/>
                  <a:pt x="5391189" y="2032021"/>
                  <a:pt x="5631543" y="2061029"/>
                </a:cubicBezTo>
                <a:cubicBezTo>
                  <a:pt x="5676857" y="2066498"/>
                  <a:pt x="5726018" y="2093413"/>
                  <a:pt x="5747657" y="2133600"/>
                </a:cubicBezTo>
                <a:cubicBezTo>
                  <a:pt x="5766150" y="2167944"/>
                  <a:pt x="5737981" y="2211010"/>
                  <a:pt x="5733143" y="2249715"/>
                </a:cubicBezTo>
                <a:cubicBezTo>
                  <a:pt x="5805969" y="2541024"/>
                  <a:pt x="5756670" y="2485780"/>
                  <a:pt x="6357257" y="2540000"/>
                </a:cubicBezTo>
                <a:cubicBezTo>
                  <a:pt x="6853586" y="2584808"/>
                  <a:pt x="7353930" y="2547529"/>
                  <a:pt x="7852228" y="2554515"/>
                </a:cubicBezTo>
                <a:lnTo>
                  <a:pt x="9463314" y="2583543"/>
                </a:lnTo>
                <a:lnTo>
                  <a:pt x="9100457" y="2670629"/>
                </a:lnTo>
                <a:cubicBezTo>
                  <a:pt x="9046941" y="2684008"/>
                  <a:pt x="8994929" y="2703545"/>
                  <a:pt x="8940800" y="2714172"/>
                </a:cubicBezTo>
                <a:lnTo>
                  <a:pt x="6734628" y="3135086"/>
                </a:lnTo>
                <a:cubicBezTo>
                  <a:pt x="6628977" y="3154516"/>
                  <a:pt x="6521931" y="3165495"/>
                  <a:pt x="6415314" y="3178629"/>
                </a:cubicBezTo>
                <a:cubicBezTo>
                  <a:pt x="5854263" y="3247744"/>
                  <a:pt x="5294489" y="3329150"/>
                  <a:pt x="4731657" y="3381829"/>
                </a:cubicBezTo>
                <a:cubicBezTo>
                  <a:pt x="4311883" y="3421118"/>
                  <a:pt x="3889828" y="3430210"/>
                  <a:pt x="3468914" y="3454400"/>
                </a:cubicBezTo>
                <a:cubicBezTo>
                  <a:pt x="3483428" y="3459238"/>
                  <a:pt x="3497223" y="3470326"/>
                  <a:pt x="3512457" y="3468915"/>
                </a:cubicBezTo>
                <a:cubicBezTo>
                  <a:pt x="5869580" y="3250664"/>
                  <a:pt x="2625220" y="3532647"/>
                  <a:pt x="4992914" y="3236686"/>
                </a:cubicBezTo>
                <a:cubicBezTo>
                  <a:pt x="6819311" y="3008387"/>
                  <a:pt x="5919251" y="3093651"/>
                  <a:pt x="7692571" y="2975429"/>
                </a:cubicBezTo>
                <a:cubicBezTo>
                  <a:pt x="8005575" y="3014554"/>
                  <a:pt x="7616878" y="2955217"/>
                  <a:pt x="7431314" y="3048000"/>
                </a:cubicBezTo>
                <a:cubicBezTo>
                  <a:pt x="7361942" y="3082686"/>
                  <a:pt x="7586133" y="3057677"/>
                  <a:pt x="7663543" y="3062515"/>
                </a:cubicBezTo>
                <a:lnTo>
                  <a:pt x="8229600" y="3048000"/>
                </a:lnTo>
                <a:cubicBezTo>
                  <a:pt x="8268571" y="3046342"/>
                  <a:pt x="8382836" y="3021511"/>
                  <a:pt x="8345714" y="3033486"/>
                </a:cubicBezTo>
                <a:cubicBezTo>
                  <a:pt x="7755109" y="3224004"/>
                  <a:pt x="6273374" y="3554299"/>
                  <a:pt x="6023428" y="3599543"/>
                </a:cubicBezTo>
                <a:cubicBezTo>
                  <a:pt x="4422096" y="3889409"/>
                  <a:pt x="2817767" y="4168242"/>
                  <a:pt x="1204686" y="4383315"/>
                </a:cubicBezTo>
                <a:cubicBezTo>
                  <a:pt x="1132114" y="4392991"/>
                  <a:pt x="1059033" y="4399409"/>
                  <a:pt x="986971" y="4412343"/>
                </a:cubicBezTo>
                <a:cubicBezTo>
                  <a:pt x="870229" y="4433297"/>
                  <a:pt x="520083" y="4488770"/>
                  <a:pt x="638628" y="4484915"/>
                </a:cubicBezTo>
                <a:lnTo>
                  <a:pt x="2423886" y="4426858"/>
                </a:lnTo>
                <a:lnTo>
                  <a:pt x="2960914" y="4412343"/>
                </a:lnTo>
                <a:cubicBezTo>
                  <a:pt x="3476359" y="4396723"/>
                  <a:pt x="3811413" y="4379151"/>
                  <a:pt x="4383314" y="4354286"/>
                </a:cubicBezTo>
                <a:cubicBezTo>
                  <a:pt x="4538133" y="4339772"/>
                  <a:pt x="4692576" y="4320443"/>
                  <a:pt x="4847771" y="4310743"/>
                </a:cubicBezTo>
                <a:lnTo>
                  <a:pt x="7170057" y="4180115"/>
                </a:lnTo>
                <a:lnTo>
                  <a:pt x="7866743" y="4209143"/>
                </a:lnTo>
                <a:cubicBezTo>
                  <a:pt x="7949402" y="4214230"/>
                  <a:pt x="8030832" y="4233006"/>
                  <a:pt x="8113486" y="4238172"/>
                </a:cubicBezTo>
                <a:cubicBezTo>
                  <a:pt x="8340639" y="4252369"/>
                  <a:pt x="8568345" y="4255834"/>
                  <a:pt x="8795657" y="4267200"/>
                </a:cubicBezTo>
                <a:cubicBezTo>
                  <a:pt x="9012717" y="4278053"/>
                  <a:pt x="9258199" y="4314910"/>
                  <a:pt x="9463314" y="4339772"/>
                </a:cubicBezTo>
                <a:cubicBezTo>
                  <a:pt x="9477828" y="4344610"/>
                  <a:pt x="9513699" y="4340602"/>
                  <a:pt x="9506857" y="4354286"/>
                </a:cubicBezTo>
                <a:cubicBezTo>
                  <a:pt x="9497936" y="4372128"/>
                  <a:pt x="9467980" y="4363320"/>
                  <a:pt x="9448800" y="4368800"/>
                </a:cubicBezTo>
                <a:cubicBezTo>
                  <a:pt x="9400232" y="4382676"/>
                  <a:pt x="9353097" y="4401995"/>
                  <a:pt x="9303657" y="4412343"/>
                </a:cubicBezTo>
                <a:lnTo>
                  <a:pt x="5080000" y="5283200"/>
                </a:lnTo>
                <a:cubicBezTo>
                  <a:pt x="3993154" y="5495643"/>
                  <a:pt x="2115874" y="5562670"/>
                  <a:pt x="1335314" y="5631543"/>
                </a:cubicBezTo>
                <a:cubicBezTo>
                  <a:pt x="562263" y="5699754"/>
                  <a:pt x="1006938" y="5672239"/>
                  <a:pt x="0" y="5689600"/>
                </a:cubicBezTo>
                <a:cubicBezTo>
                  <a:pt x="208038" y="5641219"/>
                  <a:pt x="414912" y="5587529"/>
                  <a:pt x="624114" y="5544458"/>
                </a:cubicBezTo>
                <a:cubicBezTo>
                  <a:pt x="1113356" y="5443732"/>
                  <a:pt x="2169409" y="5375376"/>
                  <a:pt x="2394857" y="5355772"/>
                </a:cubicBezTo>
                <a:lnTo>
                  <a:pt x="3991428" y="5225143"/>
                </a:lnTo>
                <a:cubicBezTo>
                  <a:pt x="4247448" y="5207866"/>
                  <a:pt x="4504316" y="5207024"/>
                  <a:pt x="4760686" y="5196115"/>
                </a:cubicBezTo>
                <a:cubicBezTo>
                  <a:pt x="6108895" y="5138745"/>
                  <a:pt x="4462563" y="5186717"/>
                  <a:pt x="6676571" y="5138058"/>
                </a:cubicBezTo>
                <a:cubicBezTo>
                  <a:pt x="6720114" y="5142896"/>
                  <a:pt x="6764511" y="5142721"/>
                  <a:pt x="6807200" y="5152572"/>
                </a:cubicBezTo>
                <a:cubicBezTo>
                  <a:pt x="6828282" y="5157437"/>
                  <a:pt x="6882566" y="5168618"/>
                  <a:pt x="6865257" y="5181600"/>
                </a:cubicBezTo>
                <a:cubicBezTo>
                  <a:pt x="6834052" y="5205004"/>
                  <a:pt x="6787348" y="5188249"/>
                  <a:pt x="6749143" y="5196115"/>
                </a:cubicBezTo>
                <a:cubicBezTo>
                  <a:pt x="6176256" y="5314062"/>
                  <a:pt x="6542548" y="5258802"/>
                  <a:pt x="6270171" y="5297715"/>
                </a:cubicBezTo>
                <a:cubicBezTo>
                  <a:pt x="6946189" y="5394287"/>
                  <a:pt x="5918983" y="5258164"/>
                  <a:pt x="7649028" y="5312229"/>
                </a:cubicBezTo>
                <a:cubicBezTo>
                  <a:pt x="7732505" y="5314838"/>
                  <a:pt x="7484356" y="5340287"/>
                  <a:pt x="7402286" y="5355772"/>
                </a:cubicBezTo>
                <a:cubicBezTo>
                  <a:pt x="7227929" y="5388670"/>
                  <a:pt x="7052661" y="5417474"/>
                  <a:pt x="6879771" y="5457372"/>
                </a:cubicBezTo>
                <a:cubicBezTo>
                  <a:pt x="6816876" y="5471886"/>
                  <a:pt x="6755020" y="5492035"/>
                  <a:pt x="6691086" y="5500915"/>
                </a:cubicBezTo>
                <a:cubicBezTo>
                  <a:pt x="6580452" y="5516281"/>
                  <a:pt x="6468533" y="5520267"/>
                  <a:pt x="6357257" y="5529943"/>
                </a:cubicBezTo>
                <a:cubicBezTo>
                  <a:pt x="6420152" y="5544457"/>
                  <a:pt x="6482436" y="5561939"/>
                  <a:pt x="6545943" y="5573486"/>
                </a:cubicBezTo>
                <a:cubicBezTo>
                  <a:pt x="6589047" y="5581323"/>
                  <a:pt x="6632807" y="5585980"/>
                  <a:pt x="6676571" y="5588000"/>
                </a:cubicBezTo>
                <a:cubicBezTo>
                  <a:pt x="6947389" y="5600499"/>
                  <a:pt x="7218438" y="5607353"/>
                  <a:pt x="7489371" y="5617029"/>
                </a:cubicBezTo>
                <a:cubicBezTo>
                  <a:pt x="7561495" y="5622577"/>
                  <a:pt x="7968485" y="5652733"/>
                  <a:pt x="7982857" y="5660572"/>
                </a:cubicBezTo>
                <a:cubicBezTo>
                  <a:pt x="8006548" y="5673494"/>
                  <a:pt x="7751590" y="5743664"/>
                  <a:pt x="7736114" y="5747658"/>
                </a:cubicBezTo>
                <a:lnTo>
                  <a:pt x="7387771" y="5834743"/>
                </a:lnTo>
                <a:cubicBezTo>
                  <a:pt x="7359112" y="5841430"/>
                  <a:pt x="7329543" y="5843487"/>
                  <a:pt x="7300686" y="5849258"/>
                </a:cubicBezTo>
                <a:cubicBezTo>
                  <a:pt x="7232760" y="5862843"/>
                  <a:pt x="7165219" y="5878286"/>
                  <a:pt x="7097486" y="5892800"/>
                </a:cubicBezTo>
                <a:cubicBezTo>
                  <a:pt x="6814790" y="5762326"/>
                  <a:pt x="6950879" y="5860741"/>
                  <a:pt x="6720114" y="5558972"/>
                </a:cubicBezTo>
                <a:lnTo>
                  <a:pt x="6720114" y="5558972"/>
                </a:lnTo>
                <a:lnTo>
                  <a:pt x="6647543" y="5515429"/>
                </a:lnTo>
              </a:path>
            </a:pathLst>
          </a:cu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dk1"/>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31"/>
        <p:cNvGrpSpPr/>
        <p:nvPr/>
      </p:nvGrpSpPr>
      <p:grpSpPr>
        <a:xfrm>
          <a:off x="0" y="0"/>
          <a:ext cx="0" cy="0"/>
          <a:chOff x="0" y="0"/>
          <a:chExt cx="0" cy="0"/>
        </a:xfrm>
      </p:grpSpPr>
      <p:sp>
        <p:nvSpPr>
          <p:cNvPr id="32" name="Google Shape;32;p8"/>
          <p:cNvSpPr>
            <a:spLocks noGrp="1"/>
          </p:cNvSpPr>
          <p:nvPr>
            <p:ph type="pic" idx="2"/>
          </p:nvPr>
        </p:nvSpPr>
        <p:spPr>
          <a:xfrm>
            <a:off x="4456117" y="4"/>
            <a:ext cx="7735887" cy="341085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8"/>
          <p:cNvSpPr>
            <a:spLocks noGrp="1"/>
          </p:cNvSpPr>
          <p:nvPr>
            <p:ph type="pic" idx="3"/>
          </p:nvPr>
        </p:nvSpPr>
        <p:spPr>
          <a:xfrm>
            <a:off x="4" y="3410861"/>
            <a:ext cx="4456113" cy="3447143"/>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34"/>
        <p:cNvGrpSpPr/>
        <p:nvPr/>
      </p:nvGrpSpPr>
      <p:grpSpPr>
        <a:xfrm>
          <a:off x="0" y="0"/>
          <a:ext cx="0" cy="0"/>
          <a:chOff x="0" y="0"/>
          <a:chExt cx="0" cy="0"/>
        </a:xfrm>
      </p:grpSpPr>
      <p:sp>
        <p:nvSpPr>
          <p:cNvPr id="35" name="Google Shape;35;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40"/>
        <p:cNvGrpSpPr/>
        <p:nvPr/>
      </p:nvGrpSpPr>
      <p:grpSpPr>
        <a:xfrm>
          <a:off x="0" y="0"/>
          <a:ext cx="0" cy="0"/>
          <a:chOff x="0" y="0"/>
          <a:chExt cx="0" cy="0"/>
        </a:xfrm>
      </p:grpSpPr>
      <p:sp>
        <p:nvSpPr>
          <p:cNvPr id="41" name="Google Shape;41;p10"/>
          <p:cNvSpPr>
            <a:spLocks noGrp="1"/>
          </p:cNvSpPr>
          <p:nvPr>
            <p:ph type="pic" idx="2"/>
          </p:nvPr>
        </p:nvSpPr>
        <p:spPr>
          <a:xfrm>
            <a:off x="5" y="0"/>
            <a:ext cx="12191999" cy="5779608"/>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42"/>
        <p:cNvGrpSpPr/>
        <p:nvPr/>
      </p:nvGrpSpPr>
      <p:grpSpPr>
        <a:xfrm>
          <a:off x="0" y="0"/>
          <a:ext cx="0" cy="0"/>
          <a:chOff x="0" y="0"/>
          <a:chExt cx="0" cy="0"/>
        </a:xfrm>
      </p:grpSpPr>
      <p:sp>
        <p:nvSpPr>
          <p:cNvPr id="43" name="Google Shape;43;p1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1" r:id="rId22"/>
    <p:sldLayoutId id="2147483672" r:id="rId23"/>
    <p:sldLayoutId id="2147483674" r:id="rId24"/>
    <p:sldLayoutId id="2147483675" r:id="rId25"/>
    <p:sldLayoutId id="2147483676" r:id="rId26"/>
    <p:sldLayoutId id="2147483677"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47" name="Google Shape;147;p3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8" name="Google Shape;148;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9" name="Google Shape;149;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0" name="Google Shape;150;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time_continue=1&amp;v=7PCxbKVlbI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7PCxbKVlbIk"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58.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58.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58.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hyperlink" Target="Hikvision.mov" TargetMode="External"/><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5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9.xml"/><Relationship Id="rId5" Type="http://schemas.openxmlformats.org/officeDocument/2006/relationships/image" Target="../media/image2.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65">
            <a:hlinkClick r:id="rId3"/>
          </p:cNvPr>
          <p:cNvPicPr preferRelativeResize="0"/>
          <p:nvPr/>
        </p:nvPicPr>
        <p:blipFill rotWithShape="1">
          <a:blip r:embed="rId4">
            <a:alphaModFix/>
          </a:blip>
          <a:srcRect l="26447" t="11229" r="22826" b="11229"/>
          <a:stretch/>
        </p:blipFill>
        <p:spPr>
          <a:xfrm>
            <a:off x="7141175" y="-1"/>
            <a:ext cx="5040000" cy="6858001"/>
          </a:xfrm>
          <a:prstGeom prst="rect">
            <a:avLst/>
          </a:prstGeom>
          <a:noFill/>
          <a:ln>
            <a:noFill/>
          </a:ln>
        </p:spPr>
      </p:pic>
      <p:sp>
        <p:nvSpPr>
          <p:cNvPr id="293" name="Google Shape;293;p65"/>
          <p:cNvSpPr txBox="1"/>
          <p:nvPr/>
        </p:nvSpPr>
        <p:spPr>
          <a:xfrm>
            <a:off x="1056225" y="5159599"/>
            <a:ext cx="5187000" cy="12489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US" sz="1800" b="1">
                <a:solidFill>
                  <a:srgbClr val="595959"/>
                </a:solidFill>
                <a:latin typeface="Times New Roman"/>
                <a:ea typeface="Times New Roman"/>
                <a:cs typeface="Times New Roman"/>
                <a:sym typeface="Times New Roman"/>
              </a:rPr>
              <a:t>MSBA 301</a:t>
            </a:r>
            <a:endParaRPr sz="1800" b="1" i="0" u="none" strike="noStrike" cap="none">
              <a:solidFill>
                <a:srgbClr val="595959"/>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en-US" sz="1800" b="1" i="0" u="none" strike="noStrike" cap="none">
                <a:solidFill>
                  <a:srgbClr val="595959"/>
                </a:solidFill>
                <a:latin typeface="Times New Roman"/>
                <a:ea typeface="Times New Roman"/>
                <a:cs typeface="Times New Roman"/>
                <a:sym typeface="Times New Roman"/>
              </a:rPr>
              <a:t>Jing Ding</a:t>
            </a:r>
            <a:endParaRPr sz="1800" b="1" i="0" u="none" strike="noStrike" cap="none">
              <a:solidFill>
                <a:srgbClr val="595959"/>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en-US" sz="1800" b="1">
                <a:solidFill>
                  <a:srgbClr val="595959"/>
                </a:solidFill>
                <a:latin typeface="Times New Roman"/>
                <a:ea typeface="Times New Roman"/>
                <a:cs typeface="Times New Roman"/>
                <a:sym typeface="Times New Roman"/>
              </a:rPr>
              <a:t>Xiaoting Liu</a:t>
            </a:r>
            <a:endParaRPr sz="1800" b="1">
              <a:solidFill>
                <a:srgbClr val="595959"/>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1100"/>
              <a:buNone/>
            </a:pPr>
            <a:r>
              <a:rPr lang="en-US" sz="1800" b="1">
                <a:solidFill>
                  <a:srgbClr val="595959"/>
                </a:solidFill>
                <a:latin typeface="Times New Roman"/>
                <a:ea typeface="Times New Roman"/>
                <a:cs typeface="Times New Roman"/>
                <a:sym typeface="Times New Roman"/>
              </a:rPr>
              <a:t>Hanqing Huang</a:t>
            </a:r>
            <a:endParaRPr sz="1800" b="1" i="0" u="none" strike="noStrike" cap="none">
              <a:solidFill>
                <a:srgbClr val="595959"/>
              </a:solidFill>
              <a:latin typeface="Arial"/>
              <a:ea typeface="Arial"/>
              <a:cs typeface="Arial"/>
              <a:sym typeface="Arial"/>
            </a:endParaRPr>
          </a:p>
        </p:txBody>
      </p:sp>
      <p:pic>
        <p:nvPicPr>
          <p:cNvPr id="294" name="Google Shape;294;p65"/>
          <p:cNvPicPr preferRelativeResize="0"/>
          <p:nvPr/>
        </p:nvPicPr>
        <p:blipFill rotWithShape="1">
          <a:blip r:embed="rId5">
            <a:alphaModFix/>
          </a:blip>
          <a:srcRect/>
          <a:stretch/>
        </p:blipFill>
        <p:spPr>
          <a:xfrm>
            <a:off x="908269" y="765023"/>
            <a:ext cx="5482895" cy="2467303"/>
          </a:xfrm>
          <a:prstGeom prst="rect">
            <a:avLst/>
          </a:prstGeom>
          <a:noFill/>
          <a:ln>
            <a:noFill/>
          </a:ln>
        </p:spPr>
      </p:pic>
      <p:sp>
        <p:nvSpPr>
          <p:cNvPr id="295" name="Google Shape;295;p65"/>
          <p:cNvSpPr txBox="1"/>
          <p:nvPr/>
        </p:nvSpPr>
        <p:spPr>
          <a:xfrm>
            <a:off x="908325" y="3398775"/>
            <a:ext cx="5482800" cy="11265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2200" b="1" dirty="0">
                <a:solidFill>
                  <a:srgbClr val="595959"/>
                </a:solidFill>
                <a:latin typeface="Times New Roman"/>
                <a:ea typeface="Times New Roman"/>
                <a:cs typeface="Times New Roman"/>
                <a:sym typeface="Times New Roman"/>
              </a:rPr>
              <a:t>Performance Management Analysis </a:t>
            </a:r>
            <a:endParaRPr sz="2200" b="1" dirty="0">
              <a:solidFill>
                <a:srgbClr val="595959"/>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200" b="1" dirty="0">
                <a:solidFill>
                  <a:srgbClr val="595959"/>
                </a:solidFill>
                <a:latin typeface="Times New Roman"/>
                <a:ea typeface="Times New Roman"/>
                <a:cs typeface="Times New Roman"/>
                <a:sym typeface="Times New Roman"/>
              </a:rPr>
              <a:t>Supply Chain Department</a:t>
            </a:r>
            <a:endParaRPr sz="2200" b="1" dirty="0">
              <a:solidFill>
                <a:srgbClr val="595959"/>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9"/>
          <p:cNvSpPr/>
          <p:nvPr/>
        </p:nvSpPr>
        <p:spPr>
          <a:xfrm>
            <a:off x="2673438" y="593500"/>
            <a:ext cx="6845100" cy="1753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4000" b="1">
                <a:solidFill>
                  <a:srgbClr val="E62005"/>
                </a:solidFill>
              </a:rPr>
              <a:t>HIK</a:t>
            </a:r>
            <a:r>
              <a:rPr lang="en-US" sz="4000" b="1">
                <a:solidFill>
                  <a:srgbClr val="595959"/>
                </a:solidFill>
              </a:rPr>
              <a:t>VISION </a:t>
            </a:r>
            <a:endParaRPr sz="4000" b="1">
              <a:solidFill>
                <a:srgbClr val="595959"/>
              </a:solidFill>
            </a:endParaRPr>
          </a:p>
          <a:p>
            <a:pPr marL="0" lvl="0" indent="0" algn="ctr" rtl="0">
              <a:lnSpc>
                <a:spcPct val="115000"/>
              </a:lnSpc>
              <a:spcBef>
                <a:spcPts val="0"/>
              </a:spcBef>
              <a:spcAft>
                <a:spcPts val="0"/>
              </a:spcAft>
              <a:buNone/>
            </a:pPr>
            <a:endParaRPr sz="800" b="1">
              <a:solidFill>
                <a:srgbClr val="595959"/>
              </a:solidFill>
            </a:endParaRPr>
          </a:p>
          <a:p>
            <a:pPr marL="0" lvl="0" indent="0" algn="ctr" rtl="0">
              <a:lnSpc>
                <a:spcPct val="115000"/>
              </a:lnSpc>
              <a:spcBef>
                <a:spcPts val="0"/>
              </a:spcBef>
              <a:spcAft>
                <a:spcPts val="0"/>
              </a:spcAft>
              <a:buNone/>
            </a:pPr>
            <a:r>
              <a:rPr lang="en-US" sz="3200" b="1">
                <a:solidFill>
                  <a:srgbClr val="595959"/>
                </a:solidFill>
              </a:rPr>
              <a:t>Mockup Balanced Scorecard</a:t>
            </a:r>
            <a:endParaRPr sz="3200" b="1">
              <a:solidFill>
                <a:schemeClr val="accent2"/>
              </a:solidFill>
            </a:endParaRPr>
          </a:p>
        </p:txBody>
      </p:sp>
      <p:sp>
        <p:nvSpPr>
          <p:cNvPr id="540" name="Google Shape;540;p79"/>
          <p:cNvSpPr/>
          <p:nvPr/>
        </p:nvSpPr>
        <p:spPr>
          <a:xfrm>
            <a:off x="-1" y="1"/>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541" name="Google Shape;541;p79"/>
          <p:cNvSpPr/>
          <p:nvPr/>
        </p:nvSpPr>
        <p:spPr>
          <a:xfrm>
            <a:off x="0" y="6742253"/>
            <a:ext cx="12192000" cy="115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grpSp>
        <p:nvGrpSpPr>
          <p:cNvPr id="542" name="Google Shape;542;p79"/>
          <p:cNvGrpSpPr/>
          <p:nvPr/>
        </p:nvGrpSpPr>
        <p:grpSpPr>
          <a:xfrm>
            <a:off x="945979" y="2346999"/>
            <a:ext cx="10262596" cy="4037148"/>
            <a:chOff x="2261373" y="2053266"/>
            <a:chExt cx="7626214" cy="2778300"/>
          </a:xfrm>
        </p:grpSpPr>
        <p:grpSp>
          <p:nvGrpSpPr>
            <p:cNvPr id="543" name="Google Shape;543;p79"/>
            <p:cNvGrpSpPr/>
            <p:nvPr/>
          </p:nvGrpSpPr>
          <p:grpSpPr>
            <a:xfrm>
              <a:off x="2261373" y="2459163"/>
              <a:ext cx="2079722" cy="286009"/>
              <a:chOff x="539434" y="1997706"/>
              <a:chExt cx="2079722" cy="286009"/>
            </a:xfrm>
          </p:grpSpPr>
          <p:cxnSp>
            <p:nvCxnSpPr>
              <p:cNvPr id="544" name="Google Shape;544;p79"/>
              <p:cNvCxnSpPr/>
              <p:nvPr/>
            </p:nvCxnSpPr>
            <p:spPr>
              <a:xfrm flipH="1">
                <a:off x="2386056" y="1997706"/>
                <a:ext cx="233100" cy="285300"/>
              </a:xfrm>
              <a:prstGeom prst="straightConnector1">
                <a:avLst/>
              </a:prstGeom>
              <a:noFill/>
              <a:ln w="19050" cap="flat" cmpd="sng">
                <a:solidFill>
                  <a:srgbClr val="CB1B00"/>
                </a:solidFill>
                <a:prstDash val="solid"/>
                <a:miter lim="800000"/>
                <a:headEnd type="oval" w="med" len="med"/>
                <a:tailEnd type="oval" w="med" len="med"/>
              </a:ln>
            </p:spPr>
          </p:cxnSp>
          <p:cxnSp>
            <p:nvCxnSpPr>
              <p:cNvPr id="545" name="Google Shape;545;p79"/>
              <p:cNvCxnSpPr/>
              <p:nvPr/>
            </p:nvCxnSpPr>
            <p:spPr>
              <a:xfrm rot="10800000">
                <a:off x="539434" y="2283715"/>
                <a:ext cx="1843500" cy="0"/>
              </a:xfrm>
              <a:prstGeom prst="straightConnector1">
                <a:avLst/>
              </a:prstGeom>
              <a:noFill/>
              <a:ln w="19050" cap="flat" cmpd="sng">
                <a:solidFill>
                  <a:srgbClr val="CB1B00"/>
                </a:solidFill>
                <a:prstDash val="solid"/>
                <a:miter lim="800000"/>
                <a:headEnd type="oval" w="med" len="med"/>
                <a:tailEnd type="oval" w="med" len="med"/>
              </a:ln>
            </p:spPr>
          </p:cxnSp>
        </p:grpSp>
        <p:grpSp>
          <p:nvGrpSpPr>
            <p:cNvPr id="546" name="Google Shape;546;p79"/>
            <p:cNvGrpSpPr/>
            <p:nvPr/>
          </p:nvGrpSpPr>
          <p:grpSpPr>
            <a:xfrm rot="10800000" flipH="1">
              <a:off x="2261373" y="4027709"/>
              <a:ext cx="2079722" cy="286009"/>
              <a:chOff x="539434" y="1997706"/>
              <a:chExt cx="2079722" cy="286009"/>
            </a:xfrm>
          </p:grpSpPr>
          <p:cxnSp>
            <p:nvCxnSpPr>
              <p:cNvPr id="547" name="Google Shape;547;p79"/>
              <p:cNvCxnSpPr/>
              <p:nvPr/>
            </p:nvCxnSpPr>
            <p:spPr>
              <a:xfrm flipH="1">
                <a:off x="2386056" y="1997706"/>
                <a:ext cx="233100" cy="285300"/>
              </a:xfrm>
              <a:prstGeom prst="straightConnector1">
                <a:avLst/>
              </a:prstGeom>
              <a:noFill/>
              <a:ln w="19050" cap="flat" cmpd="sng">
                <a:solidFill>
                  <a:srgbClr val="C55A11"/>
                </a:solidFill>
                <a:prstDash val="solid"/>
                <a:miter lim="800000"/>
                <a:headEnd type="oval" w="med" len="med"/>
                <a:tailEnd type="oval" w="med" len="med"/>
              </a:ln>
            </p:spPr>
          </p:cxnSp>
          <p:cxnSp>
            <p:nvCxnSpPr>
              <p:cNvPr id="548" name="Google Shape;548;p79"/>
              <p:cNvCxnSpPr/>
              <p:nvPr/>
            </p:nvCxnSpPr>
            <p:spPr>
              <a:xfrm rot="10800000">
                <a:off x="539434" y="2283715"/>
                <a:ext cx="1843500" cy="0"/>
              </a:xfrm>
              <a:prstGeom prst="straightConnector1">
                <a:avLst/>
              </a:prstGeom>
              <a:noFill/>
              <a:ln w="19050" cap="flat" cmpd="sng">
                <a:solidFill>
                  <a:srgbClr val="C55A11"/>
                </a:solidFill>
                <a:prstDash val="solid"/>
                <a:miter lim="800000"/>
                <a:headEnd type="oval" w="med" len="med"/>
                <a:tailEnd type="oval" w="med" len="med"/>
              </a:ln>
            </p:spPr>
          </p:cxnSp>
        </p:grpSp>
        <p:sp>
          <p:nvSpPr>
            <p:cNvPr id="549" name="Google Shape;549;p79"/>
            <p:cNvSpPr txBox="1"/>
            <p:nvPr/>
          </p:nvSpPr>
          <p:spPr>
            <a:xfrm>
              <a:off x="2459631" y="2474005"/>
              <a:ext cx="1206300" cy="36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rgbClr val="CB1B00"/>
                  </a:solidFill>
                  <a:latin typeface="Times New Roman"/>
                  <a:ea typeface="Times New Roman"/>
                  <a:cs typeface="Times New Roman"/>
                  <a:sym typeface="Times New Roman"/>
                </a:rPr>
                <a:t>Financial</a:t>
              </a:r>
              <a:endParaRPr sz="2200" b="1">
                <a:solidFill>
                  <a:srgbClr val="CB1B00"/>
                </a:solidFill>
                <a:latin typeface="Times New Roman"/>
                <a:ea typeface="Times New Roman"/>
                <a:cs typeface="Times New Roman"/>
                <a:sym typeface="Times New Roman"/>
              </a:endParaRPr>
            </a:p>
          </p:txBody>
        </p:sp>
        <p:sp>
          <p:nvSpPr>
            <p:cNvPr id="550" name="Google Shape;550;p79"/>
            <p:cNvSpPr txBox="1"/>
            <p:nvPr/>
          </p:nvSpPr>
          <p:spPr>
            <a:xfrm>
              <a:off x="2459631" y="3776003"/>
              <a:ext cx="1206300" cy="36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rgbClr val="C55A11"/>
                  </a:solidFill>
                  <a:latin typeface="Times New Roman"/>
                  <a:ea typeface="Times New Roman"/>
                  <a:cs typeface="Times New Roman"/>
                  <a:sym typeface="Times New Roman"/>
                </a:rPr>
                <a:t>Customer</a:t>
              </a:r>
              <a:endParaRPr sz="2000" b="1">
                <a:solidFill>
                  <a:srgbClr val="C55A11"/>
                </a:solidFill>
                <a:latin typeface="Times New Roman"/>
                <a:ea typeface="Times New Roman"/>
                <a:cs typeface="Times New Roman"/>
                <a:sym typeface="Times New Roman"/>
              </a:endParaRPr>
            </a:p>
          </p:txBody>
        </p:sp>
        <p:grpSp>
          <p:nvGrpSpPr>
            <p:cNvPr id="551" name="Google Shape;551;p79"/>
            <p:cNvGrpSpPr/>
            <p:nvPr/>
          </p:nvGrpSpPr>
          <p:grpSpPr>
            <a:xfrm flipH="1">
              <a:off x="7807865" y="2459163"/>
              <a:ext cx="2079722" cy="286009"/>
              <a:chOff x="539434" y="1997706"/>
              <a:chExt cx="2079722" cy="286009"/>
            </a:xfrm>
          </p:grpSpPr>
          <p:cxnSp>
            <p:nvCxnSpPr>
              <p:cNvPr id="552" name="Google Shape;552;p79"/>
              <p:cNvCxnSpPr/>
              <p:nvPr/>
            </p:nvCxnSpPr>
            <p:spPr>
              <a:xfrm flipH="1">
                <a:off x="2386056" y="1997706"/>
                <a:ext cx="233100" cy="285300"/>
              </a:xfrm>
              <a:prstGeom prst="straightConnector1">
                <a:avLst/>
              </a:prstGeom>
              <a:noFill/>
              <a:ln w="19050" cap="flat" cmpd="sng">
                <a:solidFill>
                  <a:srgbClr val="C41A00"/>
                </a:solidFill>
                <a:prstDash val="solid"/>
                <a:miter lim="800000"/>
                <a:headEnd type="oval" w="med" len="med"/>
                <a:tailEnd type="oval" w="med" len="med"/>
              </a:ln>
            </p:spPr>
          </p:cxnSp>
          <p:cxnSp>
            <p:nvCxnSpPr>
              <p:cNvPr id="553" name="Google Shape;553;p79"/>
              <p:cNvCxnSpPr/>
              <p:nvPr/>
            </p:nvCxnSpPr>
            <p:spPr>
              <a:xfrm rot="10800000">
                <a:off x="539434" y="2283715"/>
                <a:ext cx="1843500" cy="0"/>
              </a:xfrm>
              <a:prstGeom prst="straightConnector1">
                <a:avLst/>
              </a:prstGeom>
              <a:noFill/>
              <a:ln w="19050" cap="flat" cmpd="sng">
                <a:solidFill>
                  <a:srgbClr val="C41A00"/>
                </a:solidFill>
                <a:prstDash val="solid"/>
                <a:miter lim="800000"/>
                <a:headEnd type="oval" w="med" len="med"/>
                <a:tailEnd type="oval" w="med" len="med"/>
              </a:ln>
            </p:spPr>
          </p:cxnSp>
        </p:grpSp>
        <p:grpSp>
          <p:nvGrpSpPr>
            <p:cNvPr id="554" name="Google Shape;554;p79"/>
            <p:cNvGrpSpPr/>
            <p:nvPr/>
          </p:nvGrpSpPr>
          <p:grpSpPr>
            <a:xfrm rot="10800000">
              <a:off x="7807865" y="4027709"/>
              <a:ext cx="2079722" cy="286009"/>
              <a:chOff x="539434" y="1997706"/>
              <a:chExt cx="2079722" cy="286009"/>
            </a:xfrm>
          </p:grpSpPr>
          <p:cxnSp>
            <p:nvCxnSpPr>
              <p:cNvPr id="555" name="Google Shape;555;p79"/>
              <p:cNvCxnSpPr/>
              <p:nvPr/>
            </p:nvCxnSpPr>
            <p:spPr>
              <a:xfrm flipH="1">
                <a:off x="2386056" y="1997706"/>
                <a:ext cx="233100" cy="285300"/>
              </a:xfrm>
              <a:prstGeom prst="straightConnector1">
                <a:avLst/>
              </a:prstGeom>
              <a:noFill/>
              <a:ln w="19050" cap="flat" cmpd="sng">
                <a:solidFill>
                  <a:srgbClr val="C55A11"/>
                </a:solidFill>
                <a:prstDash val="solid"/>
                <a:miter lim="800000"/>
                <a:headEnd type="oval" w="med" len="med"/>
                <a:tailEnd type="oval" w="med" len="med"/>
              </a:ln>
            </p:spPr>
          </p:cxnSp>
          <p:cxnSp>
            <p:nvCxnSpPr>
              <p:cNvPr id="556" name="Google Shape;556;p79"/>
              <p:cNvCxnSpPr/>
              <p:nvPr/>
            </p:nvCxnSpPr>
            <p:spPr>
              <a:xfrm rot="10800000">
                <a:off x="539434" y="2283715"/>
                <a:ext cx="1843500" cy="0"/>
              </a:xfrm>
              <a:prstGeom prst="straightConnector1">
                <a:avLst/>
              </a:prstGeom>
              <a:noFill/>
              <a:ln w="19050" cap="flat" cmpd="sng">
                <a:solidFill>
                  <a:srgbClr val="C55A11"/>
                </a:solidFill>
                <a:prstDash val="solid"/>
                <a:miter lim="800000"/>
                <a:headEnd type="oval" w="med" len="med"/>
                <a:tailEnd type="oval" w="med" len="med"/>
              </a:ln>
            </p:spPr>
          </p:cxnSp>
        </p:grpSp>
        <p:sp>
          <p:nvSpPr>
            <p:cNvPr id="557" name="Google Shape;557;p79"/>
            <p:cNvSpPr txBox="1"/>
            <p:nvPr/>
          </p:nvSpPr>
          <p:spPr>
            <a:xfrm flipH="1">
              <a:off x="8171881" y="2474005"/>
              <a:ext cx="1587900" cy="36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rgbClr val="C41A00"/>
                  </a:solidFill>
                  <a:latin typeface="Times New Roman"/>
                  <a:ea typeface="Times New Roman"/>
                  <a:cs typeface="Times New Roman"/>
                  <a:sym typeface="Times New Roman"/>
                </a:rPr>
                <a:t>Internal &amp; Process</a:t>
              </a:r>
              <a:endParaRPr sz="2000" b="1">
                <a:solidFill>
                  <a:srgbClr val="C41A00"/>
                </a:solidFill>
                <a:latin typeface="Times New Roman"/>
                <a:ea typeface="Times New Roman"/>
                <a:cs typeface="Times New Roman"/>
                <a:sym typeface="Times New Roman"/>
              </a:endParaRPr>
            </a:p>
          </p:txBody>
        </p:sp>
        <p:sp>
          <p:nvSpPr>
            <p:cNvPr id="558" name="Google Shape;558;p79"/>
            <p:cNvSpPr txBox="1"/>
            <p:nvPr/>
          </p:nvSpPr>
          <p:spPr>
            <a:xfrm flipH="1">
              <a:off x="8044087" y="3776006"/>
              <a:ext cx="1843500" cy="36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b="1">
                  <a:solidFill>
                    <a:srgbClr val="C55911"/>
                  </a:solidFill>
                  <a:latin typeface="Times New Roman"/>
                  <a:ea typeface="Times New Roman"/>
                  <a:cs typeface="Times New Roman"/>
                  <a:sym typeface="Times New Roman"/>
                </a:rPr>
                <a:t>Learning &amp; Growth</a:t>
              </a:r>
              <a:endParaRPr sz="2200" b="1">
                <a:solidFill>
                  <a:srgbClr val="C55911"/>
                </a:solidFill>
                <a:latin typeface="Times New Roman"/>
                <a:ea typeface="Times New Roman"/>
                <a:cs typeface="Times New Roman"/>
                <a:sym typeface="Times New Roman"/>
              </a:endParaRPr>
            </a:p>
          </p:txBody>
        </p:sp>
        <p:sp>
          <p:nvSpPr>
            <p:cNvPr id="559" name="Google Shape;559;p79"/>
            <p:cNvSpPr/>
            <p:nvPr/>
          </p:nvSpPr>
          <p:spPr>
            <a:xfrm>
              <a:off x="7350652" y="2053266"/>
              <a:ext cx="592800" cy="592800"/>
            </a:xfrm>
            <a:prstGeom prst="ellipse">
              <a:avLst/>
            </a:prstGeom>
            <a:solidFill>
              <a:srgbClr val="C41A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560" name="Google Shape;560;p79"/>
            <p:cNvSpPr/>
            <p:nvPr/>
          </p:nvSpPr>
          <p:spPr>
            <a:xfrm>
              <a:off x="7509182" y="221085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Google Shape;561;p79"/>
            <p:cNvSpPr/>
            <p:nvPr/>
          </p:nvSpPr>
          <p:spPr>
            <a:xfrm>
              <a:off x="4166651" y="2053266"/>
              <a:ext cx="592800" cy="592800"/>
            </a:xfrm>
            <a:prstGeom prst="ellipse">
              <a:avLst/>
            </a:prstGeom>
            <a:solidFill>
              <a:srgbClr val="CB1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562" name="Google Shape;562;p79"/>
            <p:cNvSpPr/>
            <p:nvPr/>
          </p:nvSpPr>
          <p:spPr>
            <a:xfrm>
              <a:off x="4325181" y="221085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Google Shape;563;p79"/>
            <p:cNvSpPr/>
            <p:nvPr/>
          </p:nvSpPr>
          <p:spPr>
            <a:xfrm>
              <a:off x="4163673" y="4150961"/>
              <a:ext cx="592800" cy="592800"/>
            </a:xfrm>
            <a:prstGeom prst="ellipse">
              <a:avLst/>
            </a:prstGeom>
            <a:solidFill>
              <a:srgbClr val="C559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564" name="Google Shape;564;p79"/>
            <p:cNvSpPr/>
            <p:nvPr/>
          </p:nvSpPr>
          <p:spPr>
            <a:xfrm>
              <a:off x="4322203" y="4308554"/>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Google Shape;565;p79"/>
            <p:cNvSpPr/>
            <p:nvPr/>
          </p:nvSpPr>
          <p:spPr>
            <a:xfrm>
              <a:off x="3905840" y="3275184"/>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Google Shape;566;p79"/>
            <p:cNvSpPr/>
            <p:nvPr/>
          </p:nvSpPr>
          <p:spPr>
            <a:xfrm>
              <a:off x="7344614" y="4142396"/>
              <a:ext cx="592800" cy="592800"/>
            </a:xfrm>
            <a:prstGeom prst="ellipse">
              <a:avLst/>
            </a:prstGeom>
            <a:solidFill>
              <a:srgbClr val="C559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567" name="Google Shape;567;p79"/>
            <p:cNvSpPr/>
            <p:nvPr/>
          </p:nvSpPr>
          <p:spPr>
            <a:xfrm>
              <a:off x="7503144" y="429998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Google Shape;568;p79"/>
            <p:cNvSpPr/>
            <p:nvPr/>
          </p:nvSpPr>
          <p:spPr>
            <a:xfrm>
              <a:off x="4644807" y="2053266"/>
              <a:ext cx="2778300" cy="2778300"/>
            </a:xfrm>
            <a:prstGeom prst="ellipse">
              <a:avLst/>
            </a:prstGeom>
            <a:blipFill rotWithShape="1">
              <a:blip r:embed="rId3">
                <a:alphaModFix/>
              </a:blip>
              <a:stretch>
                <a:fillRect l="-16079" t="-1829" r="-16079" b="-1829"/>
              </a:stretch>
            </a:blipFill>
            <a:ln w="12700" cap="flat" cmpd="sng">
              <a:solidFill>
                <a:srgbClr val="42719B">
                  <a:alpha val="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0"/>
          <p:cNvSpPr/>
          <p:nvPr/>
        </p:nvSpPr>
        <p:spPr>
          <a:xfrm>
            <a:off x="0" y="3001738"/>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1">
              <a:solidFill>
                <a:schemeClr val="dk1"/>
              </a:solidFill>
              <a:latin typeface="Arial"/>
              <a:ea typeface="Arial"/>
              <a:cs typeface="Arial"/>
              <a:sym typeface="Arial"/>
            </a:endParaRPr>
          </a:p>
        </p:txBody>
      </p:sp>
      <p:pic>
        <p:nvPicPr>
          <p:cNvPr id="575" name="Google Shape;575;p80"/>
          <p:cNvPicPr preferRelativeResize="0"/>
          <p:nvPr/>
        </p:nvPicPr>
        <p:blipFill rotWithShape="1">
          <a:blip r:embed="rId3">
            <a:alphaModFix/>
          </a:blip>
          <a:srcRect t="-5" b="49271"/>
          <a:stretch/>
        </p:blipFill>
        <p:spPr>
          <a:xfrm>
            <a:off x="1" y="5821"/>
            <a:ext cx="12191999" cy="3024001"/>
          </a:xfrm>
          <a:prstGeom prst="rect">
            <a:avLst/>
          </a:prstGeom>
          <a:noFill/>
          <a:ln>
            <a:noFill/>
          </a:ln>
        </p:spPr>
      </p:pic>
      <p:sp>
        <p:nvSpPr>
          <p:cNvPr id="576" name="Google Shape;576;p80"/>
          <p:cNvSpPr/>
          <p:nvPr/>
        </p:nvSpPr>
        <p:spPr>
          <a:xfrm>
            <a:off x="1286675" y="4483335"/>
            <a:ext cx="4987800" cy="1844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Capital Fund Liquidity Improvement</a:t>
            </a:r>
            <a:endParaRPr sz="2000" b="1" dirty="0">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highlight>
                  <a:srgbClr val="FFFFFF"/>
                </a:highlight>
                <a:latin typeface="Times New Roman"/>
                <a:ea typeface="Times New Roman"/>
                <a:cs typeface="Times New Roman"/>
                <a:sym typeface="Times New Roman"/>
              </a:rPr>
              <a:t>COGS/Average Inventory (%)</a:t>
            </a:r>
            <a:endParaRPr sz="2000" dirty="0">
              <a:highlight>
                <a:srgbClr val="FFFFFF"/>
              </a:highlight>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highlight>
                  <a:srgbClr val="FFFFFF"/>
                </a:highlight>
                <a:latin typeface="Times New Roman"/>
                <a:ea typeface="Times New Roman"/>
                <a:cs typeface="Times New Roman"/>
                <a:sym typeface="Times New Roman"/>
              </a:rPr>
              <a:t>-  Threshold: 10%</a:t>
            </a:r>
            <a:endParaRPr sz="2000" dirty="0">
              <a:highlight>
                <a:srgbClr val="FFFFFF"/>
              </a:highlight>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highlight>
                  <a:srgbClr val="FFFFFF"/>
                </a:highlight>
                <a:latin typeface="Times New Roman"/>
                <a:ea typeface="Times New Roman"/>
                <a:cs typeface="Times New Roman"/>
                <a:sym typeface="Times New Roman"/>
              </a:rPr>
              <a:t>-  Expectation: 85%</a:t>
            </a:r>
            <a:endParaRPr sz="2000" dirty="0">
              <a:highlight>
                <a:srgbClr val="FFFFFF"/>
              </a:highlight>
              <a:latin typeface="Times New Roman"/>
              <a:ea typeface="Times New Roman"/>
              <a:cs typeface="Times New Roman"/>
              <a:sym typeface="Times New Roman"/>
            </a:endParaRPr>
          </a:p>
        </p:txBody>
      </p:sp>
      <p:sp>
        <p:nvSpPr>
          <p:cNvPr id="577" name="Google Shape;577;p80"/>
          <p:cNvSpPr/>
          <p:nvPr/>
        </p:nvSpPr>
        <p:spPr>
          <a:xfrm>
            <a:off x="314929" y="3614681"/>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lt1"/>
              </a:solidFill>
              <a:latin typeface="Arial"/>
              <a:ea typeface="Arial"/>
              <a:cs typeface="Arial"/>
              <a:sym typeface="Arial"/>
            </a:endParaRPr>
          </a:p>
        </p:txBody>
      </p:sp>
      <p:sp>
        <p:nvSpPr>
          <p:cNvPr id="578" name="Google Shape;578;p80"/>
          <p:cNvSpPr/>
          <p:nvPr/>
        </p:nvSpPr>
        <p:spPr>
          <a:xfrm>
            <a:off x="519022" y="3813883"/>
            <a:ext cx="497747" cy="534099"/>
          </a:xfrm>
          <a:custGeom>
            <a:avLst/>
            <a:gdLst/>
            <a:ahLst/>
            <a:cxnLst/>
            <a:rect l="l" t="t" r="r" b="b"/>
            <a:pathLst>
              <a:path w="135" h="144" extrusionOk="0">
                <a:moveTo>
                  <a:pt x="68" y="58"/>
                </a:moveTo>
                <a:cubicBezTo>
                  <a:pt x="61" y="58"/>
                  <a:pt x="55" y="63"/>
                  <a:pt x="55" y="70"/>
                </a:cubicBezTo>
                <a:cubicBezTo>
                  <a:pt x="55" y="77"/>
                  <a:pt x="61" y="82"/>
                  <a:pt x="68" y="82"/>
                </a:cubicBezTo>
                <a:cubicBezTo>
                  <a:pt x="75" y="82"/>
                  <a:pt x="80" y="77"/>
                  <a:pt x="80" y="70"/>
                </a:cubicBezTo>
                <a:cubicBezTo>
                  <a:pt x="80" y="63"/>
                  <a:pt x="75" y="58"/>
                  <a:pt x="68" y="58"/>
                </a:cubicBezTo>
                <a:close/>
                <a:moveTo>
                  <a:pt x="119" y="72"/>
                </a:moveTo>
                <a:cubicBezTo>
                  <a:pt x="131" y="58"/>
                  <a:pt x="135" y="45"/>
                  <a:pt x="130" y="36"/>
                </a:cubicBezTo>
                <a:cubicBezTo>
                  <a:pt x="125" y="27"/>
                  <a:pt x="111" y="24"/>
                  <a:pt x="94" y="27"/>
                </a:cubicBezTo>
                <a:cubicBezTo>
                  <a:pt x="87" y="11"/>
                  <a:pt x="78" y="0"/>
                  <a:pt x="68" y="0"/>
                </a:cubicBezTo>
                <a:cubicBezTo>
                  <a:pt x="57" y="0"/>
                  <a:pt x="48" y="11"/>
                  <a:pt x="42" y="27"/>
                </a:cubicBezTo>
                <a:cubicBezTo>
                  <a:pt x="25" y="24"/>
                  <a:pt x="11" y="27"/>
                  <a:pt x="5" y="36"/>
                </a:cubicBezTo>
                <a:cubicBezTo>
                  <a:pt x="0" y="45"/>
                  <a:pt x="5" y="58"/>
                  <a:pt x="16" y="72"/>
                </a:cubicBezTo>
                <a:cubicBezTo>
                  <a:pt x="5" y="86"/>
                  <a:pt x="0" y="99"/>
                  <a:pt x="5" y="108"/>
                </a:cubicBezTo>
                <a:cubicBezTo>
                  <a:pt x="11" y="117"/>
                  <a:pt x="25" y="120"/>
                  <a:pt x="42" y="116"/>
                </a:cubicBezTo>
                <a:cubicBezTo>
                  <a:pt x="48" y="133"/>
                  <a:pt x="57" y="144"/>
                  <a:pt x="68" y="144"/>
                </a:cubicBezTo>
                <a:cubicBezTo>
                  <a:pt x="78" y="144"/>
                  <a:pt x="87" y="133"/>
                  <a:pt x="93" y="116"/>
                </a:cubicBezTo>
                <a:cubicBezTo>
                  <a:pt x="111" y="120"/>
                  <a:pt x="125" y="117"/>
                  <a:pt x="130" y="108"/>
                </a:cubicBezTo>
                <a:cubicBezTo>
                  <a:pt x="135" y="99"/>
                  <a:pt x="131" y="85"/>
                  <a:pt x="119" y="72"/>
                </a:cubicBezTo>
                <a:close/>
                <a:moveTo>
                  <a:pt x="119" y="42"/>
                </a:moveTo>
                <a:cubicBezTo>
                  <a:pt x="123" y="49"/>
                  <a:pt x="121" y="58"/>
                  <a:pt x="115" y="67"/>
                </a:cubicBezTo>
                <a:cubicBezTo>
                  <a:pt x="111" y="63"/>
                  <a:pt x="105" y="58"/>
                  <a:pt x="99" y="54"/>
                </a:cubicBezTo>
                <a:cubicBezTo>
                  <a:pt x="99" y="46"/>
                  <a:pt x="97" y="40"/>
                  <a:pt x="96" y="34"/>
                </a:cubicBezTo>
                <a:cubicBezTo>
                  <a:pt x="107" y="33"/>
                  <a:pt x="116" y="36"/>
                  <a:pt x="119" y="42"/>
                </a:cubicBezTo>
                <a:close/>
                <a:moveTo>
                  <a:pt x="100" y="60"/>
                </a:moveTo>
                <a:cubicBezTo>
                  <a:pt x="104" y="64"/>
                  <a:pt x="108" y="68"/>
                  <a:pt x="111" y="72"/>
                </a:cubicBezTo>
                <a:cubicBezTo>
                  <a:pt x="108" y="76"/>
                  <a:pt x="105" y="80"/>
                  <a:pt x="100" y="84"/>
                </a:cubicBezTo>
                <a:cubicBezTo>
                  <a:pt x="100" y="80"/>
                  <a:pt x="101" y="76"/>
                  <a:pt x="101" y="72"/>
                </a:cubicBezTo>
                <a:cubicBezTo>
                  <a:pt x="101" y="68"/>
                  <a:pt x="100" y="64"/>
                  <a:pt x="100" y="60"/>
                </a:cubicBezTo>
                <a:close/>
                <a:moveTo>
                  <a:pt x="94" y="50"/>
                </a:moveTo>
                <a:cubicBezTo>
                  <a:pt x="91" y="48"/>
                  <a:pt x="88" y="45"/>
                  <a:pt x="84" y="43"/>
                </a:cubicBezTo>
                <a:cubicBezTo>
                  <a:pt x="81" y="41"/>
                  <a:pt x="77" y="40"/>
                  <a:pt x="74" y="38"/>
                </a:cubicBezTo>
                <a:cubicBezTo>
                  <a:pt x="79" y="36"/>
                  <a:pt x="85" y="35"/>
                  <a:pt x="90" y="34"/>
                </a:cubicBezTo>
                <a:cubicBezTo>
                  <a:pt x="91" y="39"/>
                  <a:pt x="93" y="44"/>
                  <a:pt x="94" y="50"/>
                </a:cubicBezTo>
                <a:close/>
                <a:moveTo>
                  <a:pt x="68" y="12"/>
                </a:moveTo>
                <a:cubicBezTo>
                  <a:pt x="75" y="12"/>
                  <a:pt x="82" y="19"/>
                  <a:pt x="87" y="29"/>
                </a:cubicBezTo>
                <a:cubicBezTo>
                  <a:pt x="81" y="30"/>
                  <a:pt x="74" y="33"/>
                  <a:pt x="68" y="35"/>
                </a:cubicBezTo>
                <a:cubicBezTo>
                  <a:pt x="61" y="32"/>
                  <a:pt x="55" y="30"/>
                  <a:pt x="48" y="29"/>
                </a:cubicBezTo>
                <a:cubicBezTo>
                  <a:pt x="53" y="19"/>
                  <a:pt x="60" y="12"/>
                  <a:pt x="68" y="12"/>
                </a:cubicBezTo>
                <a:close/>
                <a:moveTo>
                  <a:pt x="46" y="34"/>
                </a:moveTo>
                <a:cubicBezTo>
                  <a:pt x="51" y="35"/>
                  <a:pt x="56" y="36"/>
                  <a:pt x="62" y="38"/>
                </a:cubicBezTo>
                <a:cubicBezTo>
                  <a:pt x="59" y="40"/>
                  <a:pt x="55" y="41"/>
                  <a:pt x="51" y="43"/>
                </a:cubicBezTo>
                <a:cubicBezTo>
                  <a:pt x="48" y="45"/>
                  <a:pt x="45" y="48"/>
                  <a:pt x="41" y="50"/>
                </a:cubicBezTo>
                <a:cubicBezTo>
                  <a:pt x="43" y="44"/>
                  <a:pt x="44" y="39"/>
                  <a:pt x="46" y="34"/>
                </a:cubicBezTo>
                <a:close/>
                <a:moveTo>
                  <a:pt x="16" y="42"/>
                </a:moveTo>
                <a:cubicBezTo>
                  <a:pt x="20" y="36"/>
                  <a:pt x="29" y="33"/>
                  <a:pt x="40" y="34"/>
                </a:cubicBezTo>
                <a:cubicBezTo>
                  <a:pt x="38" y="40"/>
                  <a:pt x="37" y="46"/>
                  <a:pt x="36" y="54"/>
                </a:cubicBezTo>
                <a:cubicBezTo>
                  <a:pt x="30" y="58"/>
                  <a:pt x="25" y="63"/>
                  <a:pt x="21" y="67"/>
                </a:cubicBezTo>
                <a:cubicBezTo>
                  <a:pt x="15" y="58"/>
                  <a:pt x="13" y="49"/>
                  <a:pt x="16" y="42"/>
                </a:cubicBezTo>
                <a:close/>
                <a:moveTo>
                  <a:pt x="36" y="84"/>
                </a:moveTo>
                <a:cubicBezTo>
                  <a:pt x="31" y="80"/>
                  <a:pt x="27" y="76"/>
                  <a:pt x="24" y="72"/>
                </a:cubicBezTo>
                <a:cubicBezTo>
                  <a:pt x="27" y="68"/>
                  <a:pt x="31" y="64"/>
                  <a:pt x="35" y="60"/>
                </a:cubicBezTo>
                <a:cubicBezTo>
                  <a:pt x="35" y="64"/>
                  <a:pt x="35" y="68"/>
                  <a:pt x="35" y="72"/>
                </a:cubicBezTo>
                <a:cubicBezTo>
                  <a:pt x="35" y="76"/>
                  <a:pt x="35" y="80"/>
                  <a:pt x="36" y="84"/>
                </a:cubicBezTo>
                <a:close/>
                <a:moveTo>
                  <a:pt x="16" y="102"/>
                </a:moveTo>
                <a:cubicBezTo>
                  <a:pt x="13" y="95"/>
                  <a:pt x="15" y="86"/>
                  <a:pt x="21" y="77"/>
                </a:cubicBezTo>
                <a:cubicBezTo>
                  <a:pt x="25" y="81"/>
                  <a:pt x="30" y="86"/>
                  <a:pt x="36" y="90"/>
                </a:cubicBezTo>
                <a:cubicBezTo>
                  <a:pt x="37" y="97"/>
                  <a:pt x="38" y="104"/>
                  <a:pt x="40" y="110"/>
                </a:cubicBezTo>
                <a:cubicBezTo>
                  <a:pt x="29" y="111"/>
                  <a:pt x="20" y="108"/>
                  <a:pt x="16" y="102"/>
                </a:cubicBezTo>
                <a:close/>
                <a:moveTo>
                  <a:pt x="42" y="94"/>
                </a:moveTo>
                <a:cubicBezTo>
                  <a:pt x="45" y="96"/>
                  <a:pt x="48" y="98"/>
                  <a:pt x="51" y="100"/>
                </a:cubicBezTo>
                <a:cubicBezTo>
                  <a:pt x="55" y="102"/>
                  <a:pt x="58" y="104"/>
                  <a:pt x="62" y="106"/>
                </a:cubicBezTo>
                <a:cubicBezTo>
                  <a:pt x="56" y="108"/>
                  <a:pt x="51" y="109"/>
                  <a:pt x="46" y="110"/>
                </a:cubicBezTo>
                <a:cubicBezTo>
                  <a:pt x="44" y="105"/>
                  <a:pt x="43" y="100"/>
                  <a:pt x="42" y="94"/>
                </a:cubicBezTo>
                <a:close/>
                <a:moveTo>
                  <a:pt x="68" y="131"/>
                </a:moveTo>
                <a:cubicBezTo>
                  <a:pt x="60" y="131"/>
                  <a:pt x="54" y="125"/>
                  <a:pt x="48" y="115"/>
                </a:cubicBezTo>
                <a:cubicBezTo>
                  <a:pt x="55" y="114"/>
                  <a:pt x="61" y="111"/>
                  <a:pt x="68" y="109"/>
                </a:cubicBezTo>
                <a:cubicBezTo>
                  <a:pt x="74" y="111"/>
                  <a:pt x="81" y="114"/>
                  <a:pt x="87" y="115"/>
                </a:cubicBezTo>
                <a:cubicBezTo>
                  <a:pt x="82" y="125"/>
                  <a:pt x="75" y="131"/>
                  <a:pt x="68" y="131"/>
                </a:cubicBezTo>
                <a:close/>
                <a:moveTo>
                  <a:pt x="90" y="110"/>
                </a:moveTo>
                <a:cubicBezTo>
                  <a:pt x="85" y="109"/>
                  <a:pt x="79" y="108"/>
                  <a:pt x="74" y="106"/>
                </a:cubicBezTo>
                <a:cubicBezTo>
                  <a:pt x="77" y="104"/>
                  <a:pt x="81" y="103"/>
                  <a:pt x="84" y="100"/>
                </a:cubicBezTo>
                <a:cubicBezTo>
                  <a:pt x="88" y="98"/>
                  <a:pt x="91" y="96"/>
                  <a:pt x="94" y="94"/>
                </a:cubicBezTo>
                <a:cubicBezTo>
                  <a:pt x="93" y="100"/>
                  <a:pt x="92" y="105"/>
                  <a:pt x="90" y="110"/>
                </a:cubicBezTo>
                <a:close/>
                <a:moveTo>
                  <a:pt x="82" y="97"/>
                </a:moveTo>
                <a:cubicBezTo>
                  <a:pt x="77" y="99"/>
                  <a:pt x="72" y="101"/>
                  <a:pt x="68" y="103"/>
                </a:cubicBezTo>
                <a:cubicBezTo>
                  <a:pt x="63" y="101"/>
                  <a:pt x="58" y="99"/>
                  <a:pt x="54" y="97"/>
                </a:cubicBezTo>
                <a:cubicBezTo>
                  <a:pt x="49" y="94"/>
                  <a:pt x="45" y="91"/>
                  <a:pt x="41" y="88"/>
                </a:cubicBezTo>
                <a:cubicBezTo>
                  <a:pt x="40" y="83"/>
                  <a:pt x="39" y="77"/>
                  <a:pt x="39" y="72"/>
                </a:cubicBezTo>
                <a:cubicBezTo>
                  <a:pt x="39" y="66"/>
                  <a:pt x="40" y="61"/>
                  <a:pt x="41" y="56"/>
                </a:cubicBezTo>
                <a:cubicBezTo>
                  <a:pt x="45" y="53"/>
                  <a:pt x="49" y="50"/>
                  <a:pt x="54" y="47"/>
                </a:cubicBezTo>
                <a:cubicBezTo>
                  <a:pt x="58" y="45"/>
                  <a:pt x="63" y="42"/>
                  <a:pt x="68" y="40"/>
                </a:cubicBezTo>
                <a:cubicBezTo>
                  <a:pt x="73" y="42"/>
                  <a:pt x="77" y="45"/>
                  <a:pt x="82" y="47"/>
                </a:cubicBezTo>
                <a:cubicBezTo>
                  <a:pt x="87" y="50"/>
                  <a:pt x="91" y="53"/>
                  <a:pt x="95" y="56"/>
                </a:cubicBezTo>
                <a:cubicBezTo>
                  <a:pt x="96" y="61"/>
                  <a:pt x="96" y="66"/>
                  <a:pt x="96" y="72"/>
                </a:cubicBezTo>
                <a:cubicBezTo>
                  <a:pt x="96" y="77"/>
                  <a:pt x="96" y="83"/>
                  <a:pt x="95" y="88"/>
                </a:cubicBezTo>
                <a:cubicBezTo>
                  <a:pt x="91" y="91"/>
                  <a:pt x="87" y="94"/>
                  <a:pt x="82" y="97"/>
                </a:cubicBezTo>
                <a:close/>
                <a:moveTo>
                  <a:pt x="119" y="102"/>
                </a:moveTo>
                <a:cubicBezTo>
                  <a:pt x="116" y="108"/>
                  <a:pt x="107" y="111"/>
                  <a:pt x="95" y="110"/>
                </a:cubicBezTo>
                <a:cubicBezTo>
                  <a:pt x="97" y="104"/>
                  <a:pt x="99" y="97"/>
                  <a:pt x="100" y="90"/>
                </a:cubicBezTo>
                <a:cubicBezTo>
                  <a:pt x="105" y="86"/>
                  <a:pt x="110" y="81"/>
                  <a:pt x="115" y="77"/>
                </a:cubicBezTo>
                <a:cubicBezTo>
                  <a:pt x="121" y="86"/>
                  <a:pt x="123" y="95"/>
                  <a:pt x="119" y="102"/>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79" name="Google Shape;579;p80"/>
          <p:cNvSpPr txBox="1"/>
          <p:nvPr/>
        </p:nvSpPr>
        <p:spPr>
          <a:xfrm>
            <a:off x="1286675" y="3627932"/>
            <a:ext cx="2530200" cy="90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800" b="1" dirty="0">
                <a:solidFill>
                  <a:srgbClr val="595959"/>
                </a:solidFill>
                <a:latin typeface="Times New Roman"/>
                <a:ea typeface="Times New Roman"/>
                <a:cs typeface="Times New Roman"/>
                <a:sym typeface="Times New Roman"/>
              </a:rPr>
              <a:t>Financial</a:t>
            </a:r>
            <a:endParaRPr sz="2800" dirty="0">
              <a:solidFill>
                <a:srgbClr val="595959"/>
              </a:solidFill>
            </a:endParaRPr>
          </a:p>
        </p:txBody>
      </p:sp>
      <p:sp>
        <p:nvSpPr>
          <p:cNvPr id="580" name="Google Shape;580;p80"/>
          <p:cNvSpPr/>
          <p:nvPr/>
        </p:nvSpPr>
        <p:spPr>
          <a:xfrm>
            <a:off x="6274475" y="4483335"/>
            <a:ext cx="5576400" cy="1844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Fixed Cost Control on Recyclable Packaging</a:t>
            </a:r>
            <a:endParaRPr sz="2000" b="1" dirty="0">
              <a:solidFill>
                <a:schemeClr val="dk1"/>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solidFill>
                  <a:schemeClr val="dk1"/>
                </a:solidFill>
                <a:latin typeface="Times New Roman"/>
                <a:ea typeface="Times New Roman"/>
                <a:cs typeface="Times New Roman"/>
                <a:sym typeface="Times New Roman"/>
              </a:rPr>
              <a:t>-  Metrics: </a:t>
            </a:r>
            <a:r>
              <a:rPr lang="en-US" sz="2000" dirty="0">
                <a:solidFill>
                  <a:schemeClr val="dk1"/>
                </a:solidFill>
                <a:highlight>
                  <a:srgbClr val="FFFFFF"/>
                </a:highlight>
                <a:latin typeface="Times New Roman"/>
                <a:ea typeface="Times New Roman"/>
                <a:cs typeface="Times New Roman"/>
                <a:sym typeface="Times New Roman"/>
              </a:rPr>
              <a:t>Actual Costs/Standard Cost (%)</a:t>
            </a:r>
            <a:endParaRPr sz="2000" dirty="0">
              <a:solidFill>
                <a:schemeClr val="dk1"/>
              </a:solidFill>
              <a:highlight>
                <a:srgbClr val="FFFFFF"/>
              </a:highlight>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10%</a:t>
            </a:r>
            <a:endParaRPr sz="2000" dirty="0">
              <a:solidFill>
                <a:schemeClr val="dk1"/>
              </a:solidFill>
              <a:highlight>
                <a:srgbClr val="FFFFFF"/>
              </a:highlight>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25%</a:t>
            </a:r>
            <a:endParaRPr sz="20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500"/>
                                        <p:tgtEl>
                                          <p:spTgt spid="575"/>
                                        </p:tgtEl>
                                        <p:attrNameLst>
                                          <p:attrName>ppt_w</p:attrName>
                                        </p:attrNameLst>
                                      </p:cBhvr>
                                      <p:tavLst>
                                        <p:tav tm="0">
                                          <p:val>
                                            <p:strVal val="0"/>
                                          </p:val>
                                        </p:tav>
                                        <p:tav tm="100000">
                                          <p:val>
                                            <p:strVal val="#ppt_w"/>
                                          </p:val>
                                        </p:tav>
                                      </p:tavLst>
                                    </p:anim>
                                    <p:anim calcmode="lin" valueType="num">
                                      <p:cBhvr additive="base">
                                        <p:cTn id="8" dur="500"/>
                                        <p:tgtEl>
                                          <p:spTgt spid="57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500"/>
                                        <p:tgtEl>
                                          <p:spTgt spid="57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77"/>
                                        </p:tgtEl>
                                        <p:attrNameLst>
                                          <p:attrName>style.visibility</p:attrName>
                                        </p:attrNameLst>
                                      </p:cBhvr>
                                      <p:to>
                                        <p:strVal val="visible"/>
                                      </p:to>
                                    </p:set>
                                    <p:animEffect transition="in" filter="fade">
                                      <p:cBhvr>
                                        <p:cTn id="16" dur="500"/>
                                        <p:tgtEl>
                                          <p:spTgt spid="57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78"/>
                                        </p:tgtEl>
                                        <p:attrNameLst>
                                          <p:attrName>style.visibility</p:attrName>
                                        </p:attrNameLst>
                                      </p:cBhvr>
                                      <p:to>
                                        <p:strVal val="visible"/>
                                      </p:to>
                                    </p:set>
                                    <p:animEffect transition="in" filter="fade">
                                      <p:cBhvr>
                                        <p:cTn id="20"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1"/>
          <p:cNvSpPr/>
          <p:nvPr/>
        </p:nvSpPr>
        <p:spPr>
          <a:xfrm>
            <a:off x="0" y="3401299"/>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1">
              <a:solidFill>
                <a:schemeClr val="dk1"/>
              </a:solidFill>
              <a:latin typeface="Arial"/>
              <a:ea typeface="Arial"/>
              <a:cs typeface="Arial"/>
              <a:sym typeface="Arial"/>
            </a:endParaRPr>
          </a:p>
        </p:txBody>
      </p:sp>
      <p:pic>
        <p:nvPicPr>
          <p:cNvPr id="587" name="Google Shape;587;p81"/>
          <p:cNvPicPr preferRelativeResize="0"/>
          <p:nvPr/>
        </p:nvPicPr>
        <p:blipFill rotWithShape="1">
          <a:blip r:embed="rId3">
            <a:alphaModFix/>
          </a:blip>
          <a:srcRect/>
          <a:stretch/>
        </p:blipFill>
        <p:spPr>
          <a:xfrm>
            <a:off x="0" y="1"/>
            <a:ext cx="12191999" cy="3425903"/>
          </a:xfrm>
          <a:prstGeom prst="rect">
            <a:avLst/>
          </a:prstGeom>
          <a:noFill/>
          <a:ln>
            <a:noFill/>
          </a:ln>
        </p:spPr>
      </p:pic>
      <p:sp>
        <p:nvSpPr>
          <p:cNvPr id="588" name="Google Shape;588;p81"/>
          <p:cNvSpPr/>
          <p:nvPr/>
        </p:nvSpPr>
        <p:spPr>
          <a:xfrm>
            <a:off x="573050" y="3839842"/>
            <a:ext cx="2489700" cy="67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595959"/>
                </a:solidFill>
                <a:latin typeface="Times New Roman"/>
                <a:ea typeface="Times New Roman"/>
                <a:cs typeface="Times New Roman"/>
                <a:sym typeface="Times New Roman"/>
              </a:rPr>
              <a:t>Customer</a:t>
            </a:r>
            <a:r>
              <a:rPr lang="en-US" sz="3600" b="1" dirty="0">
                <a:latin typeface="Times New Roman"/>
                <a:ea typeface="Times New Roman"/>
                <a:cs typeface="Times New Roman"/>
                <a:sym typeface="Times New Roman"/>
              </a:rPr>
              <a:t> </a:t>
            </a:r>
            <a:endParaRPr sz="2800" dirty="0">
              <a:latin typeface="Times New Roman"/>
              <a:ea typeface="Times New Roman"/>
              <a:cs typeface="Times New Roman"/>
              <a:sym typeface="Times New Roman"/>
            </a:endParaRPr>
          </a:p>
        </p:txBody>
      </p:sp>
      <p:sp>
        <p:nvSpPr>
          <p:cNvPr id="589" name="Google Shape;589;p81"/>
          <p:cNvSpPr/>
          <p:nvPr/>
        </p:nvSpPr>
        <p:spPr>
          <a:xfrm>
            <a:off x="5643034" y="2904386"/>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90" name="Google Shape;590;p81"/>
          <p:cNvSpPr/>
          <p:nvPr/>
        </p:nvSpPr>
        <p:spPr>
          <a:xfrm>
            <a:off x="5847127" y="3103588"/>
            <a:ext cx="497747" cy="534099"/>
          </a:xfrm>
          <a:custGeom>
            <a:avLst/>
            <a:gdLst/>
            <a:ahLst/>
            <a:cxnLst/>
            <a:rect l="l" t="t" r="r" b="b"/>
            <a:pathLst>
              <a:path w="135" h="144" extrusionOk="0">
                <a:moveTo>
                  <a:pt x="68" y="58"/>
                </a:moveTo>
                <a:cubicBezTo>
                  <a:pt x="61" y="58"/>
                  <a:pt x="55" y="63"/>
                  <a:pt x="55" y="70"/>
                </a:cubicBezTo>
                <a:cubicBezTo>
                  <a:pt x="55" y="77"/>
                  <a:pt x="61" y="82"/>
                  <a:pt x="68" y="82"/>
                </a:cubicBezTo>
                <a:cubicBezTo>
                  <a:pt x="75" y="82"/>
                  <a:pt x="80" y="77"/>
                  <a:pt x="80" y="70"/>
                </a:cubicBezTo>
                <a:cubicBezTo>
                  <a:pt x="80" y="63"/>
                  <a:pt x="75" y="58"/>
                  <a:pt x="68" y="58"/>
                </a:cubicBezTo>
                <a:close/>
                <a:moveTo>
                  <a:pt x="119" y="72"/>
                </a:moveTo>
                <a:cubicBezTo>
                  <a:pt x="131" y="58"/>
                  <a:pt x="135" y="45"/>
                  <a:pt x="130" y="36"/>
                </a:cubicBezTo>
                <a:cubicBezTo>
                  <a:pt x="125" y="27"/>
                  <a:pt x="111" y="24"/>
                  <a:pt x="94" y="27"/>
                </a:cubicBezTo>
                <a:cubicBezTo>
                  <a:pt x="87" y="11"/>
                  <a:pt x="78" y="0"/>
                  <a:pt x="68" y="0"/>
                </a:cubicBezTo>
                <a:cubicBezTo>
                  <a:pt x="57" y="0"/>
                  <a:pt x="48" y="11"/>
                  <a:pt x="42" y="27"/>
                </a:cubicBezTo>
                <a:cubicBezTo>
                  <a:pt x="25" y="24"/>
                  <a:pt x="11" y="27"/>
                  <a:pt x="5" y="36"/>
                </a:cubicBezTo>
                <a:cubicBezTo>
                  <a:pt x="0" y="45"/>
                  <a:pt x="5" y="58"/>
                  <a:pt x="16" y="72"/>
                </a:cubicBezTo>
                <a:cubicBezTo>
                  <a:pt x="5" y="86"/>
                  <a:pt x="0" y="99"/>
                  <a:pt x="5" y="108"/>
                </a:cubicBezTo>
                <a:cubicBezTo>
                  <a:pt x="11" y="117"/>
                  <a:pt x="25" y="120"/>
                  <a:pt x="42" y="116"/>
                </a:cubicBezTo>
                <a:cubicBezTo>
                  <a:pt x="48" y="133"/>
                  <a:pt x="57" y="144"/>
                  <a:pt x="68" y="144"/>
                </a:cubicBezTo>
                <a:cubicBezTo>
                  <a:pt x="78" y="144"/>
                  <a:pt x="87" y="133"/>
                  <a:pt x="93" y="116"/>
                </a:cubicBezTo>
                <a:cubicBezTo>
                  <a:pt x="111" y="120"/>
                  <a:pt x="125" y="117"/>
                  <a:pt x="130" y="108"/>
                </a:cubicBezTo>
                <a:cubicBezTo>
                  <a:pt x="135" y="99"/>
                  <a:pt x="131" y="85"/>
                  <a:pt x="119" y="72"/>
                </a:cubicBezTo>
                <a:close/>
                <a:moveTo>
                  <a:pt x="119" y="42"/>
                </a:moveTo>
                <a:cubicBezTo>
                  <a:pt x="123" y="49"/>
                  <a:pt x="121" y="58"/>
                  <a:pt x="115" y="67"/>
                </a:cubicBezTo>
                <a:cubicBezTo>
                  <a:pt x="111" y="63"/>
                  <a:pt x="105" y="58"/>
                  <a:pt x="99" y="54"/>
                </a:cubicBezTo>
                <a:cubicBezTo>
                  <a:pt x="99" y="46"/>
                  <a:pt x="97" y="40"/>
                  <a:pt x="96" y="34"/>
                </a:cubicBezTo>
                <a:cubicBezTo>
                  <a:pt x="107" y="33"/>
                  <a:pt x="116" y="36"/>
                  <a:pt x="119" y="42"/>
                </a:cubicBezTo>
                <a:close/>
                <a:moveTo>
                  <a:pt x="100" y="60"/>
                </a:moveTo>
                <a:cubicBezTo>
                  <a:pt x="104" y="64"/>
                  <a:pt x="108" y="68"/>
                  <a:pt x="111" y="72"/>
                </a:cubicBezTo>
                <a:cubicBezTo>
                  <a:pt x="108" y="76"/>
                  <a:pt x="105" y="80"/>
                  <a:pt x="100" y="84"/>
                </a:cubicBezTo>
                <a:cubicBezTo>
                  <a:pt x="100" y="80"/>
                  <a:pt x="101" y="76"/>
                  <a:pt x="101" y="72"/>
                </a:cubicBezTo>
                <a:cubicBezTo>
                  <a:pt x="101" y="68"/>
                  <a:pt x="100" y="64"/>
                  <a:pt x="100" y="60"/>
                </a:cubicBezTo>
                <a:close/>
                <a:moveTo>
                  <a:pt x="94" y="50"/>
                </a:moveTo>
                <a:cubicBezTo>
                  <a:pt x="91" y="48"/>
                  <a:pt x="88" y="45"/>
                  <a:pt x="84" y="43"/>
                </a:cubicBezTo>
                <a:cubicBezTo>
                  <a:pt x="81" y="41"/>
                  <a:pt x="77" y="40"/>
                  <a:pt x="74" y="38"/>
                </a:cubicBezTo>
                <a:cubicBezTo>
                  <a:pt x="79" y="36"/>
                  <a:pt x="85" y="35"/>
                  <a:pt x="90" y="34"/>
                </a:cubicBezTo>
                <a:cubicBezTo>
                  <a:pt x="91" y="39"/>
                  <a:pt x="93" y="44"/>
                  <a:pt x="94" y="50"/>
                </a:cubicBezTo>
                <a:close/>
                <a:moveTo>
                  <a:pt x="68" y="12"/>
                </a:moveTo>
                <a:cubicBezTo>
                  <a:pt x="75" y="12"/>
                  <a:pt x="82" y="19"/>
                  <a:pt x="87" y="29"/>
                </a:cubicBezTo>
                <a:cubicBezTo>
                  <a:pt x="81" y="30"/>
                  <a:pt x="74" y="33"/>
                  <a:pt x="68" y="35"/>
                </a:cubicBezTo>
                <a:cubicBezTo>
                  <a:pt x="61" y="32"/>
                  <a:pt x="55" y="30"/>
                  <a:pt x="48" y="29"/>
                </a:cubicBezTo>
                <a:cubicBezTo>
                  <a:pt x="53" y="19"/>
                  <a:pt x="60" y="12"/>
                  <a:pt x="68" y="12"/>
                </a:cubicBezTo>
                <a:close/>
                <a:moveTo>
                  <a:pt x="46" y="34"/>
                </a:moveTo>
                <a:cubicBezTo>
                  <a:pt x="51" y="35"/>
                  <a:pt x="56" y="36"/>
                  <a:pt x="62" y="38"/>
                </a:cubicBezTo>
                <a:cubicBezTo>
                  <a:pt x="59" y="40"/>
                  <a:pt x="55" y="41"/>
                  <a:pt x="51" y="43"/>
                </a:cubicBezTo>
                <a:cubicBezTo>
                  <a:pt x="48" y="45"/>
                  <a:pt x="45" y="48"/>
                  <a:pt x="41" y="50"/>
                </a:cubicBezTo>
                <a:cubicBezTo>
                  <a:pt x="43" y="44"/>
                  <a:pt x="44" y="39"/>
                  <a:pt x="46" y="34"/>
                </a:cubicBezTo>
                <a:close/>
                <a:moveTo>
                  <a:pt x="16" y="42"/>
                </a:moveTo>
                <a:cubicBezTo>
                  <a:pt x="20" y="36"/>
                  <a:pt x="29" y="33"/>
                  <a:pt x="40" y="34"/>
                </a:cubicBezTo>
                <a:cubicBezTo>
                  <a:pt x="38" y="40"/>
                  <a:pt x="37" y="46"/>
                  <a:pt x="36" y="54"/>
                </a:cubicBezTo>
                <a:cubicBezTo>
                  <a:pt x="30" y="58"/>
                  <a:pt x="25" y="63"/>
                  <a:pt x="21" y="67"/>
                </a:cubicBezTo>
                <a:cubicBezTo>
                  <a:pt x="15" y="58"/>
                  <a:pt x="13" y="49"/>
                  <a:pt x="16" y="42"/>
                </a:cubicBezTo>
                <a:close/>
                <a:moveTo>
                  <a:pt x="36" y="84"/>
                </a:moveTo>
                <a:cubicBezTo>
                  <a:pt x="31" y="80"/>
                  <a:pt x="27" y="76"/>
                  <a:pt x="24" y="72"/>
                </a:cubicBezTo>
                <a:cubicBezTo>
                  <a:pt x="27" y="68"/>
                  <a:pt x="31" y="64"/>
                  <a:pt x="35" y="60"/>
                </a:cubicBezTo>
                <a:cubicBezTo>
                  <a:pt x="35" y="64"/>
                  <a:pt x="35" y="68"/>
                  <a:pt x="35" y="72"/>
                </a:cubicBezTo>
                <a:cubicBezTo>
                  <a:pt x="35" y="76"/>
                  <a:pt x="35" y="80"/>
                  <a:pt x="36" y="84"/>
                </a:cubicBezTo>
                <a:close/>
                <a:moveTo>
                  <a:pt x="16" y="102"/>
                </a:moveTo>
                <a:cubicBezTo>
                  <a:pt x="13" y="95"/>
                  <a:pt x="15" y="86"/>
                  <a:pt x="21" y="77"/>
                </a:cubicBezTo>
                <a:cubicBezTo>
                  <a:pt x="25" y="81"/>
                  <a:pt x="30" y="86"/>
                  <a:pt x="36" y="90"/>
                </a:cubicBezTo>
                <a:cubicBezTo>
                  <a:pt x="37" y="97"/>
                  <a:pt x="38" y="104"/>
                  <a:pt x="40" y="110"/>
                </a:cubicBezTo>
                <a:cubicBezTo>
                  <a:pt x="29" y="111"/>
                  <a:pt x="20" y="108"/>
                  <a:pt x="16" y="102"/>
                </a:cubicBezTo>
                <a:close/>
                <a:moveTo>
                  <a:pt x="42" y="94"/>
                </a:moveTo>
                <a:cubicBezTo>
                  <a:pt x="45" y="96"/>
                  <a:pt x="48" y="98"/>
                  <a:pt x="51" y="100"/>
                </a:cubicBezTo>
                <a:cubicBezTo>
                  <a:pt x="55" y="102"/>
                  <a:pt x="58" y="104"/>
                  <a:pt x="62" y="106"/>
                </a:cubicBezTo>
                <a:cubicBezTo>
                  <a:pt x="56" y="108"/>
                  <a:pt x="51" y="109"/>
                  <a:pt x="46" y="110"/>
                </a:cubicBezTo>
                <a:cubicBezTo>
                  <a:pt x="44" y="105"/>
                  <a:pt x="43" y="100"/>
                  <a:pt x="42" y="94"/>
                </a:cubicBezTo>
                <a:close/>
                <a:moveTo>
                  <a:pt x="68" y="131"/>
                </a:moveTo>
                <a:cubicBezTo>
                  <a:pt x="60" y="131"/>
                  <a:pt x="54" y="125"/>
                  <a:pt x="48" y="115"/>
                </a:cubicBezTo>
                <a:cubicBezTo>
                  <a:pt x="55" y="114"/>
                  <a:pt x="61" y="111"/>
                  <a:pt x="68" y="109"/>
                </a:cubicBezTo>
                <a:cubicBezTo>
                  <a:pt x="74" y="111"/>
                  <a:pt x="81" y="114"/>
                  <a:pt x="87" y="115"/>
                </a:cubicBezTo>
                <a:cubicBezTo>
                  <a:pt x="82" y="125"/>
                  <a:pt x="75" y="131"/>
                  <a:pt x="68" y="131"/>
                </a:cubicBezTo>
                <a:close/>
                <a:moveTo>
                  <a:pt x="90" y="110"/>
                </a:moveTo>
                <a:cubicBezTo>
                  <a:pt x="85" y="109"/>
                  <a:pt x="79" y="108"/>
                  <a:pt x="74" y="106"/>
                </a:cubicBezTo>
                <a:cubicBezTo>
                  <a:pt x="77" y="104"/>
                  <a:pt x="81" y="103"/>
                  <a:pt x="84" y="100"/>
                </a:cubicBezTo>
                <a:cubicBezTo>
                  <a:pt x="88" y="98"/>
                  <a:pt x="91" y="96"/>
                  <a:pt x="94" y="94"/>
                </a:cubicBezTo>
                <a:cubicBezTo>
                  <a:pt x="93" y="100"/>
                  <a:pt x="92" y="105"/>
                  <a:pt x="90" y="110"/>
                </a:cubicBezTo>
                <a:close/>
                <a:moveTo>
                  <a:pt x="82" y="97"/>
                </a:moveTo>
                <a:cubicBezTo>
                  <a:pt x="77" y="99"/>
                  <a:pt x="72" y="101"/>
                  <a:pt x="68" y="103"/>
                </a:cubicBezTo>
                <a:cubicBezTo>
                  <a:pt x="63" y="101"/>
                  <a:pt x="58" y="99"/>
                  <a:pt x="54" y="97"/>
                </a:cubicBezTo>
                <a:cubicBezTo>
                  <a:pt x="49" y="94"/>
                  <a:pt x="45" y="91"/>
                  <a:pt x="41" y="88"/>
                </a:cubicBezTo>
                <a:cubicBezTo>
                  <a:pt x="40" y="83"/>
                  <a:pt x="39" y="77"/>
                  <a:pt x="39" y="72"/>
                </a:cubicBezTo>
                <a:cubicBezTo>
                  <a:pt x="39" y="66"/>
                  <a:pt x="40" y="61"/>
                  <a:pt x="41" y="56"/>
                </a:cubicBezTo>
                <a:cubicBezTo>
                  <a:pt x="45" y="53"/>
                  <a:pt x="49" y="50"/>
                  <a:pt x="54" y="47"/>
                </a:cubicBezTo>
                <a:cubicBezTo>
                  <a:pt x="58" y="45"/>
                  <a:pt x="63" y="42"/>
                  <a:pt x="68" y="40"/>
                </a:cubicBezTo>
                <a:cubicBezTo>
                  <a:pt x="73" y="42"/>
                  <a:pt x="77" y="45"/>
                  <a:pt x="82" y="47"/>
                </a:cubicBezTo>
                <a:cubicBezTo>
                  <a:pt x="87" y="50"/>
                  <a:pt x="91" y="53"/>
                  <a:pt x="95" y="56"/>
                </a:cubicBezTo>
                <a:cubicBezTo>
                  <a:pt x="96" y="61"/>
                  <a:pt x="96" y="66"/>
                  <a:pt x="96" y="72"/>
                </a:cubicBezTo>
                <a:cubicBezTo>
                  <a:pt x="96" y="77"/>
                  <a:pt x="96" y="83"/>
                  <a:pt x="95" y="88"/>
                </a:cubicBezTo>
                <a:cubicBezTo>
                  <a:pt x="91" y="91"/>
                  <a:pt x="87" y="94"/>
                  <a:pt x="82" y="97"/>
                </a:cubicBezTo>
                <a:close/>
                <a:moveTo>
                  <a:pt x="119" y="102"/>
                </a:moveTo>
                <a:cubicBezTo>
                  <a:pt x="116" y="108"/>
                  <a:pt x="107" y="111"/>
                  <a:pt x="95" y="110"/>
                </a:cubicBezTo>
                <a:cubicBezTo>
                  <a:pt x="97" y="104"/>
                  <a:pt x="99" y="97"/>
                  <a:pt x="100" y="90"/>
                </a:cubicBezTo>
                <a:cubicBezTo>
                  <a:pt x="105" y="86"/>
                  <a:pt x="110" y="81"/>
                  <a:pt x="115" y="77"/>
                </a:cubicBezTo>
                <a:cubicBezTo>
                  <a:pt x="121" y="86"/>
                  <a:pt x="123" y="95"/>
                  <a:pt x="119" y="102"/>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91" name="Google Shape;591;p81"/>
          <p:cNvSpPr txBox="1"/>
          <p:nvPr/>
        </p:nvSpPr>
        <p:spPr>
          <a:xfrm>
            <a:off x="566075" y="4517113"/>
            <a:ext cx="5602500" cy="22551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Negative Review Minimization (Monthly)</a:t>
            </a:r>
            <a:endParaRPr sz="2000" b="1"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highlight>
                  <a:srgbClr val="FFFFFF"/>
                </a:highlight>
                <a:latin typeface="Times New Roman"/>
                <a:ea typeface="Times New Roman"/>
                <a:cs typeface="Times New Roman"/>
                <a:sym typeface="Times New Roman"/>
              </a:rPr>
              <a:t>Negative Reviews/Total Reviews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10%</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5%</a:t>
            </a:r>
            <a:endParaRPr sz="2000"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US" sz="1000" dirty="0">
                <a:solidFill>
                  <a:schemeClr val="dk1"/>
                </a:solidFill>
                <a:highlight>
                  <a:srgbClr val="FFFFFF"/>
                </a:highlight>
                <a:latin typeface="Roboto"/>
                <a:ea typeface="Roboto"/>
                <a:cs typeface="Roboto"/>
                <a:sym typeface="Roboto"/>
              </a:rPr>
              <a:t> </a:t>
            </a:r>
            <a:endParaRPr sz="1800" dirty="0">
              <a:solidFill>
                <a:schemeClr val="dk1"/>
              </a:solidFill>
              <a:highlight>
                <a:srgbClr val="FFFFFF"/>
              </a:highlight>
              <a:latin typeface="Times New Roman"/>
              <a:ea typeface="Times New Roman"/>
              <a:cs typeface="Times New Roman"/>
              <a:sym typeface="Times New Roman"/>
            </a:endParaRPr>
          </a:p>
        </p:txBody>
      </p:sp>
      <p:sp>
        <p:nvSpPr>
          <p:cNvPr id="592" name="Google Shape;592;p81"/>
          <p:cNvSpPr txBox="1"/>
          <p:nvPr/>
        </p:nvSpPr>
        <p:spPr>
          <a:xfrm>
            <a:off x="6542050" y="4515742"/>
            <a:ext cx="5076900" cy="19308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solidFill>
                  <a:schemeClr val="dk1"/>
                </a:solidFill>
                <a:highlight>
                  <a:srgbClr val="FFFFFF"/>
                </a:highlight>
                <a:latin typeface="Times New Roman"/>
                <a:ea typeface="Times New Roman"/>
                <a:cs typeface="Times New Roman"/>
                <a:sym typeface="Times New Roman"/>
              </a:rPr>
              <a:t>Service Quality Sustainability </a:t>
            </a:r>
            <a:endParaRPr sz="2000" b="1"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highlight>
                  <a:srgbClr val="FFFFFF"/>
                </a:highlight>
                <a:latin typeface="Times New Roman"/>
                <a:ea typeface="Times New Roman"/>
                <a:cs typeface="Times New Roman"/>
                <a:sym typeface="Times New Roman"/>
              </a:rPr>
              <a:t>Score Evaluation (0)</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5%</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9</a:t>
            </a:r>
            <a:endParaRPr sz="2000" dirty="0">
              <a:solidFill>
                <a:schemeClr val="dk1"/>
              </a:solidFill>
              <a:highlight>
                <a:srgbClr val="FFFFFF"/>
              </a:highlight>
              <a:latin typeface="Roboto"/>
              <a:ea typeface="Roboto"/>
              <a:cs typeface="Roboto"/>
              <a:sym typeface="Roboto"/>
            </a:endParaRPr>
          </a:p>
          <a:p>
            <a:pPr marL="457200" lvl="0" indent="0" algn="l" rtl="0">
              <a:spcBef>
                <a:spcPts val="0"/>
              </a:spcBef>
              <a:spcAft>
                <a:spcPts val="0"/>
              </a:spcAft>
              <a:buNone/>
            </a:pPr>
            <a:r>
              <a:rPr lang="en-US" sz="1000" dirty="0">
                <a:solidFill>
                  <a:schemeClr val="dk1"/>
                </a:solidFill>
                <a:highlight>
                  <a:srgbClr val="FFFFFF"/>
                </a:highlight>
                <a:latin typeface="Roboto"/>
                <a:ea typeface="Roboto"/>
                <a:cs typeface="Roboto"/>
                <a:sym typeface="Roboto"/>
              </a:rPr>
              <a:t> </a:t>
            </a:r>
            <a:endParaRPr sz="18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87"/>
                                        </p:tgtEl>
                                        <p:attrNameLst>
                                          <p:attrName>style.visibility</p:attrName>
                                        </p:attrNameLst>
                                      </p:cBhvr>
                                      <p:to>
                                        <p:strVal val="visible"/>
                                      </p:to>
                                    </p:set>
                                    <p:anim calcmode="lin" valueType="num">
                                      <p:cBhvr additive="base">
                                        <p:cTn id="7" dur="500"/>
                                        <p:tgtEl>
                                          <p:spTgt spid="587"/>
                                        </p:tgtEl>
                                        <p:attrNameLst>
                                          <p:attrName>ppt_w</p:attrName>
                                        </p:attrNameLst>
                                      </p:cBhvr>
                                      <p:tavLst>
                                        <p:tav tm="0">
                                          <p:val>
                                            <p:strVal val="0"/>
                                          </p:val>
                                        </p:tav>
                                        <p:tav tm="100000">
                                          <p:val>
                                            <p:strVal val="#ppt_w"/>
                                          </p:val>
                                        </p:tav>
                                      </p:tavLst>
                                    </p:anim>
                                    <p:anim calcmode="lin" valueType="num">
                                      <p:cBhvr additive="base">
                                        <p:cTn id="8" dur="500"/>
                                        <p:tgtEl>
                                          <p:spTgt spid="587"/>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89"/>
                                        </p:tgtEl>
                                        <p:attrNameLst>
                                          <p:attrName>style.visibility</p:attrName>
                                        </p:attrNameLst>
                                      </p:cBhvr>
                                      <p:to>
                                        <p:strVal val="visible"/>
                                      </p:to>
                                    </p:set>
                                    <p:animEffect transition="in" filter="fade">
                                      <p:cBhvr>
                                        <p:cTn id="12" dur="500"/>
                                        <p:tgtEl>
                                          <p:spTgt spid="58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90"/>
                                        </p:tgtEl>
                                        <p:attrNameLst>
                                          <p:attrName>style.visibility</p:attrName>
                                        </p:attrNameLst>
                                      </p:cBhvr>
                                      <p:to>
                                        <p:strVal val="visible"/>
                                      </p:to>
                                    </p:set>
                                    <p:animEffect transition="in" filter="fade">
                                      <p:cBhvr>
                                        <p:cTn id="16" dur="500"/>
                                        <p:tgtEl>
                                          <p:spTgt spid="590"/>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8"/>
                                        </p:tgtEl>
                                        <p:attrNameLst>
                                          <p:attrName>style.visibility</p:attrName>
                                        </p:attrNameLst>
                                      </p:cBhvr>
                                      <p:to>
                                        <p:strVal val="visible"/>
                                      </p:to>
                                    </p:set>
                                    <p:animEffect transition="in" filter="fade">
                                      <p:cBhvr>
                                        <p:cTn id="20" dur="50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2"/>
          <p:cNvSpPr/>
          <p:nvPr/>
        </p:nvSpPr>
        <p:spPr>
          <a:xfrm>
            <a:off x="0" y="3401299"/>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1">
              <a:solidFill>
                <a:schemeClr val="dk1"/>
              </a:solidFill>
              <a:latin typeface="Arial"/>
              <a:ea typeface="Arial"/>
              <a:cs typeface="Arial"/>
              <a:sym typeface="Arial"/>
            </a:endParaRPr>
          </a:p>
        </p:txBody>
      </p:sp>
      <p:pic>
        <p:nvPicPr>
          <p:cNvPr id="599" name="Google Shape;599;p82"/>
          <p:cNvPicPr preferRelativeResize="0"/>
          <p:nvPr/>
        </p:nvPicPr>
        <p:blipFill rotWithShape="1">
          <a:blip r:embed="rId3">
            <a:alphaModFix/>
          </a:blip>
          <a:srcRect/>
          <a:stretch/>
        </p:blipFill>
        <p:spPr>
          <a:xfrm>
            <a:off x="0" y="1"/>
            <a:ext cx="12191999" cy="3425903"/>
          </a:xfrm>
          <a:prstGeom prst="rect">
            <a:avLst/>
          </a:prstGeom>
          <a:noFill/>
          <a:ln>
            <a:noFill/>
          </a:ln>
        </p:spPr>
      </p:pic>
      <p:sp>
        <p:nvSpPr>
          <p:cNvPr id="600" name="Google Shape;600;p82"/>
          <p:cNvSpPr/>
          <p:nvPr/>
        </p:nvSpPr>
        <p:spPr>
          <a:xfrm>
            <a:off x="672925" y="3922817"/>
            <a:ext cx="2489700" cy="67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595959"/>
                </a:solidFill>
                <a:latin typeface="Times New Roman"/>
                <a:ea typeface="Times New Roman"/>
                <a:cs typeface="Times New Roman"/>
                <a:sym typeface="Times New Roman"/>
              </a:rPr>
              <a:t>Customer </a:t>
            </a:r>
            <a:endParaRPr sz="2800" dirty="0">
              <a:solidFill>
                <a:srgbClr val="595959"/>
              </a:solidFill>
              <a:latin typeface="Times New Roman"/>
              <a:ea typeface="Times New Roman"/>
              <a:cs typeface="Times New Roman"/>
              <a:sym typeface="Times New Roman"/>
            </a:endParaRPr>
          </a:p>
        </p:txBody>
      </p:sp>
      <p:sp>
        <p:nvSpPr>
          <p:cNvPr id="601" name="Google Shape;601;p82"/>
          <p:cNvSpPr/>
          <p:nvPr/>
        </p:nvSpPr>
        <p:spPr>
          <a:xfrm>
            <a:off x="5643034" y="2904386"/>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02" name="Google Shape;602;p82"/>
          <p:cNvSpPr/>
          <p:nvPr/>
        </p:nvSpPr>
        <p:spPr>
          <a:xfrm>
            <a:off x="5847127" y="3103588"/>
            <a:ext cx="497747" cy="534099"/>
          </a:xfrm>
          <a:custGeom>
            <a:avLst/>
            <a:gdLst/>
            <a:ahLst/>
            <a:cxnLst/>
            <a:rect l="l" t="t" r="r" b="b"/>
            <a:pathLst>
              <a:path w="135" h="144" extrusionOk="0">
                <a:moveTo>
                  <a:pt x="68" y="58"/>
                </a:moveTo>
                <a:cubicBezTo>
                  <a:pt x="61" y="58"/>
                  <a:pt x="55" y="63"/>
                  <a:pt x="55" y="70"/>
                </a:cubicBezTo>
                <a:cubicBezTo>
                  <a:pt x="55" y="77"/>
                  <a:pt x="61" y="82"/>
                  <a:pt x="68" y="82"/>
                </a:cubicBezTo>
                <a:cubicBezTo>
                  <a:pt x="75" y="82"/>
                  <a:pt x="80" y="77"/>
                  <a:pt x="80" y="70"/>
                </a:cubicBezTo>
                <a:cubicBezTo>
                  <a:pt x="80" y="63"/>
                  <a:pt x="75" y="58"/>
                  <a:pt x="68" y="58"/>
                </a:cubicBezTo>
                <a:close/>
                <a:moveTo>
                  <a:pt x="119" y="72"/>
                </a:moveTo>
                <a:cubicBezTo>
                  <a:pt x="131" y="58"/>
                  <a:pt x="135" y="45"/>
                  <a:pt x="130" y="36"/>
                </a:cubicBezTo>
                <a:cubicBezTo>
                  <a:pt x="125" y="27"/>
                  <a:pt x="111" y="24"/>
                  <a:pt x="94" y="27"/>
                </a:cubicBezTo>
                <a:cubicBezTo>
                  <a:pt x="87" y="11"/>
                  <a:pt x="78" y="0"/>
                  <a:pt x="68" y="0"/>
                </a:cubicBezTo>
                <a:cubicBezTo>
                  <a:pt x="57" y="0"/>
                  <a:pt x="48" y="11"/>
                  <a:pt x="42" y="27"/>
                </a:cubicBezTo>
                <a:cubicBezTo>
                  <a:pt x="25" y="24"/>
                  <a:pt x="11" y="27"/>
                  <a:pt x="5" y="36"/>
                </a:cubicBezTo>
                <a:cubicBezTo>
                  <a:pt x="0" y="45"/>
                  <a:pt x="5" y="58"/>
                  <a:pt x="16" y="72"/>
                </a:cubicBezTo>
                <a:cubicBezTo>
                  <a:pt x="5" y="86"/>
                  <a:pt x="0" y="99"/>
                  <a:pt x="5" y="108"/>
                </a:cubicBezTo>
                <a:cubicBezTo>
                  <a:pt x="11" y="117"/>
                  <a:pt x="25" y="120"/>
                  <a:pt x="42" y="116"/>
                </a:cubicBezTo>
                <a:cubicBezTo>
                  <a:pt x="48" y="133"/>
                  <a:pt x="57" y="144"/>
                  <a:pt x="68" y="144"/>
                </a:cubicBezTo>
                <a:cubicBezTo>
                  <a:pt x="78" y="144"/>
                  <a:pt x="87" y="133"/>
                  <a:pt x="93" y="116"/>
                </a:cubicBezTo>
                <a:cubicBezTo>
                  <a:pt x="111" y="120"/>
                  <a:pt x="125" y="117"/>
                  <a:pt x="130" y="108"/>
                </a:cubicBezTo>
                <a:cubicBezTo>
                  <a:pt x="135" y="99"/>
                  <a:pt x="131" y="85"/>
                  <a:pt x="119" y="72"/>
                </a:cubicBezTo>
                <a:close/>
                <a:moveTo>
                  <a:pt x="119" y="42"/>
                </a:moveTo>
                <a:cubicBezTo>
                  <a:pt x="123" y="49"/>
                  <a:pt x="121" y="58"/>
                  <a:pt x="115" y="67"/>
                </a:cubicBezTo>
                <a:cubicBezTo>
                  <a:pt x="111" y="63"/>
                  <a:pt x="105" y="58"/>
                  <a:pt x="99" y="54"/>
                </a:cubicBezTo>
                <a:cubicBezTo>
                  <a:pt x="99" y="46"/>
                  <a:pt x="97" y="40"/>
                  <a:pt x="96" y="34"/>
                </a:cubicBezTo>
                <a:cubicBezTo>
                  <a:pt x="107" y="33"/>
                  <a:pt x="116" y="36"/>
                  <a:pt x="119" y="42"/>
                </a:cubicBezTo>
                <a:close/>
                <a:moveTo>
                  <a:pt x="100" y="60"/>
                </a:moveTo>
                <a:cubicBezTo>
                  <a:pt x="104" y="64"/>
                  <a:pt x="108" y="68"/>
                  <a:pt x="111" y="72"/>
                </a:cubicBezTo>
                <a:cubicBezTo>
                  <a:pt x="108" y="76"/>
                  <a:pt x="105" y="80"/>
                  <a:pt x="100" y="84"/>
                </a:cubicBezTo>
                <a:cubicBezTo>
                  <a:pt x="100" y="80"/>
                  <a:pt x="101" y="76"/>
                  <a:pt x="101" y="72"/>
                </a:cubicBezTo>
                <a:cubicBezTo>
                  <a:pt x="101" y="68"/>
                  <a:pt x="100" y="64"/>
                  <a:pt x="100" y="60"/>
                </a:cubicBezTo>
                <a:close/>
                <a:moveTo>
                  <a:pt x="94" y="50"/>
                </a:moveTo>
                <a:cubicBezTo>
                  <a:pt x="91" y="48"/>
                  <a:pt x="88" y="45"/>
                  <a:pt x="84" y="43"/>
                </a:cubicBezTo>
                <a:cubicBezTo>
                  <a:pt x="81" y="41"/>
                  <a:pt x="77" y="40"/>
                  <a:pt x="74" y="38"/>
                </a:cubicBezTo>
                <a:cubicBezTo>
                  <a:pt x="79" y="36"/>
                  <a:pt x="85" y="35"/>
                  <a:pt x="90" y="34"/>
                </a:cubicBezTo>
                <a:cubicBezTo>
                  <a:pt x="91" y="39"/>
                  <a:pt x="93" y="44"/>
                  <a:pt x="94" y="50"/>
                </a:cubicBezTo>
                <a:close/>
                <a:moveTo>
                  <a:pt x="68" y="12"/>
                </a:moveTo>
                <a:cubicBezTo>
                  <a:pt x="75" y="12"/>
                  <a:pt x="82" y="19"/>
                  <a:pt x="87" y="29"/>
                </a:cubicBezTo>
                <a:cubicBezTo>
                  <a:pt x="81" y="30"/>
                  <a:pt x="74" y="33"/>
                  <a:pt x="68" y="35"/>
                </a:cubicBezTo>
                <a:cubicBezTo>
                  <a:pt x="61" y="32"/>
                  <a:pt x="55" y="30"/>
                  <a:pt x="48" y="29"/>
                </a:cubicBezTo>
                <a:cubicBezTo>
                  <a:pt x="53" y="19"/>
                  <a:pt x="60" y="12"/>
                  <a:pt x="68" y="12"/>
                </a:cubicBezTo>
                <a:close/>
                <a:moveTo>
                  <a:pt x="46" y="34"/>
                </a:moveTo>
                <a:cubicBezTo>
                  <a:pt x="51" y="35"/>
                  <a:pt x="56" y="36"/>
                  <a:pt x="62" y="38"/>
                </a:cubicBezTo>
                <a:cubicBezTo>
                  <a:pt x="59" y="40"/>
                  <a:pt x="55" y="41"/>
                  <a:pt x="51" y="43"/>
                </a:cubicBezTo>
                <a:cubicBezTo>
                  <a:pt x="48" y="45"/>
                  <a:pt x="45" y="48"/>
                  <a:pt x="41" y="50"/>
                </a:cubicBezTo>
                <a:cubicBezTo>
                  <a:pt x="43" y="44"/>
                  <a:pt x="44" y="39"/>
                  <a:pt x="46" y="34"/>
                </a:cubicBezTo>
                <a:close/>
                <a:moveTo>
                  <a:pt x="16" y="42"/>
                </a:moveTo>
                <a:cubicBezTo>
                  <a:pt x="20" y="36"/>
                  <a:pt x="29" y="33"/>
                  <a:pt x="40" y="34"/>
                </a:cubicBezTo>
                <a:cubicBezTo>
                  <a:pt x="38" y="40"/>
                  <a:pt x="37" y="46"/>
                  <a:pt x="36" y="54"/>
                </a:cubicBezTo>
                <a:cubicBezTo>
                  <a:pt x="30" y="58"/>
                  <a:pt x="25" y="63"/>
                  <a:pt x="21" y="67"/>
                </a:cubicBezTo>
                <a:cubicBezTo>
                  <a:pt x="15" y="58"/>
                  <a:pt x="13" y="49"/>
                  <a:pt x="16" y="42"/>
                </a:cubicBezTo>
                <a:close/>
                <a:moveTo>
                  <a:pt x="36" y="84"/>
                </a:moveTo>
                <a:cubicBezTo>
                  <a:pt x="31" y="80"/>
                  <a:pt x="27" y="76"/>
                  <a:pt x="24" y="72"/>
                </a:cubicBezTo>
                <a:cubicBezTo>
                  <a:pt x="27" y="68"/>
                  <a:pt x="31" y="64"/>
                  <a:pt x="35" y="60"/>
                </a:cubicBezTo>
                <a:cubicBezTo>
                  <a:pt x="35" y="64"/>
                  <a:pt x="35" y="68"/>
                  <a:pt x="35" y="72"/>
                </a:cubicBezTo>
                <a:cubicBezTo>
                  <a:pt x="35" y="76"/>
                  <a:pt x="35" y="80"/>
                  <a:pt x="36" y="84"/>
                </a:cubicBezTo>
                <a:close/>
                <a:moveTo>
                  <a:pt x="16" y="102"/>
                </a:moveTo>
                <a:cubicBezTo>
                  <a:pt x="13" y="95"/>
                  <a:pt x="15" y="86"/>
                  <a:pt x="21" y="77"/>
                </a:cubicBezTo>
                <a:cubicBezTo>
                  <a:pt x="25" y="81"/>
                  <a:pt x="30" y="86"/>
                  <a:pt x="36" y="90"/>
                </a:cubicBezTo>
                <a:cubicBezTo>
                  <a:pt x="37" y="97"/>
                  <a:pt x="38" y="104"/>
                  <a:pt x="40" y="110"/>
                </a:cubicBezTo>
                <a:cubicBezTo>
                  <a:pt x="29" y="111"/>
                  <a:pt x="20" y="108"/>
                  <a:pt x="16" y="102"/>
                </a:cubicBezTo>
                <a:close/>
                <a:moveTo>
                  <a:pt x="42" y="94"/>
                </a:moveTo>
                <a:cubicBezTo>
                  <a:pt x="45" y="96"/>
                  <a:pt x="48" y="98"/>
                  <a:pt x="51" y="100"/>
                </a:cubicBezTo>
                <a:cubicBezTo>
                  <a:pt x="55" y="102"/>
                  <a:pt x="58" y="104"/>
                  <a:pt x="62" y="106"/>
                </a:cubicBezTo>
                <a:cubicBezTo>
                  <a:pt x="56" y="108"/>
                  <a:pt x="51" y="109"/>
                  <a:pt x="46" y="110"/>
                </a:cubicBezTo>
                <a:cubicBezTo>
                  <a:pt x="44" y="105"/>
                  <a:pt x="43" y="100"/>
                  <a:pt x="42" y="94"/>
                </a:cubicBezTo>
                <a:close/>
                <a:moveTo>
                  <a:pt x="68" y="131"/>
                </a:moveTo>
                <a:cubicBezTo>
                  <a:pt x="60" y="131"/>
                  <a:pt x="54" y="125"/>
                  <a:pt x="48" y="115"/>
                </a:cubicBezTo>
                <a:cubicBezTo>
                  <a:pt x="55" y="114"/>
                  <a:pt x="61" y="111"/>
                  <a:pt x="68" y="109"/>
                </a:cubicBezTo>
                <a:cubicBezTo>
                  <a:pt x="74" y="111"/>
                  <a:pt x="81" y="114"/>
                  <a:pt x="87" y="115"/>
                </a:cubicBezTo>
                <a:cubicBezTo>
                  <a:pt x="82" y="125"/>
                  <a:pt x="75" y="131"/>
                  <a:pt x="68" y="131"/>
                </a:cubicBezTo>
                <a:close/>
                <a:moveTo>
                  <a:pt x="90" y="110"/>
                </a:moveTo>
                <a:cubicBezTo>
                  <a:pt x="85" y="109"/>
                  <a:pt x="79" y="108"/>
                  <a:pt x="74" y="106"/>
                </a:cubicBezTo>
                <a:cubicBezTo>
                  <a:pt x="77" y="104"/>
                  <a:pt x="81" y="103"/>
                  <a:pt x="84" y="100"/>
                </a:cubicBezTo>
                <a:cubicBezTo>
                  <a:pt x="88" y="98"/>
                  <a:pt x="91" y="96"/>
                  <a:pt x="94" y="94"/>
                </a:cubicBezTo>
                <a:cubicBezTo>
                  <a:pt x="93" y="100"/>
                  <a:pt x="92" y="105"/>
                  <a:pt x="90" y="110"/>
                </a:cubicBezTo>
                <a:close/>
                <a:moveTo>
                  <a:pt x="82" y="97"/>
                </a:moveTo>
                <a:cubicBezTo>
                  <a:pt x="77" y="99"/>
                  <a:pt x="72" y="101"/>
                  <a:pt x="68" y="103"/>
                </a:cubicBezTo>
                <a:cubicBezTo>
                  <a:pt x="63" y="101"/>
                  <a:pt x="58" y="99"/>
                  <a:pt x="54" y="97"/>
                </a:cubicBezTo>
                <a:cubicBezTo>
                  <a:pt x="49" y="94"/>
                  <a:pt x="45" y="91"/>
                  <a:pt x="41" y="88"/>
                </a:cubicBezTo>
                <a:cubicBezTo>
                  <a:pt x="40" y="83"/>
                  <a:pt x="39" y="77"/>
                  <a:pt x="39" y="72"/>
                </a:cubicBezTo>
                <a:cubicBezTo>
                  <a:pt x="39" y="66"/>
                  <a:pt x="40" y="61"/>
                  <a:pt x="41" y="56"/>
                </a:cubicBezTo>
                <a:cubicBezTo>
                  <a:pt x="45" y="53"/>
                  <a:pt x="49" y="50"/>
                  <a:pt x="54" y="47"/>
                </a:cubicBezTo>
                <a:cubicBezTo>
                  <a:pt x="58" y="45"/>
                  <a:pt x="63" y="42"/>
                  <a:pt x="68" y="40"/>
                </a:cubicBezTo>
                <a:cubicBezTo>
                  <a:pt x="73" y="42"/>
                  <a:pt x="77" y="45"/>
                  <a:pt x="82" y="47"/>
                </a:cubicBezTo>
                <a:cubicBezTo>
                  <a:pt x="87" y="50"/>
                  <a:pt x="91" y="53"/>
                  <a:pt x="95" y="56"/>
                </a:cubicBezTo>
                <a:cubicBezTo>
                  <a:pt x="96" y="61"/>
                  <a:pt x="96" y="66"/>
                  <a:pt x="96" y="72"/>
                </a:cubicBezTo>
                <a:cubicBezTo>
                  <a:pt x="96" y="77"/>
                  <a:pt x="96" y="83"/>
                  <a:pt x="95" y="88"/>
                </a:cubicBezTo>
                <a:cubicBezTo>
                  <a:pt x="91" y="91"/>
                  <a:pt x="87" y="94"/>
                  <a:pt x="82" y="97"/>
                </a:cubicBezTo>
                <a:close/>
                <a:moveTo>
                  <a:pt x="119" y="102"/>
                </a:moveTo>
                <a:cubicBezTo>
                  <a:pt x="116" y="108"/>
                  <a:pt x="107" y="111"/>
                  <a:pt x="95" y="110"/>
                </a:cubicBezTo>
                <a:cubicBezTo>
                  <a:pt x="97" y="104"/>
                  <a:pt x="99" y="97"/>
                  <a:pt x="100" y="90"/>
                </a:cubicBezTo>
                <a:cubicBezTo>
                  <a:pt x="105" y="86"/>
                  <a:pt x="110" y="81"/>
                  <a:pt x="115" y="77"/>
                </a:cubicBezTo>
                <a:cubicBezTo>
                  <a:pt x="121" y="86"/>
                  <a:pt x="123" y="95"/>
                  <a:pt x="119" y="102"/>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3" name="Google Shape;603;p82"/>
          <p:cNvSpPr txBox="1"/>
          <p:nvPr/>
        </p:nvSpPr>
        <p:spPr>
          <a:xfrm>
            <a:off x="672925" y="4598717"/>
            <a:ext cx="5174100" cy="23718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On-time Delivery (Semi-Annually)</a:t>
            </a:r>
            <a:endParaRPr sz="2000" b="1"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highlight>
                  <a:srgbClr val="FFFFFF"/>
                </a:highlight>
                <a:latin typeface="Times New Roman"/>
                <a:ea typeface="Times New Roman"/>
                <a:cs typeface="Times New Roman"/>
                <a:sym typeface="Times New Roman"/>
              </a:rPr>
              <a:t>On-time Orders/Total Orders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15%</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98%</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US" sz="1000" dirty="0">
                <a:solidFill>
                  <a:schemeClr val="dk1"/>
                </a:solidFill>
                <a:highlight>
                  <a:srgbClr val="FFFFFF"/>
                </a:highlight>
                <a:latin typeface="Roboto"/>
                <a:ea typeface="Roboto"/>
                <a:cs typeface="Roboto"/>
                <a:sym typeface="Roboto"/>
              </a:rPr>
              <a:t> </a:t>
            </a:r>
            <a:endParaRPr sz="1800" dirty="0">
              <a:solidFill>
                <a:schemeClr val="dk1"/>
              </a:solidFill>
              <a:highlight>
                <a:srgbClr val="FFFFFF"/>
              </a:highlight>
              <a:latin typeface="Times New Roman"/>
              <a:ea typeface="Times New Roman"/>
              <a:cs typeface="Times New Roman"/>
              <a:sym typeface="Times New Roman"/>
            </a:endParaRPr>
          </a:p>
        </p:txBody>
      </p:sp>
      <p:sp>
        <p:nvSpPr>
          <p:cNvPr id="604" name="Google Shape;604;p82"/>
          <p:cNvSpPr txBox="1"/>
          <p:nvPr/>
        </p:nvSpPr>
        <p:spPr>
          <a:xfrm>
            <a:off x="6095999" y="4598717"/>
            <a:ext cx="5847000" cy="21552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solidFill>
                  <a:schemeClr val="dk1"/>
                </a:solidFill>
                <a:highlight>
                  <a:srgbClr val="FFFFFF"/>
                </a:highlight>
                <a:latin typeface="Times New Roman"/>
                <a:ea typeface="Times New Roman"/>
                <a:cs typeface="Times New Roman"/>
                <a:sym typeface="Times New Roman"/>
              </a:rPr>
              <a:t>Order-filling Accuracy </a:t>
            </a:r>
            <a:r>
              <a:rPr lang="en-US" sz="2000" b="1" dirty="0">
                <a:solidFill>
                  <a:schemeClr val="dk1"/>
                </a:solidFill>
                <a:latin typeface="Times New Roman"/>
                <a:ea typeface="Times New Roman"/>
                <a:cs typeface="Times New Roman"/>
                <a:sym typeface="Times New Roman"/>
              </a:rPr>
              <a:t>(Semi-Annually)</a:t>
            </a:r>
            <a:endParaRPr sz="2000" b="1"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highlight>
                  <a:srgbClr val="FFFFFF"/>
                </a:highlight>
                <a:latin typeface="Times New Roman"/>
                <a:ea typeface="Times New Roman"/>
                <a:cs typeface="Times New Roman"/>
                <a:sym typeface="Times New Roman"/>
              </a:rPr>
              <a:t>Error Orders/Total Order Amount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10%</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5% - 10%</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US" sz="1000" dirty="0">
                <a:solidFill>
                  <a:schemeClr val="dk1"/>
                </a:solidFill>
                <a:highlight>
                  <a:srgbClr val="FFFFFF"/>
                </a:highlight>
                <a:latin typeface="Roboto"/>
                <a:ea typeface="Roboto"/>
                <a:cs typeface="Roboto"/>
                <a:sym typeface="Roboto"/>
              </a:rPr>
              <a:t> </a:t>
            </a:r>
            <a:endParaRPr sz="18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99"/>
                                        </p:tgtEl>
                                        <p:attrNameLst>
                                          <p:attrName>style.visibility</p:attrName>
                                        </p:attrNameLst>
                                      </p:cBhvr>
                                      <p:to>
                                        <p:strVal val="visible"/>
                                      </p:to>
                                    </p:set>
                                    <p:anim calcmode="lin" valueType="num">
                                      <p:cBhvr additive="base">
                                        <p:cTn id="7" dur="500"/>
                                        <p:tgtEl>
                                          <p:spTgt spid="599"/>
                                        </p:tgtEl>
                                        <p:attrNameLst>
                                          <p:attrName>ppt_w</p:attrName>
                                        </p:attrNameLst>
                                      </p:cBhvr>
                                      <p:tavLst>
                                        <p:tav tm="0">
                                          <p:val>
                                            <p:strVal val="0"/>
                                          </p:val>
                                        </p:tav>
                                        <p:tav tm="100000">
                                          <p:val>
                                            <p:strVal val="#ppt_w"/>
                                          </p:val>
                                        </p:tav>
                                      </p:tavLst>
                                    </p:anim>
                                    <p:anim calcmode="lin" valueType="num">
                                      <p:cBhvr additive="base">
                                        <p:cTn id="8" dur="500"/>
                                        <p:tgtEl>
                                          <p:spTgt spid="59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01"/>
                                        </p:tgtEl>
                                        <p:attrNameLst>
                                          <p:attrName>style.visibility</p:attrName>
                                        </p:attrNameLst>
                                      </p:cBhvr>
                                      <p:to>
                                        <p:strVal val="visible"/>
                                      </p:to>
                                    </p:set>
                                    <p:animEffect transition="in" filter="fade">
                                      <p:cBhvr>
                                        <p:cTn id="12" dur="500"/>
                                        <p:tgtEl>
                                          <p:spTgt spid="60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02"/>
                                        </p:tgtEl>
                                        <p:attrNameLst>
                                          <p:attrName>style.visibility</p:attrName>
                                        </p:attrNameLst>
                                      </p:cBhvr>
                                      <p:to>
                                        <p:strVal val="visible"/>
                                      </p:to>
                                    </p:set>
                                    <p:animEffect transition="in" filter="fade">
                                      <p:cBhvr>
                                        <p:cTn id="16" dur="500"/>
                                        <p:tgtEl>
                                          <p:spTgt spid="60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00"/>
                                        </p:tgtEl>
                                        <p:attrNameLst>
                                          <p:attrName>style.visibility</p:attrName>
                                        </p:attrNameLst>
                                      </p:cBhvr>
                                      <p:to>
                                        <p:strVal val="visible"/>
                                      </p:to>
                                    </p:set>
                                    <p:animEffect transition="in" filter="fade">
                                      <p:cBhvr>
                                        <p:cTn id="20" dur="500"/>
                                        <p:tgtEl>
                                          <p:spTgt spid="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pic>
        <p:nvPicPr>
          <p:cNvPr id="610" name="Google Shape;610;p83"/>
          <p:cNvPicPr preferRelativeResize="0"/>
          <p:nvPr/>
        </p:nvPicPr>
        <p:blipFill rotWithShape="1">
          <a:blip r:embed="rId3">
            <a:alphaModFix/>
          </a:blip>
          <a:srcRect/>
          <a:stretch/>
        </p:blipFill>
        <p:spPr>
          <a:xfrm>
            <a:off x="0" y="4683166"/>
            <a:ext cx="12192000" cy="2377440"/>
          </a:xfrm>
          <a:prstGeom prst="rect">
            <a:avLst/>
          </a:prstGeom>
          <a:noFill/>
          <a:ln>
            <a:noFill/>
          </a:ln>
        </p:spPr>
      </p:pic>
      <p:sp>
        <p:nvSpPr>
          <p:cNvPr id="611" name="Google Shape;611;p83"/>
          <p:cNvSpPr txBox="1">
            <a:spLocks noGrp="1"/>
          </p:cNvSpPr>
          <p:nvPr>
            <p:ph type="body" idx="1"/>
          </p:nvPr>
        </p:nvSpPr>
        <p:spPr>
          <a:xfrm>
            <a:off x="485675" y="491275"/>
            <a:ext cx="6096000" cy="78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400" b="1">
                <a:solidFill>
                  <a:srgbClr val="595959"/>
                </a:solidFill>
                <a:latin typeface="Times New Roman"/>
                <a:ea typeface="Times New Roman"/>
                <a:cs typeface="Times New Roman"/>
                <a:sym typeface="Times New Roman"/>
              </a:rPr>
              <a:t>Internal &amp; Processes</a:t>
            </a:r>
            <a:endParaRPr sz="3400" b="1">
              <a:solidFill>
                <a:srgbClr val="595959"/>
              </a:solidFill>
              <a:latin typeface="Arial"/>
              <a:ea typeface="Arial"/>
              <a:cs typeface="Arial"/>
              <a:sym typeface="Arial"/>
            </a:endParaRPr>
          </a:p>
          <a:p>
            <a:pPr marL="0" lvl="0" indent="0" algn="l" rtl="0">
              <a:lnSpc>
                <a:spcPct val="100000"/>
              </a:lnSpc>
              <a:spcBef>
                <a:spcPts val="1000"/>
              </a:spcBef>
              <a:spcAft>
                <a:spcPts val="0"/>
              </a:spcAft>
              <a:buClr>
                <a:schemeClr val="lt1"/>
              </a:buClr>
              <a:buSzPts val="3600"/>
              <a:buNone/>
            </a:pPr>
            <a:r>
              <a:rPr lang="en-US" sz="3600" b="1">
                <a:latin typeface="Arial"/>
                <a:ea typeface="Arial"/>
                <a:cs typeface="Arial"/>
                <a:sym typeface="Arial"/>
              </a:rPr>
              <a:t>Chain</a:t>
            </a:r>
            <a:endParaRPr sz="3600" b="1">
              <a:latin typeface="Arial"/>
              <a:ea typeface="Arial"/>
              <a:cs typeface="Arial"/>
              <a:sym typeface="Arial"/>
            </a:endParaRPr>
          </a:p>
        </p:txBody>
      </p:sp>
      <p:sp>
        <p:nvSpPr>
          <p:cNvPr id="612" name="Google Shape;612;p83"/>
          <p:cNvSpPr txBox="1"/>
          <p:nvPr/>
        </p:nvSpPr>
        <p:spPr>
          <a:xfrm>
            <a:off x="1231711" y="1733404"/>
            <a:ext cx="910500" cy="98490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Clr>
                <a:schemeClr val="lt1"/>
              </a:buClr>
              <a:buSzPts val="6400"/>
              <a:buFont typeface="Arial"/>
              <a:buNone/>
            </a:pPr>
            <a:r>
              <a:rPr lang="en-US" sz="6400" b="1">
                <a:solidFill>
                  <a:schemeClr val="lt1"/>
                </a:solidFill>
                <a:latin typeface="Arial"/>
                <a:ea typeface="Arial"/>
                <a:cs typeface="Arial"/>
                <a:sym typeface="Arial"/>
              </a:rPr>
              <a:t>07</a:t>
            </a:r>
            <a:endParaRPr sz="6400" b="1">
              <a:solidFill>
                <a:schemeClr val="lt1"/>
              </a:solidFill>
              <a:latin typeface="Arial"/>
              <a:ea typeface="Arial"/>
              <a:cs typeface="Arial"/>
              <a:sym typeface="Arial"/>
            </a:endParaRPr>
          </a:p>
        </p:txBody>
      </p:sp>
      <p:sp>
        <p:nvSpPr>
          <p:cNvPr id="613" name="Google Shape;613;p83"/>
          <p:cNvSpPr/>
          <p:nvPr/>
        </p:nvSpPr>
        <p:spPr>
          <a:xfrm>
            <a:off x="-1" y="1"/>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614" name="Google Shape;614;p83"/>
          <p:cNvSpPr/>
          <p:nvPr/>
        </p:nvSpPr>
        <p:spPr>
          <a:xfrm>
            <a:off x="0" y="6742253"/>
            <a:ext cx="12192000" cy="115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615" name="Google Shape;615;p83"/>
          <p:cNvSpPr txBox="1"/>
          <p:nvPr/>
        </p:nvSpPr>
        <p:spPr>
          <a:xfrm>
            <a:off x="485675" y="1115287"/>
            <a:ext cx="6096000" cy="42507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solidFill>
                  <a:schemeClr val="dk1"/>
                </a:solidFill>
                <a:latin typeface="Times New Roman"/>
                <a:ea typeface="Times New Roman"/>
                <a:cs typeface="Times New Roman"/>
                <a:sym typeface="Times New Roman"/>
              </a:rPr>
              <a:t>Response Time Promise (Monthly)</a:t>
            </a:r>
            <a:endParaRPr sz="2000" b="1"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latin typeface="Times New Roman"/>
                <a:ea typeface="Times New Roman"/>
                <a:cs typeface="Times New Roman"/>
                <a:sym typeface="Times New Roman"/>
              </a:rPr>
              <a:t># of Response Fails Per Month (0)</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5%</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8</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600" dirty="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Lead Time Improvement (Quarterly)</a:t>
            </a:r>
            <a:endParaRPr sz="2000" b="1" dirty="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 Metrics: Completion Rate of Customers Orders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Times New Roman"/>
                <a:ea typeface="Times New Roman"/>
                <a:cs typeface="Times New Roman"/>
                <a:sym typeface="Times New Roman"/>
              </a:rPr>
              <a:t>- Threshold: 8%</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Times New Roman"/>
                <a:ea typeface="Times New Roman"/>
                <a:cs typeface="Times New Roman"/>
                <a:sym typeface="Times New Roman"/>
              </a:rPr>
              <a:t>- Expectation: 90%</a:t>
            </a:r>
            <a:endParaRPr sz="2000" b="1" dirty="0">
              <a:solidFill>
                <a:schemeClr val="dk1"/>
              </a:solidFill>
              <a:latin typeface="Times New Roman"/>
              <a:ea typeface="Times New Roman"/>
              <a:cs typeface="Times New Roman"/>
              <a:sym typeface="Times New Roman"/>
            </a:endParaRPr>
          </a:p>
        </p:txBody>
      </p:sp>
      <p:sp>
        <p:nvSpPr>
          <p:cNvPr id="9" name="Google Shape;615;p83">
            <a:extLst>
              <a:ext uri="{FF2B5EF4-FFF2-40B4-BE49-F238E27FC236}">
                <a16:creationId xmlns:a16="http://schemas.microsoft.com/office/drawing/2014/main" id="{49A013C9-7D9F-224A-8EEE-8E66E3CBFC44}"/>
              </a:ext>
            </a:extLst>
          </p:cNvPr>
          <p:cNvSpPr txBox="1"/>
          <p:nvPr/>
        </p:nvSpPr>
        <p:spPr>
          <a:xfrm>
            <a:off x="6581675" y="1095457"/>
            <a:ext cx="4516193" cy="4250700"/>
          </a:xfrm>
          <a:prstGeom prst="rect">
            <a:avLst/>
          </a:prstGeom>
          <a:noFill/>
          <a:ln>
            <a:noFill/>
          </a:ln>
        </p:spPr>
        <p:txBody>
          <a:bodyPr spcFirstLastPara="1" wrap="square" lIns="91425" tIns="91425" rIns="91425" bIns="91425" anchor="t" anchorCtr="0">
            <a:noAutofit/>
          </a:bodyPr>
          <a:lstStyle/>
          <a:p>
            <a:pPr marL="457200" lvl="0" indent="-355600">
              <a:lnSpc>
                <a:spcPct val="150000"/>
              </a:lnSpc>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Inventory Accuracy (Quarterly)</a:t>
            </a:r>
          </a:p>
          <a:p>
            <a:pPr marL="457200" lvl="0">
              <a:lnSpc>
                <a:spcPct val="150000"/>
              </a:lnSpc>
              <a:buClr>
                <a:schemeClr val="dk1"/>
              </a:buClr>
              <a:buSzPts val="1100"/>
            </a:pPr>
            <a:r>
              <a:rPr lang="en-US" sz="2000" dirty="0">
                <a:solidFill>
                  <a:schemeClr val="dk1"/>
                </a:solidFill>
                <a:latin typeface="Times New Roman"/>
                <a:ea typeface="Times New Roman"/>
                <a:cs typeface="Times New Roman"/>
                <a:sym typeface="Times New Roman"/>
              </a:rPr>
              <a:t>- Metrics: Inventory Level (%)</a:t>
            </a:r>
          </a:p>
          <a:p>
            <a:pPr marL="457200" lvl="0">
              <a:lnSpc>
                <a:spcPct val="150000"/>
              </a:lnSpc>
              <a:buClr>
                <a:schemeClr val="dk1"/>
              </a:buClr>
              <a:buSzPts val="1100"/>
            </a:pPr>
            <a:r>
              <a:rPr lang="en-US" sz="2000" dirty="0">
                <a:solidFill>
                  <a:schemeClr val="dk1"/>
                </a:solidFill>
                <a:highlight>
                  <a:schemeClr val="lt1"/>
                </a:highlight>
                <a:latin typeface="Times New Roman"/>
                <a:ea typeface="Times New Roman"/>
                <a:cs typeface="Times New Roman"/>
                <a:sym typeface="Times New Roman"/>
              </a:rPr>
              <a:t>- Threshold: 8%</a:t>
            </a:r>
            <a:endParaRPr lang="en-US" sz="2000" dirty="0">
              <a:solidFill>
                <a:schemeClr val="dk1"/>
              </a:solidFill>
              <a:latin typeface="Times New Roman"/>
              <a:ea typeface="Times New Roman"/>
              <a:cs typeface="Times New Roman"/>
              <a:sym typeface="Times New Roman"/>
            </a:endParaRPr>
          </a:p>
          <a:p>
            <a:pPr marL="457200" lvl="0">
              <a:lnSpc>
                <a:spcPct val="150000"/>
              </a:lnSpc>
              <a:buClr>
                <a:schemeClr val="dk1"/>
              </a:buClr>
              <a:buSzPts val="1100"/>
            </a:pPr>
            <a:r>
              <a:rPr lang="en-US" sz="2000" dirty="0">
                <a:solidFill>
                  <a:schemeClr val="dk1"/>
                </a:solidFill>
                <a:highlight>
                  <a:srgbClr val="FFFFFF"/>
                </a:highlight>
                <a:latin typeface="Times New Roman"/>
                <a:ea typeface="Times New Roman"/>
                <a:cs typeface="Times New Roman"/>
                <a:sym typeface="Times New Roman"/>
              </a:rPr>
              <a:t>- Expectation: 95%</a:t>
            </a:r>
            <a:endParaRPr sz="6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Google Shape;622;p84">
            <a:hlinkClick r:id="rId3"/>
          </p:cNvPr>
          <p:cNvPicPr preferRelativeResize="0"/>
          <p:nvPr/>
        </p:nvPicPr>
        <p:blipFill rotWithShape="1">
          <a:blip r:embed="rId4">
            <a:alphaModFix/>
          </a:blip>
          <a:srcRect l="26448" t="11228" r="22826" b="11228"/>
          <a:stretch/>
        </p:blipFill>
        <p:spPr>
          <a:xfrm>
            <a:off x="7141175" y="-1"/>
            <a:ext cx="5040000" cy="6858002"/>
          </a:xfrm>
          <a:prstGeom prst="rect">
            <a:avLst/>
          </a:prstGeom>
          <a:noFill/>
          <a:ln>
            <a:noFill/>
          </a:ln>
        </p:spPr>
      </p:pic>
      <p:sp>
        <p:nvSpPr>
          <p:cNvPr id="623" name="Google Shape;623;p84"/>
          <p:cNvSpPr txBox="1">
            <a:spLocks noGrp="1"/>
          </p:cNvSpPr>
          <p:nvPr>
            <p:ph type="body" idx="4294967295"/>
          </p:nvPr>
        </p:nvSpPr>
        <p:spPr>
          <a:xfrm>
            <a:off x="648875" y="358150"/>
            <a:ext cx="6096000" cy="9342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000"/>
              </a:spcBef>
              <a:spcAft>
                <a:spcPts val="0"/>
              </a:spcAft>
              <a:buClr>
                <a:schemeClr val="lt1"/>
              </a:buClr>
              <a:buSzPts val="3600"/>
              <a:buNone/>
            </a:pPr>
            <a:r>
              <a:rPr lang="en-US" sz="3800" b="1" dirty="0">
                <a:solidFill>
                  <a:srgbClr val="595959"/>
                </a:solidFill>
                <a:latin typeface="Times New Roman"/>
                <a:ea typeface="Times New Roman"/>
                <a:cs typeface="Times New Roman"/>
                <a:sym typeface="Times New Roman"/>
              </a:rPr>
              <a:t>Learning &amp; Growth</a:t>
            </a:r>
            <a:endParaRPr sz="3800" b="1" dirty="0">
              <a:solidFill>
                <a:srgbClr val="595959"/>
              </a:solidFill>
              <a:latin typeface="Times New Roman"/>
              <a:ea typeface="Times New Roman"/>
              <a:cs typeface="Times New Roman"/>
              <a:sym typeface="Times New Roman"/>
            </a:endParaRPr>
          </a:p>
        </p:txBody>
      </p:sp>
      <p:sp>
        <p:nvSpPr>
          <p:cNvPr id="624" name="Google Shape;624;p84"/>
          <p:cNvSpPr txBox="1"/>
          <p:nvPr/>
        </p:nvSpPr>
        <p:spPr>
          <a:xfrm>
            <a:off x="485675" y="1292400"/>
            <a:ext cx="6422400" cy="59151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solidFill>
                  <a:schemeClr val="dk1"/>
                </a:solidFill>
                <a:latin typeface="Times New Roman"/>
                <a:ea typeface="Times New Roman"/>
                <a:cs typeface="Times New Roman"/>
                <a:sym typeface="Times New Roman"/>
              </a:rPr>
              <a:t>Employee Motivation Enhancement (Annually)</a:t>
            </a:r>
            <a:endParaRPr sz="2000" b="1"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latin typeface="Times New Roman"/>
                <a:ea typeface="Times New Roman"/>
                <a:cs typeface="Times New Roman"/>
                <a:sym typeface="Times New Roman"/>
              </a:rPr>
              <a:t>- Metrics: </a:t>
            </a:r>
            <a:r>
              <a:rPr lang="en-US" sz="2000" dirty="0">
                <a:solidFill>
                  <a:schemeClr val="dk1"/>
                </a:solidFill>
                <a:latin typeface="Times New Roman"/>
                <a:ea typeface="Times New Roman"/>
                <a:cs typeface="Times New Roman"/>
                <a:sym typeface="Times New Roman"/>
              </a:rPr>
              <a:t>Rate of On-time Project Completion (%)</a:t>
            </a:r>
            <a:endParaRPr sz="2000"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15%</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98%</a:t>
            </a:r>
            <a:endParaRPr sz="2000" dirty="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600" dirty="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Employee Satisfaction Improvement (Annually)</a:t>
            </a:r>
            <a:endParaRPr sz="2000" b="1"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 Metrics: Employee Satisfaction Evaluation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Times New Roman"/>
                <a:ea typeface="Times New Roman"/>
                <a:cs typeface="Times New Roman"/>
                <a:sym typeface="Times New Roman"/>
              </a:rPr>
              <a:t>- Threshold: 8%</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Times New Roman"/>
                <a:ea typeface="Times New Roman"/>
                <a:cs typeface="Times New Roman"/>
                <a:sym typeface="Times New Roman"/>
              </a:rPr>
              <a:t>- Expectation: 80%</a:t>
            </a:r>
            <a:endParaRPr sz="2000" dirty="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600" dirty="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Loyalty Employee Retention (Specific Period)</a:t>
            </a:r>
            <a:endParaRPr sz="2000" b="1"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solidFill>
                  <a:schemeClr val="dk1"/>
                </a:solidFill>
                <a:latin typeface="Times New Roman"/>
                <a:ea typeface="Times New Roman"/>
                <a:cs typeface="Times New Roman"/>
                <a:sym typeface="Times New Roman"/>
              </a:rPr>
              <a:t>- Metrics: Three-year Employees/Total Employees (%)</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Threshold: 8%</a:t>
            </a:r>
            <a:endParaRPr sz="20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2000" dirty="0">
                <a:solidFill>
                  <a:schemeClr val="dk1"/>
                </a:solidFill>
                <a:highlight>
                  <a:srgbClr val="FFFFFF"/>
                </a:highlight>
                <a:latin typeface="Times New Roman"/>
                <a:ea typeface="Times New Roman"/>
                <a:cs typeface="Times New Roman"/>
                <a:sym typeface="Times New Roman"/>
              </a:rPr>
              <a:t>- Expectation: 80%</a:t>
            </a:r>
            <a:endParaRPr sz="2000" dirty="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85"/>
          <p:cNvGrpSpPr/>
          <p:nvPr/>
        </p:nvGrpSpPr>
        <p:grpSpPr>
          <a:xfrm>
            <a:off x="0" y="0"/>
            <a:ext cx="1262750" cy="6858001"/>
            <a:chOff x="0" y="0"/>
            <a:chExt cx="1262750" cy="6858001"/>
          </a:xfrm>
        </p:grpSpPr>
        <p:pic>
          <p:nvPicPr>
            <p:cNvPr id="630" name="Google Shape;630;p85"/>
            <p:cNvPicPr preferRelativeResize="0"/>
            <p:nvPr/>
          </p:nvPicPr>
          <p:blipFill rotWithShape="1">
            <a:blip r:embed="rId3">
              <a:alphaModFix/>
            </a:blip>
            <a:srcRect/>
            <a:stretch/>
          </p:blipFill>
          <p:spPr>
            <a:xfrm>
              <a:off x="0" y="0"/>
              <a:ext cx="631371" cy="6858001"/>
            </a:xfrm>
            <a:prstGeom prst="rect">
              <a:avLst/>
            </a:prstGeom>
            <a:noFill/>
            <a:ln>
              <a:noFill/>
            </a:ln>
          </p:spPr>
        </p:pic>
        <p:pic>
          <p:nvPicPr>
            <p:cNvPr id="631" name="Google Shape;631;p85"/>
            <p:cNvPicPr preferRelativeResize="0"/>
            <p:nvPr/>
          </p:nvPicPr>
          <p:blipFill rotWithShape="1">
            <a:blip r:embed="rId4">
              <a:alphaModFix/>
            </a:blip>
            <a:srcRect/>
            <a:stretch/>
          </p:blipFill>
          <p:spPr>
            <a:xfrm>
              <a:off x="631375" y="0"/>
              <a:ext cx="631375" cy="6858001"/>
            </a:xfrm>
            <a:prstGeom prst="rect">
              <a:avLst/>
            </a:prstGeom>
            <a:noFill/>
            <a:ln>
              <a:noFill/>
            </a:ln>
          </p:spPr>
        </p:pic>
      </p:grpSp>
      <p:sp>
        <p:nvSpPr>
          <p:cNvPr id="632" name="Google Shape;632;p85"/>
          <p:cNvSpPr/>
          <p:nvPr/>
        </p:nvSpPr>
        <p:spPr>
          <a:xfrm>
            <a:off x="1736675" y="211525"/>
            <a:ext cx="9084900" cy="1209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2000"/>
              </a:spcBef>
              <a:spcAft>
                <a:spcPts val="600"/>
              </a:spcAft>
              <a:buNone/>
            </a:pPr>
            <a:r>
              <a:rPr lang="en-US" sz="4400" b="1" dirty="0">
                <a:solidFill>
                  <a:srgbClr val="595959"/>
                </a:solidFill>
                <a:latin typeface="Times New Roman"/>
                <a:ea typeface="Times New Roman"/>
                <a:cs typeface="Times New Roman"/>
                <a:sym typeface="Times New Roman"/>
              </a:rPr>
              <a:t>Automation Tools</a:t>
            </a:r>
            <a:br>
              <a:rPr lang="en-US" sz="2800" dirty="0">
                <a:solidFill>
                  <a:schemeClr val="dk1"/>
                </a:solidFill>
                <a:latin typeface="Arial"/>
                <a:ea typeface="Arial"/>
                <a:cs typeface="Arial"/>
                <a:sym typeface="Arial"/>
              </a:rPr>
            </a:br>
            <a:endParaRPr sz="2800" dirty="0">
              <a:solidFill>
                <a:schemeClr val="dk1"/>
              </a:solidFill>
              <a:latin typeface="Arial"/>
              <a:ea typeface="Arial"/>
              <a:cs typeface="Arial"/>
              <a:sym typeface="Arial"/>
            </a:endParaRPr>
          </a:p>
        </p:txBody>
      </p:sp>
      <p:sp>
        <p:nvSpPr>
          <p:cNvPr id="633" name="Google Shape;633;p85"/>
          <p:cNvSpPr txBox="1"/>
          <p:nvPr/>
        </p:nvSpPr>
        <p:spPr>
          <a:xfrm>
            <a:off x="1618825" y="1687750"/>
            <a:ext cx="4505400" cy="25905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Features</a:t>
            </a:r>
            <a:endParaRPr sz="2000" b="1" dirty="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Inventory Recording</a:t>
            </a:r>
            <a:endParaRPr sz="2000" dirty="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Logistic Information Evaluation</a:t>
            </a:r>
            <a:endParaRPr sz="2000" dirty="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Customer Reviews Analysis</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000"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pic>
        <p:nvPicPr>
          <p:cNvPr id="634" name="Google Shape;634;p85"/>
          <p:cNvPicPr preferRelativeResize="0"/>
          <p:nvPr/>
        </p:nvPicPr>
        <p:blipFill>
          <a:blip r:embed="rId5">
            <a:alphaModFix/>
          </a:blip>
          <a:stretch>
            <a:fillRect/>
          </a:stretch>
        </p:blipFill>
        <p:spPr>
          <a:xfrm>
            <a:off x="1886475" y="3893188"/>
            <a:ext cx="3810074" cy="2783600"/>
          </a:xfrm>
          <a:prstGeom prst="rect">
            <a:avLst/>
          </a:prstGeom>
          <a:noFill/>
          <a:ln>
            <a:noFill/>
          </a:ln>
        </p:spPr>
      </p:pic>
      <p:pic>
        <p:nvPicPr>
          <p:cNvPr id="635" name="Google Shape;635;p85"/>
          <p:cNvPicPr preferRelativeResize="0"/>
          <p:nvPr/>
        </p:nvPicPr>
        <p:blipFill>
          <a:blip r:embed="rId6">
            <a:alphaModFix/>
          </a:blip>
          <a:stretch>
            <a:fillRect/>
          </a:stretch>
        </p:blipFill>
        <p:spPr>
          <a:xfrm>
            <a:off x="7414788" y="3728638"/>
            <a:ext cx="4380674" cy="3112725"/>
          </a:xfrm>
          <a:prstGeom prst="rect">
            <a:avLst/>
          </a:prstGeom>
          <a:noFill/>
          <a:ln>
            <a:noFill/>
          </a:ln>
        </p:spPr>
      </p:pic>
      <p:pic>
        <p:nvPicPr>
          <p:cNvPr id="636" name="Google Shape;636;p85"/>
          <p:cNvPicPr preferRelativeResize="0"/>
          <p:nvPr/>
        </p:nvPicPr>
        <p:blipFill>
          <a:blip r:embed="rId7">
            <a:alphaModFix/>
          </a:blip>
          <a:stretch>
            <a:fillRect/>
          </a:stretch>
        </p:blipFill>
        <p:spPr>
          <a:xfrm>
            <a:off x="9251438" y="167300"/>
            <a:ext cx="2544024" cy="1297451"/>
          </a:xfrm>
          <a:prstGeom prst="rect">
            <a:avLst/>
          </a:prstGeom>
          <a:noFill/>
          <a:ln>
            <a:noFill/>
          </a:ln>
        </p:spPr>
      </p:pic>
      <p:sp>
        <p:nvSpPr>
          <p:cNvPr id="637" name="Google Shape;637;p85"/>
          <p:cNvSpPr txBox="1"/>
          <p:nvPr/>
        </p:nvSpPr>
        <p:spPr>
          <a:xfrm>
            <a:off x="6397075" y="1687750"/>
            <a:ext cx="5711700" cy="23700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Two Proposed Automation Tools </a:t>
            </a:r>
            <a:endParaRPr sz="2000" b="1">
              <a:solidFill>
                <a:schemeClr val="dk1"/>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SAP SCM (Supply Chain Management)</a:t>
            </a:r>
            <a:endParaRPr sz="2000">
              <a:solidFill>
                <a:schemeClr val="dk1"/>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SAP CRM </a:t>
            </a:r>
            <a:endParaRPr sz="20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(Customer Relationship Management) </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86"/>
          <p:cNvGrpSpPr/>
          <p:nvPr/>
        </p:nvGrpSpPr>
        <p:grpSpPr>
          <a:xfrm>
            <a:off x="0" y="0"/>
            <a:ext cx="1262750" cy="6858001"/>
            <a:chOff x="0" y="0"/>
            <a:chExt cx="1262750" cy="6858001"/>
          </a:xfrm>
        </p:grpSpPr>
        <p:pic>
          <p:nvPicPr>
            <p:cNvPr id="643" name="Google Shape;643;p86"/>
            <p:cNvPicPr preferRelativeResize="0"/>
            <p:nvPr/>
          </p:nvPicPr>
          <p:blipFill rotWithShape="1">
            <a:blip r:embed="rId3">
              <a:alphaModFix/>
            </a:blip>
            <a:srcRect/>
            <a:stretch/>
          </p:blipFill>
          <p:spPr>
            <a:xfrm>
              <a:off x="0" y="0"/>
              <a:ext cx="631371" cy="6858001"/>
            </a:xfrm>
            <a:prstGeom prst="rect">
              <a:avLst/>
            </a:prstGeom>
            <a:noFill/>
            <a:ln>
              <a:noFill/>
            </a:ln>
          </p:spPr>
        </p:pic>
        <p:pic>
          <p:nvPicPr>
            <p:cNvPr id="644" name="Google Shape;644;p86"/>
            <p:cNvPicPr preferRelativeResize="0"/>
            <p:nvPr/>
          </p:nvPicPr>
          <p:blipFill rotWithShape="1">
            <a:blip r:embed="rId4">
              <a:alphaModFix/>
            </a:blip>
            <a:srcRect/>
            <a:stretch/>
          </p:blipFill>
          <p:spPr>
            <a:xfrm>
              <a:off x="631375" y="0"/>
              <a:ext cx="631375" cy="6858001"/>
            </a:xfrm>
            <a:prstGeom prst="rect">
              <a:avLst/>
            </a:prstGeom>
            <a:noFill/>
            <a:ln>
              <a:noFill/>
            </a:ln>
          </p:spPr>
        </p:pic>
      </p:grpSp>
      <p:sp>
        <p:nvSpPr>
          <p:cNvPr id="646" name="Google Shape;646;p86"/>
          <p:cNvSpPr txBox="1"/>
          <p:nvPr/>
        </p:nvSpPr>
        <p:spPr>
          <a:xfrm>
            <a:off x="1912200" y="992385"/>
            <a:ext cx="8700000" cy="20395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200" dirty="0">
                <a:latin typeface="Times New Roman"/>
                <a:ea typeface="Times New Roman"/>
                <a:cs typeface="Times New Roman"/>
                <a:sym typeface="Times New Roman"/>
              </a:rPr>
              <a:t>Automation Tools: collect the data - feed into our KPIs metrics. </a:t>
            </a:r>
            <a:endParaRPr sz="22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200" dirty="0">
                <a:latin typeface="Times New Roman"/>
                <a:ea typeface="Times New Roman"/>
                <a:cs typeface="Times New Roman"/>
                <a:sym typeface="Times New Roman"/>
              </a:rPr>
              <a:t>Performing Analytical Review: detect unusual transactions </a:t>
            </a:r>
            <a:endParaRPr sz="22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200" dirty="0">
                <a:latin typeface="Times New Roman"/>
                <a:ea typeface="Times New Roman"/>
                <a:cs typeface="Times New Roman"/>
                <a:sym typeface="Times New Roman"/>
              </a:rPr>
              <a:t>Alarm Notification: warn deviations from specification.</a:t>
            </a:r>
            <a:endParaRPr sz="2200" dirty="0">
              <a:latin typeface="Times New Roman"/>
              <a:ea typeface="Times New Roman"/>
              <a:cs typeface="Times New Roman"/>
              <a:sym typeface="Times New Roman"/>
            </a:endParaRPr>
          </a:p>
        </p:txBody>
      </p:sp>
      <p:sp>
        <p:nvSpPr>
          <p:cNvPr id="648" name="Google Shape;648;p86"/>
          <p:cNvSpPr txBox="1"/>
          <p:nvPr/>
        </p:nvSpPr>
        <p:spPr>
          <a:xfrm>
            <a:off x="1912200" y="3594134"/>
            <a:ext cx="10081800" cy="3132900"/>
          </a:xfrm>
          <a:prstGeom prst="rect">
            <a:avLst/>
          </a:prstGeom>
          <a:noFill/>
          <a:ln>
            <a:noFill/>
          </a:ln>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Gaining insights into department performance. </a:t>
            </a:r>
            <a:endParaRPr sz="2000" dirty="0">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Improvement on efficiency and quality of decision-making.</a:t>
            </a:r>
            <a:endParaRPr sz="2000" dirty="0">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Unnecessary cost reduction</a:t>
            </a:r>
            <a:endParaRPr sz="2000" dirty="0">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sz="2000" dirty="0">
                <a:solidFill>
                  <a:schemeClr val="dk1"/>
                </a:solidFill>
                <a:latin typeface="Times New Roman"/>
                <a:ea typeface="Times New Roman"/>
                <a:cs typeface="Times New Roman"/>
                <a:sym typeface="Times New Roman"/>
              </a:rPr>
              <a:t>Managers: sufficient information for performance evaluation</a:t>
            </a:r>
            <a:endParaRPr sz="2000" dirty="0">
              <a:latin typeface="Times New Roman"/>
              <a:ea typeface="Times New Roman"/>
              <a:cs typeface="Times New Roman"/>
              <a:sym typeface="Times New Roman"/>
            </a:endParaRPr>
          </a:p>
          <a:p>
            <a:pPr marL="457200" lvl="0" indent="-355600" algn="l" rtl="0">
              <a:lnSpc>
                <a:spcPct val="20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Employees: comprehensive understanding on performance</a:t>
            </a:r>
            <a:endParaRPr sz="2000"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925CA8B-733E-DB47-A93B-9BF61FEA52EA}"/>
              </a:ext>
            </a:extLst>
          </p:cNvPr>
          <p:cNvSpPr txBox="1"/>
          <p:nvPr/>
        </p:nvSpPr>
        <p:spPr>
          <a:xfrm>
            <a:off x="1912200" y="315277"/>
            <a:ext cx="8040414" cy="677108"/>
          </a:xfrm>
          <a:prstGeom prst="rect">
            <a:avLst/>
          </a:prstGeom>
          <a:noFill/>
        </p:spPr>
        <p:txBody>
          <a:bodyPr wrap="square" rtlCol="0">
            <a:spAutoFit/>
          </a:bodyPr>
          <a:lstStyle/>
          <a:p>
            <a:r>
              <a:rPr lang="en-US" sz="3800" dirty="0">
                <a:solidFill>
                  <a:schemeClr val="tx1">
                    <a:lumMod val="65000"/>
                    <a:lumOff val="35000"/>
                  </a:schemeClr>
                </a:solidFill>
                <a:latin typeface="Times New Roman" panose="02020603050405020304" pitchFamily="18" charset="0"/>
                <a:cs typeface="Times New Roman" panose="02020603050405020304" pitchFamily="18" charset="0"/>
              </a:rPr>
              <a:t>Collection &amp; Monitoring Plan</a:t>
            </a:r>
          </a:p>
        </p:txBody>
      </p:sp>
      <p:sp>
        <p:nvSpPr>
          <p:cNvPr id="10" name="TextBox 9">
            <a:extLst>
              <a:ext uri="{FF2B5EF4-FFF2-40B4-BE49-F238E27FC236}">
                <a16:creationId xmlns:a16="http://schemas.microsoft.com/office/drawing/2014/main" id="{C973CC28-DDA6-4A4B-A9DF-B4F6EC9531FC}"/>
              </a:ext>
            </a:extLst>
          </p:cNvPr>
          <p:cNvSpPr txBox="1"/>
          <p:nvPr/>
        </p:nvSpPr>
        <p:spPr>
          <a:xfrm>
            <a:off x="1912200" y="3090446"/>
            <a:ext cx="8040414" cy="677108"/>
          </a:xfrm>
          <a:prstGeom prst="rect">
            <a:avLst/>
          </a:prstGeom>
          <a:noFill/>
        </p:spPr>
        <p:txBody>
          <a:bodyPr wrap="square" rtlCol="0">
            <a:spAutoFit/>
          </a:bodyPr>
          <a:lstStyle/>
          <a:p>
            <a:r>
              <a:rPr lang="en-US" sz="3800" dirty="0">
                <a:solidFill>
                  <a:schemeClr val="tx1">
                    <a:lumMod val="65000"/>
                    <a:lumOff val="35000"/>
                  </a:schemeClr>
                </a:solidFill>
                <a:latin typeface="Times New Roman" panose="02020603050405020304" pitchFamily="18" charset="0"/>
                <a:cs typeface="Times New Roman" panose="02020603050405020304" pitchFamily="18" charset="0"/>
              </a:rPr>
              <a:t>Analysis of Data</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3" name="Google Shape;653;p87"/>
          <p:cNvGrpSpPr/>
          <p:nvPr/>
        </p:nvGrpSpPr>
        <p:grpSpPr>
          <a:xfrm>
            <a:off x="0" y="0"/>
            <a:ext cx="1262750" cy="6858001"/>
            <a:chOff x="0" y="0"/>
            <a:chExt cx="1262750" cy="6858001"/>
          </a:xfrm>
        </p:grpSpPr>
        <p:pic>
          <p:nvPicPr>
            <p:cNvPr id="654" name="Google Shape;654;p87"/>
            <p:cNvPicPr preferRelativeResize="0"/>
            <p:nvPr/>
          </p:nvPicPr>
          <p:blipFill rotWithShape="1">
            <a:blip r:embed="rId3">
              <a:alphaModFix/>
            </a:blip>
            <a:srcRect/>
            <a:stretch/>
          </p:blipFill>
          <p:spPr>
            <a:xfrm>
              <a:off x="0" y="0"/>
              <a:ext cx="631371" cy="6858001"/>
            </a:xfrm>
            <a:prstGeom prst="rect">
              <a:avLst/>
            </a:prstGeom>
            <a:noFill/>
            <a:ln>
              <a:noFill/>
            </a:ln>
          </p:spPr>
        </p:pic>
        <p:pic>
          <p:nvPicPr>
            <p:cNvPr id="655" name="Google Shape;655;p87"/>
            <p:cNvPicPr preferRelativeResize="0"/>
            <p:nvPr/>
          </p:nvPicPr>
          <p:blipFill rotWithShape="1">
            <a:blip r:embed="rId4">
              <a:alphaModFix/>
            </a:blip>
            <a:srcRect/>
            <a:stretch/>
          </p:blipFill>
          <p:spPr>
            <a:xfrm>
              <a:off x="631375" y="0"/>
              <a:ext cx="631375" cy="6858001"/>
            </a:xfrm>
            <a:prstGeom prst="rect">
              <a:avLst/>
            </a:prstGeom>
            <a:noFill/>
            <a:ln>
              <a:noFill/>
            </a:ln>
          </p:spPr>
        </p:pic>
      </p:grpSp>
      <p:sp>
        <p:nvSpPr>
          <p:cNvPr id="656" name="Google Shape;656;p87"/>
          <p:cNvSpPr/>
          <p:nvPr/>
        </p:nvSpPr>
        <p:spPr>
          <a:xfrm>
            <a:off x="1836525" y="0"/>
            <a:ext cx="9084900" cy="1209000"/>
          </a:xfrm>
          <a:prstGeom prst="rect">
            <a:avLst/>
          </a:prstGeom>
          <a:noFill/>
          <a:ln>
            <a:noFill/>
          </a:ln>
        </p:spPr>
        <p:txBody>
          <a:bodyPr spcFirstLastPara="1" wrap="square" lIns="91425" tIns="45700" rIns="91425" bIns="45700" anchor="t" anchorCtr="0">
            <a:noAutofit/>
          </a:bodyPr>
          <a:lstStyle/>
          <a:p>
            <a:pPr marL="0" lvl="0" indent="0" rtl="0">
              <a:lnSpc>
                <a:spcPct val="150000"/>
              </a:lnSpc>
              <a:spcBef>
                <a:spcPts val="2000"/>
              </a:spcBef>
              <a:spcAft>
                <a:spcPts val="600"/>
              </a:spcAft>
              <a:buNone/>
            </a:pPr>
            <a:r>
              <a:rPr lang="en-US" sz="3600" b="1" dirty="0">
                <a:solidFill>
                  <a:srgbClr val="595959"/>
                </a:solidFill>
                <a:latin typeface="Times New Roman"/>
                <a:ea typeface="Times New Roman"/>
                <a:cs typeface="Times New Roman"/>
                <a:sym typeface="Times New Roman"/>
              </a:rPr>
              <a:t>Performance Improvement Plan	</a:t>
            </a:r>
            <a:br>
              <a:rPr lang="en-US" sz="2800" dirty="0">
                <a:solidFill>
                  <a:schemeClr val="dk1"/>
                </a:solidFill>
                <a:latin typeface="Arial"/>
                <a:ea typeface="Arial"/>
                <a:cs typeface="Arial"/>
                <a:sym typeface="Arial"/>
              </a:rPr>
            </a:br>
            <a:endParaRPr sz="2800" dirty="0">
              <a:solidFill>
                <a:schemeClr val="dk1"/>
              </a:solidFill>
              <a:latin typeface="Arial"/>
              <a:ea typeface="Arial"/>
              <a:cs typeface="Arial"/>
              <a:sym typeface="Arial"/>
            </a:endParaRPr>
          </a:p>
        </p:txBody>
      </p:sp>
      <p:sp>
        <p:nvSpPr>
          <p:cNvPr id="657" name="Google Shape;657;p87"/>
          <p:cNvSpPr txBox="1"/>
          <p:nvPr/>
        </p:nvSpPr>
        <p:spPr>
          <a:xfrm>
            <a:off x="1836525" y="1209000"/>
            <a:ext cx="10081800" cy="5193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200" b="1" dirty="0">
                <a:solidFill>
                  <a:schemeClr val="tx1">
                    <a:lumMod val="65000"/>
                    <a:lumOff val="35000"/>
                  </a:schemeClr>
                </a:solidFill>
                <a:latin typeface="Times New Roman"/>
                <a:ea typeface="Times New Roman"/>
                <a:cs typeface="Times New Roman"/>
                <a:sym typeface="Times New Roman"/>
              </a:rPr>
              <a:t>Overview</a:t>
            </a:r>
            <a:endParaRPr sz="2200" b="1" dirty="0">
              <a:solidFill>
                <a:schemeClr val="tx1">
                  <a:lumMod val="65000"/>
                  <a:lumOff val="35000"/>
                </a:schemeClr>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Function: a dialogue between employee and supervisor </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Goal: department performance improvement. </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Discipline: SMART principle as the standards</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200" b="1" dirty="0">
                <a:solidFill>
                  <a:schemeClr val="tx1">
                    <a:lumMod val="65000"/>
                    <a:lumOff val="35000"/>
                  </a:schemeClr>
                </a:solidFill>
                <a:latin typeface="Times New Roman"/>
                <a:ea typeface="Times New Roman"/>
                <a:cs typeface="Times New Roman"/>
                <a:sym typeface="Times New Roman"/>
              </a:rPr>
              <a:t>Five Elements of the PIP: </a:t>
            </a:r>
            <a:endParaRPr sz="2200" b="1" dirty="0">
              <a:solidFill>
                <a:schemeClr val="tx1">
                  <a:lumMod val="65000"/>
                  <a:lumOff val="35000"/>
                </a:schemeClr>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Clearly stating the goal</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Establishing a timeframe for meeting this goal</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Developing an action plan </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Establishing the periodic intervals for review of performance with the employee </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Establishing consequences for failure to meet and sustaining improved performance </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2000" dirty="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8"/>
          <p:cNvSpPr/>
          <p:nvPr/>
        </p:nvSpPr>
        <p:spPr>
          <a:xfrm>
            <a:off x="1736675" y="16625"/>
            <a:ext cx="9998400" cy="1209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2000"/>
              </a:spcBef>
              <a:spcAft>
                <a:spcPts val="0"/>
              </a:spcAft>
              <a:buNone/>
            </a:pPr>
            <a:r>
              <a:rPr lang="en-US" sz="3600" b="1" dirty="0">
                <a:solidFill>
                  <a:srgbClr val="595959"/>
                </a:solidFill>
                <a:latin typeface="Times New Roman"/>
                <a:ea typeface="Times New Roman"/>
                <a:cs typeface="Times New Roman"/>
                <a:sym typeface="Times New Roman"/>
              </a:rPr>
              <a:t>Conclusion</a:t>
            </a:r>
            <a:endParaRPr sz="3600" dirty="0">
              <a:solidFill>
                <a:srgbClr val="595959"/>
              </a:solidFill>
              <a:latin typeface="Times New Roman"/>
              <a:ea typeface="Times New Roman"/>
              <a:cs typeface="Times New Roman"/>
              <a:sym typeface="Times New Roman"/>
            </a:endParaRPr>
          </a:p>
          <a:p>
            <a:pPr marL="0" marR="0" lvl="0" indent="0" algn="ctr" rtl="0">
              <a:spcBef>
                <a:spcPts val="1600"/>
              </a:spcBef>
              <a:spcAft>
                <a:spcPts val="0"/>
              </a:spcAft>
              <a:buNone/>
            </a:pPr>
            <a:br>
              <a:rPr lang="en-US" sz="2800" dirty="0">
                <a:solidFill>
                  <a:schemeClr val="dk1"/>
                </a:solidFill>
                <a:latin typeface="Arial"/>
                <a:ea typeface="Arial"/>
                <a:cs typeface="Arial"/>
                <a:sym typeface="Arial"/>
              </a:rPr>
            </a:br>
            <a:endParaRPr sz="2800" dirty="0">
              <a:solidFill>
                <a:schemeClr val="dk1"/>
              </a:solidFill>
              <a:latin typeface="Arial"/>
              <a:ea typeface="Arial"/>
              <a:cs typeface="Arial"/>
              <a:sym typeface="Arial"/>
            </a:endParaRPr>
          </a:p>
        </p:txBody>
      </p:sp>
      <p:grpSp>
        <p:nvGrpSpPr>
          <p:cNvPr id="663" name="Google Shape;663;p88"/>
          <p:cNvGrpSpPr/>
          <p:nvPr/>
        </p:nvGrpSpPr>
        <p:grpSpPr>
          <a:xfrm>
            <a:off x="0" y="0"/>
            <a:ext cx="1262750" cy="6858001"/>
            <a:chOff x="0" y="0"/>
            <a:chExt cx="1262750" cy="6858001"/>
          </a:xfrm>
        </p:grpSpPr>
        <p:pic>
          <p:nvPicPr>
            <p:cNvPr id="664" name="Google Shape;664;p88"/>
            <p:cNvPicPr preferRelativeResize="0"/>
            <p:nvPr/>
          </p:nvPicPr>
          <p:blipFill rotWithShape="1">
            <a:blip r:embed="rId3">
              <a:alphaModFix/>
            </a:blip>
            <a:srcRect/>
            <a:stretch/>
          </p:blipFill>
          <p:spPr>
            <a:xfrm>
              <a:off x="0" y="0"/>
              <a:ext cx="631371" cy="6858001"/>
            </a:xfrm>
            <a:prstGeom prst="rect">
              <a:avLst/>
            </a:prstGeom>
            <a:noFill/>
            <a:ln>
              <a:noFill/>
            </a:ln>
          </p:spPr>
        </p:pic>
        <p:pic>
          <p:nvPicPr>
            <p:cNvPr id="665" name="Google Shape;665;p88"/>
            <p:cNvPicPr preferRelativeResize="0"/>
            <p:nvPr/>
          </p:nvPicPr>
          <p:blipFill rotWithShape="1">
            <a:blip r:embed="rId4">
              <a:alphaModFix/>
            </a:blip>
            <a:srcRect/>
            <a:stretch/>
          </p:blipFill>
          <p:spPr>
            <a:xfrm>
              <a:off x="631375" y="0"/>
              <a:ext cx="631375" cy="6858001"/>
            </a:xfrm>
            <a:prstGeom prst="rect">
              <a:avLst/>
            </a:prstGeom>
            <a:noFill/>
            <a:ln>
              <a:noFill/>
            </a:ln>
          </p:spPr>
        </p:pic>
      </p:grpSp>
      <p:sp>
        <p:nvSpPr>
          <p:cNvPr id="666" name="Google Shape;666;p88"/>
          <p:cNvSpPr txBox="1"/>
          <p:nvPr/>
        </p:nvSpPr>
        <p:spPr>
          <a:xfrm>
            <a:off x="1736675" y="1209000"/>
            <a:ext cx="10081800" cy="51933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Times New Roman"/>
              <a:buChar char="●"/>
            </a:pPr>
            <a:r>
              <a:rPr lang="en-US" sz="2000" b="1" dirty="0">
                <a:solidFill>
                  <a:schemeClr val="tx1">
                    <a:lumMod val="65000"/>
                    <a:lumOff val="35000"/>
                  </a:schemeClr>
                </a:solidFill>
                <a:latin typeface="Times New Roman"/>
                <a:ea typeface="Times New Roman"/>
                <a:cs typeface="Times New Roman"/>
                <a:sym typeface="Times New Roman"/>
              </a:rPr>
              <a:t>Set up Expectations</a:t>
            </a:r>
            <a:endParaRPr sz="2000" b="1" dirty="0">
              <a:solidFill>
                <a:schemeClr val="tx1">
                  <a:lumMod val="65000"/>
                  <a:lumOff val="35000"/>
                </a:schemeClr>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Comprehensively understand the implementation and purpose</a:t>
            </a:r>
            <a:endParaRPr sz="2000" dirty="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Employees are requested to follow their responsibilities</a:t>
            </a:r>
            <a:endParaRPr sz="2000" dirty="0">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Procedures and results should be recorded correctly into the performance plan</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8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solidFill>
                  <a:schemeClr val="tx1">
                    <a:lumMod val="65000"/>
                    <a:lumOff val="35000"/>
                  </a:schemeClr>
                </a:solidFill>
                <a:latin typeface="Times New Roman"/>
                <a:ea typeface="Times New Roman"/>
                <a:cs typeface="Times New Roman"/>
                <a:sym typeface="Times New Roman"/>
              </a:rPr>
              <a:t>Observe Participants</a:t>
            </a:r>
            <a:endParaRPr sz="2000" b="1" dirty="0">
              <a:solidFill>
                <a:schemeClr val="tx1">
                  <a:lumMod val="65000"/>
                  <a:lumOff val="35000"/>
                </a:schemeClr>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 Periodically monitor the performance to make sure everything is practical</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8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solidFill>
                  <a:schemeClr val="tx1">
                    <a:lumMod val="65000"/>
                    <a:lumOff val="35000"/>
                  </a:schemeClr>
                </a:solidFill>
                <a:latin typeface="Times New Roman"/>
                <a:ea typeface="Times New Roman"/>
                <a:cs typeface="Times New Roman"/>
                <a:sym typeface="Times New Roman"/>
              </a:rPr>
              <a:t>Ask for Feedback/Give Feedback</a:t>
            </a:r>
            <a:endParaRPr sz="2000" b="1" dirty="0">
              <a:solidFill>
                <a:schemeClr val="tx1">
                  <a:lumMod val="65000"/>
                  <a:lumOff val="35000"/>
                </a:schemeClr>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Ask feedback from top to bottom to adjust the plan</a:t>
            </a:r>
            <a:endParaRPr sz="20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8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US" sz="2000" b="1" dirty="0">
                <a:solidFill>
                  <a:schemeClr val="tx1">
                    <a:lumMod val="65000"/>
                    <a:lumOff val="35000"/>
                  </a:schemeClr>
                </a:solidFill>
                <a:latin typeface="Times New Roman"/>
                <a:ea typeface="Times New Roman"/>
                <a:cs typeface="Times New Roman"/>
                <a:sym typeface="Times New Roman"/>
              </a:rPr>
              <a:t>Set up Retention System</a:t>
            </a:r>
            <a:endParaRPr sz="2000" b="1" dirty="0">
              <a:solidFill>
                <a:schemeClr val="tx1">
                  <a:lumMod val="65000"/>
                  <a:lumOff val="35000"/>
                </a:schemeClr>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Pay attention on loyal employees with outstanding performance</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pSp>
        <p:nvGrpSpPr>
          <p:cNvPr id="300" name="Google Shape;300;p66"/>
          <p:cNvGrpSpPr/>
          <p:nvPr/>
        </p:nvGrpSpPr>
        <p:grpSpPr>
          <a:xfrm>
            <a:off x="945932" y="2346999"/>
            <a:ext cx="10291309" cy="4037148"/>
            <a:chOff x="2261338" y="2053266"/>
            <a:chExt cx="7647550" cy="2778300"/>
          </a:xfrm>
        </p:grpSpPr>
        <p:grpSp>
          <p:nvGrpSpPr>
            <p:cNvPr id="301" name="Google Shape;301;p66"/>
            <p:cNvGrpSpPr/>
            <p:nvPr/>
          </p:nvGrpSpPr>
          <p:grpSpPr>
            <a:xfrm>
              <a:off x="2261373" y="2459163"/>
              <a:ext cx="2079722" cy="286009"/>
              <a:chOff x="539434" y="1997706"/>
              <a:chExt cx="2079722" cy="286009"/>
            </a:xfrm>
          </p:grpSpPr>
          <p:cxnSp>
            <p:nvCxnSpPr>
              <p:cNvPr id="302" name="Google Shape;302;p66"/>
              <p:cNvCxnSpPr/>
              <p:nvPr/>
            </p:nvCxnSpPr>
            <p:spPr>
              <a:xfrm flipH="1">
                <a:off x="2386056" y="1997706"/>
                <a:ext cx="233100" cy="285300"/>
              </a:xfrm>
              <a:prstGeom prst="straightConnector1">
                <a:avLst/>
              </a:prstGeom>
              <a:noFill/>
              <a:ln w="19050" cap="flat" cmpd="sng">
                <a:solidFill>
                  <a:srgbClr val="CB1B00"/>
                </a:solidFill>
                <a:prstDash val="solid"/>
                <a:miter lim="800000"/>
                <a:headEnd type="oval" w="med" len="med"/>
                <a:tailEnd type="oval" w="med" len="med"/>
              </a:ln>
            </p:spPr>
          </p:cxnSp>
          <p:cxnSp>
            <p:nvCxnSpPr>
              <p:cNvPr id="303" name="Google Shape;303;p66"/>
              <p:cNvCxnSpPr/>
              <p:nvPr/>
            </p:nvCxnSpPr>
            <p:spPr>
              <a:xfrm rot="10800000">
                <a:off x="539434" y="2283715"/>
                <a:ext cx="1843500" cy="0"/>
              </a:xfrm>
              <a:prstGeom prst="straightConnector1">
                <a:avLst/>
              </a:prstGeom>
              <a:noFill/>
              <a:ln w="19050" cap="flat" cmpd="sng">
                <a:solidFill>
                  <a:srgbClr val="CB1B00"/>
                </a:solidFill>
                <a:prstDash val="solid"/>
                <a:miter lim="800000"/>
                <a:headEnd type="oval" w="med" len="med"/>
                <a:tailEnd type="oval" w="med" len="med"/>
              </a:ln>
            </p:spPr>
          </p:cxnSp>
        </p:grpSp>
        <p:cxnSp>
          <p:nvCxnSpPr>
            <p:cNvPr id="304" name="Google Shape;304;p66"/>
            <p:cNvCxnSpPr/>
            <p:nvPr/>
          </p:nvCxnSpPr>
          <p:spPr>
            <a:xfrm rot="10800000">
              <a:off x="2261338" y="3435210"/>
              <a:ext cx="1555500" cy="0"/>
            </a:xfrm>
            <a:prstGeom prst="straightConnector1">
              <a:avLst/>
            </a:prstGeom>
            <a:noFill/>
            <a:ln w="19050" cap="flat" cmpd="sng">
              <a:solidFill>
                <a:schemeClr val="accent2"/>
              </a:solidFill>
              <a:prstDash val="solid"/>
              <a:miter lim="800000"/>
              <a:headEnd type="oval" w="med" len="med"/>
              <a:tailEnd type="oval" w="med" len="med"/>
            </a:ln>
          </p:spPr>
        </p:cxnSp>
        <p:grpSp>
          <p:nvGrpSpPr>
            <p:cNvPr id="305" name="Google Shape;305;p66"/>
            <p:cNvGrpSpPr/>
            <p:nvPr/>
          </p:nvGrpSpPr>
          <p:grpSpPr>
            <a:xfrm rot="10800000" flipH="1">
              <a:off x="2261373" y="4027709"/>
              <a:ext cx="2079722" cy="286009"/>
              <a:chOff x="539434" y="1997706"/>
              <a:chExt cx="2079722" cy="286009"/>
            </a:xfrm>
          </p:grpSpPr>
          <p:cxnSp>
            <p:nvCxnSpPr>
              <p:cNvPr id="306" name="Google Shape;306;p66"/>
              <p:cNvCxnSpPr/>
              <p:nvPr/>
            </p:nvCxnSpPr>
            <p:spPr>
              <a:xfrm flipH="1">
                <a:off x="2386056" y="1997706"/>
                <a:ext cx="233100" cy="285300"/>
              </a:xfrm>
              <a:prstGeom prst="straightConnector1">
                <a:avLst/>
              </a:prstGeom>
              <a:noFill/>
              <a:ln w="19050" cap="flat" cmpd="sng">
                <a:solidFill>
                  <a:srgbClr val="C55A11"/>
                </a:solidFill>
                <a:prstDash val="solid"/>
                <a:miter lim="800000"/>
                <a:headEnd type="oval" w="med" len="med"/>
                <a:tailEnd type="oval" w="med" len="med"/>
              </a:ln>
            </p:spPr>
          </p:cxnSp>
          <p:cxnSp>
            <p:nvCxnSpPr>
              <p:cNvPr id="307" name="Google Shape;307;p66"/>
              <p:cNvCxnSpPr/>
              <p:nvPr/>
            </p:nvCxnSpPr>
            <p:spPr>
              <a:xfrm rot="10800000">
                <a:off x="539434" y="2283715"/>
                <a:ext cx="1843500" cy="0"/>
              </a:xfrm>
              <a:prstGeom prst="straightConnector1">
                <a:avLst/>
              </a:prstGeom>
              <a:noFill/>
              <a:ln w="19050" cap="flat" cmpd="sng">
                <a:solidFill>
                  <a:srgbClr val="C55A11"/>
                </a:solidFill>
                <a:prstDash val="solid"/>
                <a:miter lim="800000"/>
                <a:headEnd type="oval" w="med" len="med"/>
                <a:tailEnd type="oval" w="med" len="med"/>
              </a:ln>
            </p:spPr>
          </p:cxnSp>
        </p:grpSp>
        <p:sp>
          <p:nvSpPr>
            <p:cNvPr id="308" name="Google Shape;308;p66"/>
            <p:cNvSpPr txBox="1"/>
            <p:nvPr/>
          </p:nvSpPr>
          <p:spPr>
            <a:xfrm>
              <a:off x="2459631" y="2474005"/>
              <a:ext cx="1206300" cy="36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200" b="1">
                  <a:solidFill>
                    <a:srgbClr val="CB1B00"/>
                  </a:solidFill>
                  <a:latin typeface="Times New Roman"/>
                  <a:ea typeface="Times New Roman"/>
                  <a:cs typeface="Times New Roman"/>
                  <a:sym typeface="Times New Roman"/>
                </a:rPr>
                <a:t>Overview</a:t>
              </a:r>
              <a:endParaRPr sz="2200" b="1">
                <a:solidFill>
                  <a:srgbClr val="CB1B00"/>
                </a:solidFill>
                <a:latin typeface="Times New Roman"/>
                <a:ea typeface="Times New Roman"/>
                <a:cs typeface="Times New Roman"/>
                <a:sym typeface="Times New Roman"/>
              </a:endParaRPr>
            </a:p>
          </p:txBody>
        </p:sp>
        <p:sp>
          <p:nvSpPr>
            <p:cNvPr id="309" name="Google Shape;309;p66"/>
            <p:cNvSpPr txBox="1"/>
            <p:nvPr/>
          </p:nvSpPr>
          <p:spPr>
            <a:xfrm>
              <a:off x="2459780" y="2951455"/>
              <a:ext cx="1206300" cy="483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chemeClr val="accent2"/>
                  </a:solidFill>
                </a:rPr>
                <a:t>Five Force Analysis</a:t>
              </a:r>
              <a:endParaRPr sz="2000" b="1">
                <a:solidFill>
                  <a:schemeClr val="accent2"/>
                </a:solidFill>
                <a:latin typeface="Arial"/>
                <a:ea typeface="Arial"/>
                <a:cs typeface="Arial"/>
                <a:sym typeface="Arial"/>
              </a:endParaRPr>
            </a:p>
          </p:txBody>
        </p:sp>
        <p:sp>
          <p:nvSpPr>
            <p:cNvPr id="310" name="Google Shape;310;p66"/>
            <p:cNvSpPr txBox="1"/>
            <p:nvPr/>
          </p:nvSpPr>
          <p:spPr>
            <a:xfrm>
              <a:off x="2435935" y="3550410"/>
              <a:ext cx="1206300" cy="483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rgbClr val="C55A11"/>
                  </a:solidFill>
                  <a:latin typeface="Times New Roman"/>
                  <a:ea typeface="Times New Roman"/>
                  <a:cs typeface="Times New Roman"/>
                  <a:sym typeface="Times New Roman"/>
                </a:rPr>
                <a:t>Problems </a:t>
              </a:r>
              <a:endParaRPr sz="2000" b="1">
                <a:solidFill>
                  <a:srgbClr val="C55A1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a:solidFill>
                    <a:srgbClr val="C55A11"/>
                  </a:solidFill>
                  <a:latin typeface="Times New Roman"/>
                  <a:ea typeface="Times New Roman"/>
                  <a:cs typeface="Times New Roman"/>
                  <a:sym typeface="Times New Roman"/>
                </a:rPr>
                <a:t>&amp; KPIs</a:t>
              </a:r>
              <a:endParaRPr sz="2000" b="1">
                <a:solidFill>
                  <a:srgbClr val="C55A11"/>
                </a:solidFill>
                <a:latin typeface="Times New Roman"/>
                <a:ea typeface="Times New Roman"/>
                <a:cs typeface="Times New Roman"/>
                <a:sym typeface="Times New Roman"/>
              </a:endParaRPr>
            </a:p>
          </p:txBody>
        </p:sp>
        <p:grpSp>
          <p:nvGrpSpPr>
            <p:cNvPr id="311" name="Google Shape;311;p66"/>
            <p:cNvGrpSpPr/>
            <p:nvPr/>
          </p:nvGrpSpPr>
          <p:grpSpPr>
            <a:xfrm flipH="1">
              <a:off x="7807865" y="2459163"/>
              <a:ext cx="2079722" cy="286009"/>
              <a:chOff x="539434" y="1997706"/>
              <a:chExt cx="2079722" cy="286009"/>
            </a:xfrm>
          </p:grpSpPr>
          <p:cxnSp>
            <p:nvCxnSpPr>
              <p:cNvPr id="312" name="Google Shape;312;p66"/>
              <p:cNvCxnSpPr/>
              <p:nvPr/>
            </p:nvCxnSpPr>
            <p:spPr>
              <a:xfrm flipH="1">
                <a:off x="2386056" y="1997706"/>
                <a:ext cx="233100" cy="285300"/>
              </a:xfrm>
              <a:prstGeom prst="straightConnector1">
                <a:avLst/>
              </a:prstGeom>
              <a:noFill/>
              <a:ln w="19050" cap="flat" cmpd="sng">
                <a:solidFill>
                  <a:srgbClr val="C41A00"/>
                </a:solidFill>
                <a:prstDash val="solid"/>
                <a:miter lim="800000"/>
                <a:headEnd type="oval" w="med" len="med"/>
                <a:tailEnd type="oval" w="med" len="med"/>
              </a:ln>
            </p:spPr>
          </p:cxnSp>
          <p:cxnSp>
            <p:nvCxnSpPr>
              <p:cNvPr id="313" name="Google Shape;313;p66"/>
              <p:cNvCxnSpPr/>
              <p:nvPr/>
            </p:nvCxnSpPr>
            <p:spPr>
              <a:xfrm rot="10800000">
                <a:off x="539434" y="2283715"/>
                <a:ext cx="1843500" cy="0"/>
              </a:xfrm>
              <a:prstGeom prst="straightConnector1">
                <a:avLst/>
              </a:prstGeom>
              <a:noFill/>
              <a:ln w="19050" cap="flat" cmpd="sng">
                <a:solidFill>
                  <a:srgbClr val="C41A00"/>
                </a:solidFill>
                <a:prstDash val="solid"/>
                <a:miter lim="800000"/>
                <a:headEnd type="oval" w="med" len="med"/>
                <a:tailEnd type="oval" w="med" len="med"/>
              </a:ln>
            </p:spPr>
          </p:cxnSp>
        </p:grpSp>
        <p:cxnSp>
          <p:nvCxnSpPr>
            <p:cNvPr id="314" name="Google Shape;314;p66"/>
            <p:cNvCxnSpPr/>
            <p:nvPr/>
          </p:nvCxnSpPr>
          <p:spPr>
            <a:xfrm>
              <a:off x="8353388" y="3435210"/>
              <a:ext cx="1555500" cy="0"/>
            </a:xfrm>
            <a:prstGeom prst="straightConnector1">
              <a:avLst/>
            </a:prstGeom>
            <a:noFill/>
            <a:ln w="19050" cap="flat" cmpd="sng">
              <a:solidFill>
                <a:srgbClr val="ED7D31"/>
              </a:solidFill>
              <a:prstDash val="solid"/>
              <a:miter lim="800000"/>
              <a:headEnd type="oval" w="med" len="med"/>
              <a:tailEnd type="oval" w="med" len="med"/>
            </a:ln>
          </p:spPr>
        </p:cxnSp>
        <p:grpSp>
          <p:nvGrpSpPr>
            <p:cNvPr id="315" name="Google Shape;315;p66"/>
            <p:cNvGrpSpPr/>
            <p:nvPr/>
          </p:nvGrpSpPr>
          <p:grpSpPr>
            <a:xfrm rot="10800000">
              <a:off x="7807865" y="4027709"/>
              <a:ext cx="2079722" cy="286009"/>
              <a:chOff x="539434" y="1997706"/>
              <a:chExt cx="2079722" cy="286009"/>
            </a:xfrm>
          </p:grpSpPr>
          <p:cxnSp>
            <p:nvCxnSpPr>
              <p:cNvPr id="316" name="Google Shape;316;p66"/>
              <p:cNvCxnSpPr/>
              <p:nvPr/>
            </p:nvCxnSpPr>
            <p:spPr>
              <a:xfrm flipH="1">
                <a:off x="2386056" y="1997706"/>
                <a:ext cx="233100" cy="285300"/>
              </a:xfrm>
              <a:prstGeom prst="straightConnector1">
                <a:avLst/>
              </a:prstGeom>
              <a:noFill/>
              <a:ln w="19050" cap="flat" cmpd="sng">
                <a:solidFill>
                  <a:srgbClr val="C55A11"/>
                </a:solidFill>
                <a:prstDash val="solid"/>
                <a:miter lim="800000"/>
                <a:headEnd type="oval" w="med" len="med"/>
                <a:tailEnd type="oval" w="med" len="med"/>
              </a:ln>
            </p:spPr>
          </p:cxnSp>
          <p:cxnSp>
            <p:nvCxnSpPr>
              <p:cNvPr id="317" name="Google Shape;317;p66"/>
              <p:cNvCxnSpPr/>
              <p:nvPr/>
            </p:nvCxnSpPr>
            <p:spPr>
              <a:xfrm rot="10800000">
                <a:off x="539434" y="2283715"/>
                <a:ext cx="1843500" cy="0"/>
              </a:xfrm>
              <a:prstGeom prst="straightConnector1">
                <a:avLst/>
              </a:prstGeom>
              <a:noFill/>
              <a:ln w="19050" cap="flat" cmpd="sng">
                <a:solidFill>
                  <a:srgbClr val="C55A11"/>
                </a:solidFill>
                <a:prstDash val="solid"/>
                <a:miter lim="800000"/>
                <a:headEnd type="oval" w="med" len="med"/>
                <a:tailEnd type="oval" w="med" len="med"/>
              </a:ln>
            </p:spPr>
          </p:cxnSp>
        </p:grpSp>
        <p:sp>
          <p:nvSpPr>
            <p:cNvPr id="318" name="Google Shape;318;p66"/>
            <p:cNvSpPr txBox="1"/>
            <p:nvPr/>
          </p:nvSpPr>
          <p:spPr>
            <a:xfrm flipH="1">
              <a:off x="8425732" y="2455031"/>
              <a:ext cx="1206300" cy="3624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rgbClr val="C41A00"/>
                  </a:solidFill>
                  <a:latin typeface="Times New Roman"/>
                  <a:ea typeface="Times New Roman"/>
                  <a:cs typeface="Times New Roman"/>
                  <a:sym typeface="Times New Roman"/>
                </a:rPr>
                <a:t>Mock-up BSC</a:t>
              </a:r>
              <a:endParaRPr sz="2000" b="1">
                <a:solidFill>
                  <a:srgbClr val="C41A00"/>
                </a:solidFill>
                <a:latin typeface="Times New Roman"/>
                <a:ea typeface="Times New Roman"/>
                <a:cs typeface="Times New Roman"/>
                <a:sym typeface="Times New Roman"/>
              </a:endParaRPr>
            </a:p>
          </p:txBody>
        </p:sp>
        <p:sp>
          <p:nvSpPr>
            <p:cNvPr id="319" name="Google Shape;319;p66"/>
            <p:cNvSpPr txBox="1"/>
            <p:nvPr/>
          </p:nvSpPr>
          <p:spPr>
            <a:xfrm flipH="1">
              <a:off x="8529460" y="2951312"/>
              <a:ext cx="1206300" cy="4839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000" b="1">
                  <a:solidFill>
                    <a:srgbClr val="ED7D31"/>
                  </a:solidFill>
                  <a:latin typeface="Times New Roman"/>
                  <a:ea typeface="Times New Roman"/>
                  <a:cs typeface="Times New Roman"/>
                  <a:sym typeface="Times New Roman"/>
                </a:rPr>
                <a:t>Improvement Plan</a:t>
              </a:r>
              <a:endParaRPr sz="2000" b="1">
                <a:solidFill>
                  <a:srgbClr val="ED7D31"/>
                </a:solidFill>
                <a:latin typeface="Times New Roman"/>
                <a:ea typeface="Times New Roman"/>
                <a:cs typeface="Times New Roman"/>
                <a:sym typeface="Times New Roman"/>
              </a:endParaRPr>
            </a:p>
          </p:txBody>
        </p:sp>
        <p:sp>
          <p:nvSpPr>
            <p:cNvPr id="320" name="Google Shape;320;p66"/>
            <p:cNvSpPr txBox="1"/>
            <p:nvPr/>
          </p:nvSpPr>
          <p:spPr>
            <a:xfrm flipH="1">
              <a:off x="8527991" y="3730387"/>
              <a:ext cx="1206300" cy="36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200" b="1">
                  <a:solidFill>
                    <a:srgbClr val="C55911"/>
                  </a:solidFill>
                  <a:latin typeface="Times New Roman"/>
                  <a:ea typeface="Times New Roman"/>
                  <a:cs typeface="Times New Roman"/>
                  <a:sym typeface="Times New Roman"/>
                </a:rPr>
                <a:t>Conclusions</a:t>
              </a:r>
              <a:endParaRPr sz="2200" b="1">
                <a:solidFill>
                  <a:srgbClr val="C55911"/>
                </a:solidFill>
                <a:latin typeface="Times New Roman"/>
                <a:ea typeface="Times New Roman"/>
                <a:cs typeface="Times New Roman"/>
                <a:sym typeface="Times New Roman"/>
              </a:endParaRPr>
            </a:p>
          </p:txBody>
        </p:sp>
        <p:sp>
          <p:nvSpPr>
            <p:cNvPr id="321" name="Google Shape;321;p66"/>
            <p:cNvSpPr/>
            <p:nvPr/>
          </p:nvSpPr>
          <p:spPr>
            <a:xfrm>
              <a:off x="7350652" y="2053266"/>
              <a:ext cx="592800" cy="592800"/>
            </a:xfrm>
            <a:prstGeom prst="ellipse">
              <a:avLst/>
            </a:prstGeom>
            <a:solidFill>
              <a:srgbClr val="C41A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22" name="Google Shape;322;p66"/>
            <p:cNvSpPr/>
            <p:nvPr/>
          </p:nvSpPr>
          <p:spPr>
            <a:xfrm>
              <a:off x="7509182" y="221085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3" name="Google Shape;323;p66"/>
            <p:cNvSpPr/>
            <p:nvPr/>
          </p:nvSpPr>
          <p:spPr>
            <a:xfrm>
              <a:off x="4166651" y="2053266"/>
              <a:ext cx="592800" cy="592800"/>
            </a:xfrm>
            <a:prstGeom prst="ellipse">
              <a:avLst/>
            </a:prstGeom>
            <a:solidFill>
              <a:srgbClr val="CB1B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24" name="Google Shape;324;p66"/>
            <p:cNvSpPr/>
            <p:nvPr/>
          </p:nvSpPr>
          <p:spPr>
            <a:xfrm>
              <a:off x="4325181" y="221085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5" name="Google Shape;325;p66"/>
            <p:cNvSpPr/>
            <p:nvPr/>
          </p:nvSpPr>
          <p:spPr>
            <a:xfrm>
              <a:off x="4163673" y="4150961"/>
              <a:ext cx="592800" cy="592800"/>
            </a:xfrm>
            <a:prstGeom prst="ellipse">
              <a:avLst/>
            </a:prstGeom>
            <a:solidFill>
              <a:srgbClr val="C559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26" name="Google Shape;326;p66"/>
            <p:cNvSpPr/>
            <p:nvPr/>
          </p:nvSpPr>
          <p:spPr>
            <a:xfrm>
              <a:off x="4322203" y="4308554"/>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66"/>
            <p:cNvSpPr/>
            <p:nvPr/>
          </p:nvSpPr>
          <p:spPr>
            <a:xfrm>
              <a:off x="7907438" y="3115242"/>
              <a:ext cx="592800" cy="592800"/>
            </a:xfrm>
            <a:prstGeom prst="ellipse">
              <a:avLst/>
            </a:prstGeom>
            <a:solidFill>
              <a:srgbClr val="ED7D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28" name="Google Shape;328;p66"/>
            <p:cNvSpPr/>
            <p:nvPr/>
          </p:nvSpPr>
          <p:spPr>
            <a:xfrm>
              <a:off x="8065968" y="3272835"/>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Google Shape;329;p66"/>
            <p:cNvSpPr/>
            <p:nvPr/>
          </p:nvSpPr>
          <p:spPr>
            <a:xfrm>
              <a:off x="3747310" y="3117591"/>
              <a:ext cx="592800" cy="592800"/>
            </a:xfrm>
            <a:prstGeom prst="ellipse">
              <a:avLst/>
            </a:prstGeom>
            <a:solidFill>
              <a:srgbClr val="ED7D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30" name="Google Shape;330;p66"/>
            <p:cNvSpPr/>
            <p:nvPr/>
          </p:nvSpPr>
          <p:spPr>
            <a:xfrm>
              <a:off x="3905840" y="3275184"/>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66"/>
            <p:cNvSpPr/>
            <p:nvPr/>
          </p:nvSpPr>
          <p:spPr>
            <a:xfrm>
              <a:off x="7344614" y="4142396"/>
              <a:ext cx="592800" cy="592800"/>
            </a:xfrm>
            <a:prstGeom prst="ellipse">
              <a:avLst/>
            </a:prstGeom>
            <a:solidFill>
              <a:srgbClr val="C559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accent5"/>
                </a:solidFill>
                <a:latin typeface="Arial"/>
                <a:ea typeface="Arial"/>
                <a:cs typeface="Arial"/>
                <a:sym typeface="Arial"/>
              </a:endParaRPr>
            </a:p>
          </p:txBody>
        </p:sp>
        <p:sp>
          <p:nvSpPr>
            <p:cNvPr id="332" name="Google Shape;332;p66"/>
            <p:cNvSpPr/>
            <p:nvPr/>
          </p:nvSpPr>
          <p:spPr>
            <a:xfrm>
              <a:off x="7503144" y="4299989"/>
              <a:ext cx="275716" cy="2775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3" name="Google Shape;333;p66">
              <a:hlinkClick r:id="rId3"/>
            </p:cNvPr>
            <p:cNvSpPr/>
            <p:nvPr/>
          </p:nvSpPr>
          <p:spPr>
            <a:xfrm>
              <a:off x="4644807" y="2053266"/>
              <a:ext cx="2778300" cy="2778300"/>
            </a:xfrm>
            <a:prstGeom prst="ellipse">
              <a:avLst/>
            </a:prstGeom>
            <a:blipFill rotWithShape="1">
              <a:blip r:embed="rId4">
                <a:alphaModFix/>
              </a:blip>
              <a:stretch>
                <a:fillRect l="-16079" t="-1829" r="-16079" b="-1829"/>
              </a:stretch>
            </a:blipFill>
            <a:ln w="12700" cap="flat" cmpd="sng">
              <a:solidFill>
                <a:srgbClr val="42719B">
                  <a:alpha val="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34" name="Google Shape;334;p66"/>
          <p:cNvSpPr/>
          <p:nvPr/>
        </p:nvSpPr>
        <p:spPr>
          <a:xfrm>
            <a:off x="2942550" y="710025"/>
            <a:ext cx="6306900" cy="1753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3800" b="1" dirty="0">
                <a:solidFill>
                  <a:srgbClr val="E62005"/>
                </a:solidFill>
              </a:rPr>
              <a:t>HIK</a:t>
            </a:r>
            <a:r>
              <a:rPr lang="en-US" sz="3800" b="1" dirty="0">
                <a:solidFill>
                  <a:srgbClr val="595959"/>
                </a:solidFill>
              </a:rPr>
              <a:t>VISION </a:t>
            </a:r>
            <a:endParaRPr sz="3800" b="1" dirty="0">
              <a:solidFill>
                <a:srgbClr val="595959"/>
              </a:solidFill>
            </a:endParaRPr>
          </a:p>
          <a:p>
            <a:pPr marL="0" lvl="0" indent="0" algn="ctr" rtl="0">
              <a:lnSpc>
                <a:spcPct val="115000"/>
              </a:lnSpc>
              <a:spcBef>
                <a:spcPts val="0"/>
              </a:spcBef>
              <a:spcAft>
                <a:spcPts val="0"/>
              </a:spcAft>
              <a:buNone/>
            </a:pPr>
            <a:r>
              <a:rPr lang="en-US" sz="3800" b="1" dirty="0">
                <a:solidFill>
                  <a:srgbClr val="595959"/>
                </a:solidFill>
              </a:rPr>
              <a:t>ANALYSIS CONTENTS </a:t>
            </a:r>
            <a:endParaRPr sz="3800" b="1" dirty="0">
              <a:solidFill>
                <a:schemeClr val="accent2"/>
              </a:solidFill>
            </a:endParaRPr>
          </a:p>
        </p:txBody>
      </p:sp>
      <p:sp>
        <p:nvSpPr>
          <p:cNvPr id="335" name="Google Shape;335;p66"/>
          <p:cNvSpPr/>
          <p:nvPr/>
        </p:nvSpPr>
        <p:spPr>
          <a:xfrm>
            <a:off x="-1" y="1"/>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336" name="Google Shape;336;p66"/>
          <p:cNvSpPr/>
          <p:nvPr/>
        </p:nvSpPr>
        <p:spPr>
          <a:xfrm>
            <a:off x="0" y="6742253"/>
            <a:ext cx="12192000" cy="115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672" name="Google Shape;672;p89"/>
          <p:cNvPicPr preferRelativeResize="0">
            <a:picLocks noGrp="1"/>
          </p:cNvPicPr>
          <p:nvPr>
            <p:ph type="pic" idx="2"/>
          </p:nvPr>
        </p:nvPicPr>
        <p:blipFill rotWithShape="1">
          <a:blip r:embed="rId3">
            <a:alphaModFix/>
          </a:blip>
          <a:srcRect l="298" t="18663" r="288" b="18663"/>
          <a:stretch/>
        </p:blipFill>
        <p:spPr>
          <a:xfrm>
            <a:off x="0" y="0"/>
            <a:ext cx="12168000" cy="3768000"/>
          </a:xfrm>
          <a:prstGeom prst="rect">
            <a:avLst/>
          </a:prstGeom>
          <a:noFill/>
          <a:ln>
            <a:noFill/>
          </a:ln>
        </p:spPr>
      </p:pic>
      <p:pic>
        <p:nvPicPr>
          <p:cNvPr id="673" name="Google Shape;673;p89"/>
          <p:cNvPicPr preferRelativeResize="0"/>
          <p:nvPr/>
        </p:nvPicPr>
        <p:blipFill rotWithShape="1">
          <a:blip r:embed="rId4">
            <a:alphaModFix/>
          </a:blip>
          <a:srcRect/>
          <a:stretch/>
        </p:blipFill>
        <p:spPr>
          <a:xfrm>
            <a:off x="805543" y="3079353"/>
            <a:ext cx="6227376" cy="789905"/>
          </a:xfrm>
          <a:prstGeom prst="rect">
            <a:avLst/>
          </a:prstGeom>
          <a:noFill/>
          <a:ln>
            <a:noFill/>
          </a:ln>
        </p:spPr>
      </p:pic>
      <p:sp>
        <p:nvSpPr>
          <p:cNvPr id="674" name="Google Shape;674;p89"/>
          <p:cNvSpPr/>
          <p:nvPr/>
        </p:nvSpPr>
        <p:spPr>
          <a:xfrm>
            <a:off x="805543" y="4320144"/>
            <a:ext cx="11059800" cy="2380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1" dirty="0">
                <a:solidFill>
                  <a:srgbClr val="666666"/>
                </a:solidFill>
                <a:latin typeface="Times New Roman"/>
                <a:ea typeface="Times New Roman"/>
                <a:cs typeface="Times New Roman"/>
                <a:sym typeface="Times New Roman"/>
              </a:rPr>
              <a:t>Our Competitiveness</a:t>
            </a:r>
            <a:endParaRPr sz="2800" dirty="0">
              <a:solidFill>
                <a:srgbClr val="666666"/>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Detailed Solution for Hikvision’ Supply Chain Department</a:t>
            </a:r>
            <a:endParaRPr sz="2200" dirty="0">
              <a:latin typeface="Times New Roman"/>
              <a:ea typeface="Times New Roman"/>
              <a:cs typeface="Times New Roman"/>
              <a:sym typeface="Times New Roman"/>
            </a:endParaRPr>
          </a:p>
          <a:p>
            <a:pPr marL="457200" marR="0" lvl="0" indent="-419100" algn="l" rtl="0">
              <a:lnSpc>
                <a:spcPct val="150000"/>
              </a:lnSpc>
              <a:spcBef>
                <a:spcPts val="0"/>
              </a:spcBef>
              <a:spcAft>
                <a:spcPts val="0"/>
              </a:spcAft>
              <a:buSzPts val="2200"/>
              <a:buFont typeface="Times New Roman"/>
              <a:buChar char="•"/>
            </a:pPr>
            <a:r>
              <a:rPr lang="en-US" sz="2200" dirty="0">
                <a:latin typeface="Times New Roman"/>
                <a:ea typeface="Times New Roman"/>
                <a:cs typeface="Times New Roman"/>
                <a:sym typeface="Times New Roman"/>
              </a:rPr>
              <a:t>Comprehensive analysis on Performance Management</a:t>
            </a:r>
            <a:endParaRPr sz="2200" dirty="0">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rgbClr val="595959"/>
              </a:solidFil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90"/>
          <p:cNvSpPr txBox="1"/>
          <p:nvPr/>
        </p:nvSpPr>
        <p:spPr>
          <a:xfrm>
            <a:off x="2314859" y="3683238"/>
            <a:ext cx="727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a:solidFill>
                  <a:schemeClr val="dk1"/>
                </a:solidFill>
                <a:latin typeface="Arial"/>
                <a:ea typeface="Arial"/>
                <a:cs typeface="Arial"/>
                <a:sym typeface="Arial"/>
              </a:rPr>
              <a:t>Thank You</a:t>
            </a:r>
            <a:endParaRPr sz="7200" b="1">
              <a:solidFill>
                <a:schemeClr val="dk1"/>
              </a:solidFill>
              <a:latin typeface="Arial"/>
              <a:ea typeface="Arial"/>
              <a:cs typeface="Arial"/>
              <a:sym typeface="Arial"/>
            </a:endParaRPr>
          </a:p>
        </p:txBody>
      </p:sp>
      <p:pic>
        <p:nvPicPr>
          <p:cNvPr id="681" name="Google Shape;681;p90"/>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pic>
        <p:nvPicPr>
          <p:cNvPr id="682" name="Google Shape;682;p90"/>
          <p:cNvPicPr preferRelativeResize="0"/>
          <p:nvPr/>
        </p:nvPicPr>
        <p:blipFill rotWithShape="1">
          <a:blip r:embed="rId4">
            <a:alphaModFix/>
          </a:blip>
          <a:srcRect/>
          <a:stretch/>
        </p:blipFill>
        <p:spPr>
          <a:xfrm>
            <a:off x="2837172" y="2253192"/>
            <a:ext cx="6227376" cy="789905"/>
          </a:xfrm>
          <a:prstGeom prst="rect">
            <a:avLst/>
          </a:prstGeom>
          <a:noFill/>
          <a:ln>
            <a:noFill/>
          </a:ln>
        </p:spPr>
      </p:pic>
      <p:sp>
        <p:nvSpPr>
          <p:cNvPr id="683" name="Google Shape;683;p90"/>
          <p:cNvSpPr txBox="1"/>
          <p:nvPr/>
        </p:nvSpPr>
        <p:spPr>
          <a:xfrm>
            <a:off x="4386200" y="3683250"/>
            <a:ext cx="3129300" cy="9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000">
                <a:solidFill>
                  <a:srgbClr val="595959"/>
                </a:solidFill>
                <a:latin typeface="Times New Roman"/>
                <a:ea typeface="Times New Roman"/>
                <a:cs typeface="Times New Roman"/>
                <a:sym typeface="Times New Roman"/>
              </a:rPr>
              <a:t>Thank you!</a:t>
            </a:r>
            <a:endParaRPr sz="5000">
              <a:solidFill>
                <a:srgbClr val="595959"/>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1"/>
          <p:cNvSpPr/>
          <p:nvPr/>
        </p:nvSpPr>
        <p:spPr>
          <a:xfrm>
            <a:off x="2358738" y="4105910"/>
            <a:ext cx="4093028" cy="2752101"/>
          </a:xfrm>
          <a:custGeom>
            <a:avLst/>
            <a:gdLst/>
            <a:ahLst/>
            <a:cxnLst/>
            <a:rect l="l" t="t" r="r" b="b"/>
            <a:pathLst>
              <a:path w="4093028" h="2752101" extrusionOk="0">
                <a:moveTo>
                  <a:pt x="3236685" y="0"/>
                </a:moveTo>
                <a:cubicBezTo>
                  <a:pt x="3251199" y="4838"/>
                  <a:pt x="3270434" y="2761"/>
                  <a:pt x="3280228" y="14514"/>
                </a:cubicBezTo>
                <a:cubicBezTo>
                  <a:pt x="3296908" y="34529"/>
                  <a:pt x="3296905" y="64146"/>
                  <a:pt x="3309257" y="87086"/>
                </a:cubicBezTo>
                <a:cubicBezTo>
                  <a:pt x="3330896" y="127273"/>
                  <a:pt x="3360894" y="162641"/>
                  <a:pt x="3381828" y="203200"/>
                </a:cubicBezTo>
                <a:cubicBezTo>
                  <a:pt x="3617799" y="660395"/>
                  <a:pt x="3455737" y="408405"/>
                  <a:pt x="3599542" y="624114"/>
                </a:cubicBezTo>
                <a:cubicBezTo>
                  <a:pt x="3614056" y="619276"/>
                  <a:pt x="3632267" y="620418"/>
                  <a:pt x="3643085" y="609600"/>
                </a:cubicBezTo>
                <a:cubicBezTo>
                  <a:pt x="3697224" y="555462"/>
                  <a:pt x="3599319" y="551487"/>
                  <a:pt x="3715657" y="580571"/>
                </a:cubicBezTo>
                <a:cubicBezTo>
                  <a:pt x="3769280" y="616320"/>
                  <a:pt x="3794085" y="634299"/>
                  <a:pt x="3860800" y="667657"/>
                </a:cubicBezTo>
                <a:cubicBezTo>
                  <a:pt x="3893756" y="684135"/>
                  <a:pt x="3928533" y="696686"/>
                  <a:pt x="3962400" y="711200"/>
                </a:cubicBezTo>
                <a:cubicBezTo>
                  <a:pt x="4003170" y="762162"/>
                  <a:pt x="4057535" y="822433"/>
                  <a:pt x="4078514" y="885371"/>
                </a:cubicBezTo>
                <a:cubicBezTo>
                  <a:pt x="4090849" y="922376"/>
                  <a:pt x="4088190" y="962781"/>
                  <a:pt x="4093028" y="1001486"/>
                </a:cubicBezTo>
                <a:cubicBezTo>
                  <a:pt x="4088190" y="1016000"/>
                  <a:pt x="4092494" y="1038814"/>
                  <a:pt x="4078514" y="1045028"/>
                </a:cubicBezTo>
                <a:cubicBezTo>
                  <a:pt x="3952799" y="1100902"/>
                  <a:pt x="3962400" y="1010575"/>
                  <a:pt x="3962400" y="1088571"/>
                </a:cubicBezTo>
                <a:lnTo>
                  <a:pt x="3956910" y="1055630"/>
                </a:lnTo>
                <a:lnTo>
                  <a:pt x="3980392" y="1051726"/>
                </a:lnTo>
                <a:cubicBezTo>
                  <a:pt x="4028874" y="1042316"/>
                  <a:pt x="4071861" y="1021441"/>
                  <a:pt x="4020457" y="928914"/>
                </a:cubicBezTo>
                <a:cubicBezTo>
                  <a:pt x="4006165" y="903188"/>
                  <a:pt x="3962400" y="919238"/>
                  <a:pt x="3933371" y="914400"/>
                </a:cubicBezTo>
                <a:lnTo>
                  <a:pt x="3956910" y="1055630"/>
                </a:lnTo>
                <a:lnTo>
                  <a:pt x="3933371" y="1059543"/>
                </a:lnTo>
                <a:cubicBezTo>
                  <a:pt x="3914019" y="1054705"/>
                  <a:pt x="3890891" y="1057489"/>
                  <a:pt x="3875314" y="1045028"/>
                </a:cubicBezTo>
                <a:cubicBezTo>
                  <a:pt x="3863367" y="1035471"/>
                  <a:pt x="3867642" y="1015170"/>
                  <a:pt x="3860800" y="1001486"/>
                </a:cubicBezTo>
                <a:cubicBezTo>
                  <a:pt x="3852999" y="985884"/>
                  <a:pt x="3841447" y="972457"/>
                  <a:pt x="3831771" y="957943"/>
                </a:cubicBezTo>
                <a:cubicBezTo>
                  <a:pt x="3791958" y="798689"/>
                  <a:pt x="3840388" y="967811"/>
                  <a:pt x="3802742" y="1146628"/>
                </a:cubicBezTo>
                <a:cubicBezTo>
                  <a:pt x="3799148" y="1163698"/>
                  <a:pt x="3773714" y="1165981"/>
                  <a:pt x="3759200" y="1175657"/>
                </a:cubicBezTo>
                <a:cubicBezTo>
                  <a:pt x="3749524" y="1190171"/>
                  <a:pt x="3737256" y="1203259"/>
                  <a:pt x="3730171" y="1219200"/>
                </a:cubicBezTo>
                <a:cubicBezTo>
                  <a:pt x="3717743" y="1247162"/>
                  <a:pt x="3701142" y="1306286"/>
                  <a:pt x="3701142" y="1306286"/>
                </a:cubicBezTo>
                <a:cubicBezTo>
                  <a:pt x="3622117" y="1053405"/>
                  <a:pt x="3664841" y="1146596"/>
                  <a:pt x="3599542" y="1016000"/>
                </a:cubicBezTo>
                <a:cubicBezTo>
                  <a:pt x="3560260" y="1173131"/>
                  <a:pt x="3563277" y="1106883"/>
                  <a:pt x="3585028" y="1291771"/>
                </a:cubicBezTo>
                <a:cubicBezTo>
                  <a:pt x="3588466" y="1320998"/>
                  <a:pt x="3625864" y="1365695"/>
                  <a:pt x="3599542" y="1378857"/>
                </a:cubicBezTo>
                <a:cubicBezTo>
                  <a:pt x="3574310" y="1391474"/>
                  <a:pt x="3572058" y="1329480"/>
                  <a:pt x="3556000" y="1306286"/>
                </a:cubicBezTo>
                <a:cubicBezTo>
                  <a:pt x="3452838" y="1157273"/>
                  <a:pt x="3503938" y="1201846"/>
                  <a:pt x="3338285" y="1146628"/>
                </a:cubicBezTo>
                <a:cubicBezTo>
                  <a:pt x="3241415" y="1182954"/>
                  <a:pt x="3199789" y="1164251"/>
                  <a:pt x="3193142" y="1277257"/>
                </a:cubicBezTo>
                <a:cubicBezTo>
                  <a:pt x="3190004" y="1330603"/>
                  <a:pt x="3196460" y="1384662"/>
                  <a:pt x="3207657" y="1436914"/>
                </a:cubicBezTo>
                <a:cubicBezTo>
                  <a:pt x="3211312" y="1453971"/>
                  <a:pt x="3228884" y="1464855"/>
                  <a:pt x="3236685" y="1480457"/>
                </a:cubicBezTo>
                <a:cubicBezTo>
                  <a:pt x="3243527" y="1494141"/>
                  <a:pt x="3262018" y="1534819"/>
                  <a:pt x="3251200" y="1524000"/>
                </a:cubicBezTo>
                <a:cubicBezTo>
                  <a:pt x="3231252" y="1504052"/>
                  <a:pt x="3222171" y="1475619"/>
                  <a:pt x="3207657" y="1451428"/>
                </a:cubicBezTo>
                <a:cubicBezTo>
                  <a:pt x="3150410" y="1537297"/>
                  <a:pt x="3176206" y="1486121"/>
                  <a:pt x="3149600" y="1654628"/>
                </a:cubicBezTo>
                <a:cubicBezTo>
                  <a:pt x="3143516" y="1693157"/>
                  <a:pt x="3151226" y="1735233"/>
                  <a:pt x="3135085" y="1770743"/>
                </a:cubicBezTo>
                <a:cubicBezTo>
                  <a:pt x="3125075" y="1792765"/>
                  <a:pt x="3096380" y="1799772"/>
                  <a:pt x="3077028" y="1814286"/>
                </a:cubicBezTo>
                <a:cubicBezTo>
                  <a:pt x="3062514" y="1838476"/>
                  <a:pt x="3046101" y="1861625"/>
                  <a:pt x="3033485" y="1886857"/>
                </a:cubicBezTo>
                <a:cubicBezTo>
                  <a:pt x="3026643" y="1900541"/>
                  <a:pt x="3033176" y="1924718"/>
                  <a:pt x="3018971" y="1930400"/>
                </a:cubicBezTo>
                <a:cubicBezTo>
                  <a:pt x="3000450" y="1937809"/>
                  <a:pt x="2980475" y="1919798"/>
                  <a:pt x="2960914" y="1915886"/>
                </a:cubicBezTo>
                <a:cubicBezTo>
                  <a:pt x="2932056" y="1910114"/>
                  <a:pt x="2902857" y="1906209"/>
                  <a:pt x="2873828" y="1901371"/>
                </a:cubicBezTo>
                <a:cubicBezTo>
                  <a:pt x="2849638" y="1906209"/>
                  <a:pt x="2797768" y="1891464"/>
                  <a:pt x="2801257" y="1915886"/>
                </a:cubicBezTo>
                <a:cubicBezTo>
                  <a:pt x="2807063" y="1956526"/>
                  <a:pt x="2855500" y="1978340"/>
                  <a:pt x="2888342" y="2002971"/>
                </a:cubicBezTo>
                <a:cubicBezTo>
                  <a:pt x="2952760" y="2051284"/>
                  <a:pt x="3091542" y="2133600"/>
                  <a:pt x="3091542" y="2133600"/>
                </a:cubicBezTo>
                <a:cubicBezTo>
                  <a:pt x="3096380" y="2152952"/>
                  <a:pt x="3102489" y="2172031"/>
                  <a:pt x="3106057" y="2191657"/>
                </a:cubicBezTo>
                <a:cubicBezTo>
                  <a:pt x="3112177" y="2225316"/>
                  <a:pt x="3106677" y="2261995"/>
                  <a:pt x="3120571" y="2293257"/>
                </a:cubicBezTo>
                <a:cubicBezTo>
                  <a:pt x="3127656" y="2309198"/>
                  <a:pt x="3149600" y="2312610"/>
                  <a:pt x="3164114" y="2322286"/>
                </a:cubicBezTo>
                <a:cubicBezTo>
                  <a:pt x="3243399" y="2441213"/>
                  <a:pt x="3264346" y="2434342"/>
                  <a:pt x="3207657" y="2627086"/>
                </a:cubicBezTo>
                <a:cubicBezTo>
                  <a:pt x="3201633" y="2647567"/>
                  <a:pt x="3106167" y="2666972"/>
                  <a:pt x="3091542" y="2670628"/>
                </a:cubicBezTo>
                <a:cubicBezTo>
                  <a:pt x="3086704" y="2656114"/>
                  <a:pt x="3080739" y="2641928"/>
                  <a:pt x="3077028" y="2627086"/>
                </a:cubicBezTo>
                <a:lnTo>
                  <a:pt x="3075247" y="2618178"/>
                </a:lnTo>
                <a:lnTo>
                  <a:pt x="3077028" y="2612571"/>
                </a:lnTo>
                <a:cubicBezTo>
                  <a:pt x="3072190" y="2593219"/>
                  <a:pt x="3062514" y="2534566"/>
                  <a:pt x="3062514" y="2554514"/>
                </a:cubicBezTo>
                <a:lnTo>
                  <a:pt x="3075247" y="2618178"/>
                </a:lnTo>
                <a:lnTo>
                  <a:pt x="3069206" y="2637185"/>
                </a:lnTo>
                <a:cubicBezTo>
                  <a:pt x="3056177" y="2680258"/>
                  <a:pt x="3073466" y="2631992"/>
                  <a:pt x="2989942" y="2685143"/>
                </a:cubicBezTo>
                <a:cubicBezTo>
                  <a:pt x="2974003" y="2695287"/>
                  <a:pt x="2959688" y="2707630"/>
                  <a:pt x="2945630" y="2720337"/>
                </a:cubicBezTo>
                <a:lnTo>
                  <a:pt x="2909281" y="2752101"/>
                </a:lnTo>
                <a:lnTo>
                  <a:pt x="803242" y="2752101"/>
                </a:lnTo>
                <a:lnTo>
                  <a:pt x="798285" y="2743200"/>
                </a:lnTo>
                <a:cubicBezTo>
                  <a:pt x="698322" y="2601585"/>
                  <a:pt x="592329" y="2524566"/>
                  <a:pt x="420914" y="2467428"/>
                </a:cubicBezTo>
                <a:cubicBezTo>
                  <a:pt x="361070" y="2447480"/>
                  <a:pt x="295160" y="2457254"/>
                  <a:pt x="232228" y="2452914"/>
                </a:cubicBezTo>
                <a:lnTo>
                  <a:pt x="0" y="2438400"/>
                </a:lnTo>
                <a:cubicBezTo>
                  <a:pt x="14514" y="2433562"/>
                  <a:pt x="36700" y="2437570"/>
                  <a:pt x="43542" y="2423886"/>
                </a:cubicBezTo>
                <a:cubicBezTo>
                  <a:pt x="50384" y="2410202"/>
                  <a:pt x="29028" y="2395642"/>
                  <a:pt x="29028" y="2380343"/>
                </a:cubicBezTo>
                <a:cubicBezTo>
                  <a:pt x="29028" y="2346133"/>
                  <a:pt x="38704" y="2312610"/>
                  <a:pt x="43542" y="2278743"/>
                </a:cubicBezTo>
                <a:cubicBezTo>
                  <a:pt x="134958" y="2324449"/>
                  <a:pt x="113418" y="2331760"/>
                  <a:pt x="246742" y="2249714"/>
                </a:cubicBezTo>
                <a:cubicBezTo>
                  <a:pt x="470263" y="2112163"/>
                  <a:pt x="462978" y="2095090"/>
                  <a:pt x="609600" y="1915886"/>
                </a:cubicBezTo>
                <a:cubicBezTo>
                  <a:pt x="688038" y="1696258"/>
                  <a:pt x="622327" y="1752582"/>
                  <a:pt x="725714" y="1683657"/>
                </a:cubicBezTo>
                <a:cubicBezTo>
                  <a:pt x="739461" y="1642414"/>
                  <a:pt x="744146" y="1621517"/>
                  <a:pt x="769257" y="1582057"/>
                </a:cubicBezTo>
                <a:cubicBezTo>
                  <a:pt x="791601" y="1546945"/>
                  <a:pt x="820415" y="1516145"/>
                  <a:pt x="841828" y="1480457"/>
                </a:cubicBezTo>
                <a:cubicBezTo>
                  <a:pt x="883653" y="1410749"/>
                  <a:pt x="900602" y="1362550"/>
                  <a:pt x="928914" y="1291771"/>
                </a:cubicBezTo>
                <a:cubicBezTo>
                  <a:pt x="1038678" y="1328361"/>
                  <a:pt x="888322" y="1269479"/>
                  <a:pt x="1030514" y="1378857"/>
                </a:cubicBezTo>
                <a:cubicBezTo>
                  <a:pt x="1069995" y="1409227"/>
                  <a:pt x="1112634" y="1440109"/>
                  <a:pt x="1161142" y="1451428"/>
                </a:cubicBezTo>
                <a:cubicBezTo>
                  <a:pt x="1260532" y="1474619"/>
                  <a:pt x="1364342" y="1470781"/>
                  <a:pt x="1465942" y="1480457"/>
                </a:cubicBezTo>
                <a:cubicBezTo>
                  <a:pt x="1548190" y="1456267"/>
                  <a:pt x="1630989" y="1433880"/>
                  <a:pt x="1712685" y="1407886"/>
                </a:cubicBezTo>
                <a:cubicBezTo>
                  <a:pt x="1737513" y="1399986"/>
                  <a:pt x="1762689" y="1391877"/>
                  <a:pt x="1785257" y="1378857"/>
                </a:cubicBezTo>
                <a:cubicBezTo>
                  <a:pt x="1888759" y="1319144"/>
                  <a:pt x="1989459" y="1254657"/>
                  <a:pt x="2090057" y="1190171"/>
                </a:cubicBezTo>
                <a:cubicBezTo>
                  <a:pt x="2178171" y="1133687"/>
                  <a:pt x="2351314" y="1016000"/>
                  <a:pt x="2351314" y="1016000"/>
                </a:cubicBezTo>
                <a:cubicBezTo>
                  <a:pt x="2408750" y="929844"/>
                  <a:pt x="2387887" y="951603"/>
                  <a:pt x="2525485" y="856343"/>
                </a:cubicBezTo>
                <a:cubicBezTo>
                  <a:pt x="2538064" y="847634"/>
                  <a:pt x="2554514" y="846666"/>
                  <a:pt x="2569028" y="841828"/>
                </a:cubicBezTo>
                <a:cubicBezTo>
                  <a:pt x="2586629" y="771423"/>
                  <a:pt x="2601592" y="715482"/>
                  <a:pt x="2612571" y="638628"/>
                </a:cubicBezTo>
                <a:cubicBezTo>
                  <a:pt x="2620128" y="585727"/>
                  <a:pt x="2612404" y="530353"/>
                  <a:pt x="2627085" y="478971"/>
                </a:cubicBezTo>
                <a:cubicBezTo>
                  <a:pt x="2641945" y="426961"/>
                  <a:pt x="2648341" y="350933"/>
                  <a:pt x="2699657" y="333828"/>
                </a:cubicBezTo>
                <a:cubicBezTo>
                  <a:pt x="2714171" y="328990"/>
                  <a:pt x="2728292" y="322754"/>
                  <a:pt x="2743200" y="319314"/>
                </a:cubicBezTo>
                <a:cubicBezTo>
                  <a:pt x="2791275" y="308220"/>
                  <a:pt x="2841535" y="305888"/>
                  <a:pt x="2888342" y="290286"/>
                </a:cubicBezTo>
                <a:cubicBezTo>
                  <a:pt x="2917371" y="280610"/>
                  <a:pt x="2947018" y="272621"/>
                  <a:pt x="2975428" y="261257"/>
                </a:cubicBezTo>
                <a:cubicBezTo>
                  <a:pt x="2995517" y="253221"/>
                  <a:pt x="3012611" y="237921"/>
                  <a:pt x="3033485" y="232228"/>
                </a:cubicBezTo>
                <a:cubicBezTo>
                  <a:pt x="3066490" y="223227"/>
                  <a:pt x="3101218" y="222552"/>
                  <a:pt x="3135085" y="217714"/>
                </a:cubicBezTo>
                <a:cubicBezTo>
                  <a:pt x="3154437" y="193524"/>
                  <a:pt x="3178308" y="172339"/>
                  <a:pt x="3193142" y="145143"/>
                </a:cubicBezTo>
                <a:cubicBezTo>
                  <a:pt x="3209453" y="115240"/>
                  <a:pt x="3227154" y="38127"/>
                  <a:pt x="3236685" y="0"/>
                </a:cubicBezTo>
                <a:close/>
              </a:path>
            </a:pathLst>
          </a:custGeom>
          <a:solidFill>
            <a:srgbClr val="EE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dk1"/>
              </a:solidFill>
              <a:latin typeface="Arial"/>
              <a:ea typeface="Arial"/>
              <a:cs typeface="Arial"/>
              <a:sym typeface="Arial"/>
            </a:endParaRPr>
          </a:p>
        </p:txBody>
      </p:sp>
      <p:sp>
        <p:nvSpPr>
          <p:cNvPr id="406" name="Google Shape;406;p71"/>
          <p:cNvSpPr/>
          <p:nvPr/>
        </p:nvSpPr>
        <p:spPr>
          <a:xfrm>
            <a:off x="109468" y="5"/>
            <a:ext cx="6881463" cy="3732865"/>
          </a:xfrm>
          <a:custGeom>
            <a:avLst/>
            <a:gdLst/>
            <a:ahLst/>
            <a:cxnLst/>
            <a:rect l="l" t="t" r="r" b="b"/>
            <a:pathLst>
              <a:path w="6881463" h="3732865" extrusionOk="0">
                <a:moveTo>
                  <a:pt x="3053731" y="0"/>
                </a:moveTo>
                <a:lnTo>
                  <a:pt x="3095111" y="0"/>
                </a:lnTo>
                <a:lnTo>
                  <a:pt x="3102114" y="98238"/>
                </a:lnTo>
                <a:cubicBezTo>
                  <a:pt x="3105074" y="139762"/>
                  <a:pt x="3109912" y="180886"/>
                  <a:pt x="3122263" y="220408"/>
                </a:cubicBezTo>
                <a:cubicBezTo>
                  <a:pt x="3126826" y="235011"/>
                  <a:pt x="3150506" y="205893"/>
                  <a:pt x="3165805" y="205893"/>
                </a:cubicBezTo>
                <a:cubicBezTo>
                  <a:pt x="3200016" y="205893"/>
                  <a:pt x="3233538" y="215570"/>
                  <a:pt x="3267405" y="220408"/>
                </a:cubicBezTo>
                <a:cubicBezTo>
                  <a:pt x="3310948" y="215570"/>
                  <a:pt x="3355163" y="214919"/>
                  <a:pt x="3398034" y="205893"/>
                </a:cubicBezTo>
                <a:cubicBezTo>
                  <a:pt x="3500979" y="184220"/>
                  <a:pt x="3591298" y="143101"/>
                  <a:pt x="3688320" y="104293"/>
                </a:cubicBezTo>
                <a:lnTo>
                  <a:pt x="3789920" y="118808"/>
                </a:lnTo>
                <a:cubicBezTo>
                  <a:pt x="3821163" y="156994"/>
                  <a:pt x="3799972" y="218406"/>
                  <a:pt x="3818948" y="263950"/>
                </a:cubicBezTo>
                <a:cubicBezTo>
                  <a:pt x="3825657" y="280052"/>
                  <a:pt x="3847977" y="283303"/>
                  <a:pt x="3862491" y="292979"/>
                </a:cubicBezTo>
                <a:cubicBezTo>
                  <a:pt x="3964091" y="283303"/>
                  <a:pt x="4068827" y="290803"/>
                  <a:pt x="4167291" y="263950"/>
                </a:cubicBezTo>
                <a:cubicBezTo>
                  <a:pt x="4270448" y="235817"/>
                  <a:pt x="4358472" y="214983"/>
                  <a:pt x="4457577" y="176865"/>
                </a:cubicBezTo>
                <a:cubicBezTo>
                  <a:pt x="4477771" y="169098"/>
                  <a:pt x="4496282" y="157512"/>
                  <a:pt x="4515634" y="147836"/>
                </a:cubicBezTo>
                <a:cubicBezTo>
                  <a:pt x="4525310" y="133322"/>
                  <a:pt x="4537791" y="120327"/>
                  <a:pt x="4544663" y="104293"/>
                </a:cubicBezTo>
                <a:cubicBezTo>
                  <a:pt x="4552521" y="85958"/>
                  <a:pt x="4543219" y="58205"/>
                  <a:pt x="4559177" y="46236"/>
                </a:cubicBezTo>
                <a:cubicBezTo>
                  <a:pt x="4571417" y="37056"/>
                  <a:pt x="4588206" y="55912"/>
                  <a:pt x="4602720" y="60750"/>
                </a:cubicBezTo>
                <a:cubicBezTo>
                  <a:pt x="4612396" y="75264"/>
                  <a:pt x="4618710" y="92704"/>
                  <a:pt x="4631748" y="104293"/>
                </a:cubicBezTo>
                <a:cubicBezTo>
                  <a:pt x="4689021" y="155203"/>
                  <a:pt x="4743267" y="181250"/>
                  <a:pt x="4805920" y="220408"/>
                </a:cubicBezTo>
                <a:cubicBezTo>
                  <a:pt x="4820712" y="229653"/>
                  <a:pt x="4834949" y="239760"/>
                  <a:pt x="4849463" y="249436"/>
                </a:cubicBezTo>
                <a:cubicBezTo>
                  <a:pt x="4884007" y="353071"/>
                  <a:pt x="4895464" y="311062"/>
                  <a:pt x="4849463" y="380065"/>
                </a:cubicBezTo>
                <a:cubicBezTo>
                  <a:pt x="4844625" y="399417"/>
                  <a:pt x="4834948" y="418174"/>
                  <a:pt x="4834948" y="438122"/>
                </a:cubicBezTo>
                <a:cubicBezTo>
                  <a:pt x="4834948" y="472333"/>
                  <a:pt x="4836758" y="507958"/>
                  <a:pt x="4849463" y="539722"/>
                </a:cubicBezTo>
                <a:cubicBezTo>
                  <a:pt x="4857086" y="558780"/>
                  <a:pt x="4876302" y="571334"/>
                  <a:pt x="4893005" y="583265"/>
                </a:cubicBezTo>
                <a:cubicBezTo>
                  <a:pt x="4962470" y="632882"/>
                  <a:pt x="5019392" y="618505"/>
                  <a:pt x="5110720" y="626808"/>
                </a:cubicBezTo>
                <a:cubicBezTo>
                  <a:pt x="5125234" y="631646"/>
                  <a:pt x="5142316" y="631765"/>
                  <a:pt x="5154263" y="641322"/>
                </a:cubicBezTo>
                <a:cubicBezTo>
                  <a:pt x="5186997" y="667509"/>
                  <a:pt x="5187475" y="706769"/>
                  <a:pt x="5197805" y="742922"/>
                </a:cubicBezTo>
                <a:cubicBezTo>
                  <a:pt x="5202008" y="757633"/>
                  <a:pt x="5203833" y="773735"/>
                  <a:pt x="5212320" y="786465"/>
                </a:cubicBezTo>
                <a:cubicBezTo>
                  <a:pt x="5242919" y="832363"/>
                  <a:pt x="5268022" y="886494"/>
                  <a:pt x="5313920" y="917093"/>
                </a:cubicBezTo>
                <a:lnTo>
                  <a:pt x="5401005" y="975150"/>
                </a:lnTo>
                <a:cubicBezTo>
                  <a:pt x="5420358" y="970312"/>
                  <a:pt x="5439956" y="966368"/>
                  <a:pt x="5459063" y="960636"/>
                </a:cubicBezTo>
                <a:cubicBezTo>
                  <a:pt x="5488371" y="951844"/>
                  <a:pt x="5546148" y="931608"/>
                  <a:pt x="5546148" y="931608"/>
                </a:cubicBezTo>
                <a:cubicBezTo>
                  <a:pt x="5577817" y="1026609"/>
                  <a:pt x="5533833" y="933366"/>
                  <a:pt x="5604205" y="989665"/>
                </a:cubicBezTo>
                <a:cubicBezTo>
                  <a:pt x="5617826" y="1000562"/>
                  <a:pt x="5622066" y="1019807"/>
                  <a:pt x="5633234" y="1033208"/>
                </a:cubicBezTo>
                <a:cubicBezTo>
                  <a:pt x="5646375" y="1048977"/>
                  <a:pt x="5664175" y="1060548"/>
                  <a:pt x="5676777" y="1076750"/>
                </a:cubicBezTo>
                <a:cubicBezTo>
                  <a:pt x="5698196" y="1104289"/>
                  <a:pt x="5734834" y="1163836"/>
                  <a:pt x="5734834" y="1163836"/>
                </a:cubicBezTo>
                <a:cubicBezTo>
                  <a:pt x="5729996" y="1207379"/>
                  <a:pt x="5743540" y="1257313"/>
                  <a:pt x="5720320" y="1294465"/>
                </a:cubicBezTo>
                <a:cubicBezTo>
                  <a:pt x="5717677" y="1298694"/>
                  <a:pt x="5711612" y="1299344"/>
                  <a:pt x="5704280" y="1298079"/>
                </a:cubicBezTo>
                <a:lnTo>
                  <a:pt x="5691940" y="1293970"/>
                </a:lnTo>
                <a:lnTo>
                  <a:pt x="5662263" y="1279950"/>
                </a:lnTo>
                <a:cubicBezTo>
                  <a:pt x="5653342" y="1275490"/>
                  <a:pt x="5665214" y="1283347"/>
                  <a:pt x="5680637" y="1290206"/>
                </a:cubicBezTo>
                <a:lnTo>
                  <a:pt x="5691940" y="1293970"/>
                </a:lnTo>
                <a:lnTo>
                  <a:pt x="5704752" y="1300022"/>
                </a:lnTo>
                <a:cubicBezTo>
                  <a:pt x="5780813" y="1332861"/>
                  <a:pt x="5710899" y="1277451"/>
                  <a:pt x="5821920" y="1338008"/>
                </a:cubicBezTo>
                <a:cubicBezTo>
                  <a:pt x="5852548" y="1354714"/>
                  <a:pt x="5879977" y="1376713"/>
                  <a:pt x="5909005" y="1396065"/>
                </a:cubicBezTo>
                <a:cubicBezTo>
                  <a:pt x="5923519" y="1405741"/>
                  <a:pt x="5937756" y="1415848"/>
                  <a:pt x="5952548" y="1425093"/>
                </a:cubicBezTo>
                <a:cubicBezTo>
                  <a:pt x="5976471" y="1440045"/>
                  <a:pt x="6025120" y="1468636"/>
                  <a:pt x="6025120" y="1468636"/>
                </a:cubicBezTo>
                <a:cubicBezTo>
                  <a:pt x="6034796" y="1483150"/>
                  <a:pt x="6057016" y="1494972"/>
                  <a:pt x="6054148" y="1512179"/>
                </a:cubicBezTo>
                <a:cubicBezTo>
                  <a:pt x="6050773" y="1532426"/>
                  <a:pt x="6023746" y="1539953"/>
                  <a:pt x="6010605" y="1555722"/>
                </a:cubicBezTo>
                <a:cubicBezTo>
                  <a:pt x="5999438" y="1569123"/>
                  <a:pt x="5989378" y="1583663"/>
                  <a:pt x="5981577" y="1599265"/>
                </a:cubicBezTo>
                <a:cubicBezTo>
                  <a:pt x="5971168" y="1620084"/>
                  <a:pt x="5957198" y="1682268"/>
                  <a:pt x="5952548" y="1700865"/>
                </a:cubicBezTo>
                <a:cubicBezTo>
                  <a:pt x="5975955" y="2051945"/>
                  <a:pt x="5947348" y="1816899"/>
                  <a:pt x="5981577" y="1976636"/>
                </a:cubicBezTo>
                <a:cubicBezTo>
                  <a:pt x="5990555" y="2018536"/>
                  <a:pt x="6011158" y="2157609"/>
                  <a:pt x="6039634" y="2208865"/>
                </a:cubicBezTo>
                <a:cubicBezTo>
                  <a:pt x="6049603" y="2226808"/>
                  <a:pt x="6068663" y="2237894"/>
                  <a:pt x="6083177" y="2252408"/>
                </a:cubicBezTo>
                <a:cubicBezTo>
                  <a:pt x="6088015" y="2266922"/>
                  <a:pt x="6093980" y="2281108"/>
                  <a:pt x="6097691" y="2295950"/>
                </a:cubicBezTo>
                <a:cubicBezTo>
                  <a:pt x="6108018" y="2337257"/>
                  <a:pt x="6103901" y="2382199"/>
                  <a:pt x="6141234" y="2412065"/>
                </a:cubicBezTo>
                <a:cubicBezTo>
                  <a:pt x="6153181" y="2421622"/>
                  <a:pt x="6170263" y="2421741"/>
                  <a:pt x="6184777" y="2426579"/>
                </a:cubicBezTo>
                <a:cubicBezTo>
                  <a:pt x="6287162" y="2528964"/>
                  <a:pt x="6235144" y="2495306"/>
                  <a:pt x="6329920" y="2542693"/>
                </a:cubicBezTo>
                <a:cubicBezTo>
                  <a:pt x="6396464" y="2642509"/>
                  <a:pt x="6376945" y="2596681"/>
                  <a:pt x="6402491" y="2673322"/>
                </a:cubicBezTo>
                <a:cubicBezTo>
                  <a:pt x="6397653" y="2697512"/>
                  <a:pt x="6395778" y="2722490"/>
                  <a:pt x="6387977" y="2745893"/>
                </a:cubicBezTo>
                <a:cubicBezTo>
                  <a:pt x="6360767" y="2827523"/>
                  <a:pt x="6313203" y="2814058"/>
                  <a:pt x="6373463" y="2934579"/>
                </a:cubicBezTo>
                <a:cubicBezTo>
                  <a:pt x="6386079" y="2959811"/>
                  <a:pt x="6421844" y="2963608"/>
                  <a:pt x="6446034" y="2978122"/>
                </a:cubicBezTo>
                <a:cubicBezTo>
                  <a:pt x="6455710" y="2992636"/>
                  <a:pt x="6461662" y="3010498"/>
                  <a:pt x="6475063" y="3021665"/>
                </a:cubicBezTo>
                <a:cubicBezTo>
                  <a:pt x="6498974" y="3041591"/>
                  <a:pt x="6546415" y="3055125"/>
                  <a:pt x="6576663" y="3065208"/>
                </a:cubicBezTo>
                <a:cubicBezTo>
                  <a:pt x="6625386" y="3113931"/>
                  <a:pt x="6617916" y="3093480"/>
                  <a:pt x="6634720" y="3152293"/>
                </a:cubicBezTo>
                <a:cubicBezTo>
                  <a:pt x="6640200" y="3171473"/>
                  <a:pt x="6635129" y="3196245"/>
                  <a:pt x="6649234" y="3210350"/>
                </a:cubicBezTo>
                <a:cubicBezTo>
                  <a:pt x="6663339" y="3224455"/>
                  <a:pt x="6688613" y="3217861"/>
                  <a:pt x="6707291" y="3224865"/>
                </a:cubicBezTo>
                <a:cubicBezTo>
                  <a:pt x="6749385" y="3240651"/>
                  <a:pt x="6772794" y="3258857"/>
                  <a:pt x="6808891" y="3282922"/>
                </a:cubicBezTo>
                <a:cubicBezTo>
                  <a:pt x="6813729" y="3297436"/>
                  <a:pt x="6813848" y="3314518"/>
                  <a:pt x="6823405" y="3326465"/>
                </a:cubicBezTo>
                <a:cubicBezTo>
                  <a:pt x="6898438" y="3420255"/>
                  <a:pt x="6844978" y="3289587"/>
                  <a:pt x="6881463" y="3399036"/>
                </a:cubicBezTo>
                <a:cubicBezTo>
                  <a:pt x="6862110" y="3403874"/>
                  <a:pt x="6842586" y="3419030"/>
                  <a:pt x="6823405" y="3413550"/>
                </a:cubicBezTo>
                <a:cubicBezTo>
                  <a:pt x="6803669" y="3407911"/>
                  <a:pt x="6796942" y="3381394"/>
                  <a:pt x="6779863" y="3370008"/>
                </a:cubicBezTo>
                <a:cubicBezTo>
                  <a:pt x="6767133" y="3361521"/>
                  <a:pt x="6750834" y="3360331"/>
                  <a:pt x="6736320" y="3355493"/>
                </a:cubicBezTo>
                <a:cubicBezTo>
                  <a:pt x="6616078" y="3435655"/>
                  <a:pt x="6794768" y="3304108"/>
                  <a:pt x="6634720" y="3544179"/>
                </a:cubicBezTo>
                <a:cubicBezTo>
                  <a:pt x="6608354" y="3583728"/>
                  <a:pt x="6518493" y="3613893"/>
                  <a:pt x="6475063" y="3631265"/>
                </a:cubicBezTo>
                <a:cubicBezTo>
                  <a:pt x="6438233" y="3741753"/>
                  <a:pt x="6476038" y="3712349"/>
                  <a:pt x="6373463" y="3732865"/>
                </a:cubicBezTo>
                <a:cubicBezTo>
                  <a:pt x="6291215" y="3718351"/>
                  <a:pt x="6207566" y="3710282"/>
                  <a:pt x="6126720" y="3689322"/>
                </a:cubicBezTo>
                <a:cubicBezTo>
                  <a:pt x="5888270" y="3627502"/>
                  <a:pt x="5948108" y="3627776"/>
                  <a:pt x="5995912" y="3632482"/>
                </a:cubicBezTo>
                <a:lnTo>
                  <a:pt x="5997907" y="3632723"/>
                </a:lnTo>
                <a:lnTo>
                  <a:pt x="6019799" y="3635659"/>
                </a:lnTo>
                <a:cubicBezTo>
                  <a:pt x="6030253" y="3636978"/>
                  <a:pt x="6030256" y="3636772"/>
                  <a:pt x="6024659" y="3635942"/>
                </a:cubicBezTo>
                <a:lnTo>
                  <a:pt x="5997907" y="3632723"/>
                </a:lnTo>
                <a:lnTo>
                  <a:pt x="5995676" y="3632423"/>
                </a:lnTo>
                <a:cubicBezTo>
                  <a:pt x="5962503" y="3627819"/>
                  <a:pt x="5900363" y="3618770"/>
                  <a:pt x="5792891" y="3602236"/>
                </a:cubicBezTo>
                <a:cubicBezTo>
                  <a:pt x="5618720" y="3616750"/>
                  <a:pt x="5442567" y="3615833"/>
                  <a:pt x="5270377" y="3645779"/>
                </a:cubicBezTo>
                <a:cubicBezTo>
                  <a:pt x="5217085" y="3655047"/>
                  <a:pt x="5174347" y="3695682"/>
                  <a:pt x="5125234" y="3718350"/>
                </a:cubicBezTo>
                <a:cubicBezTo>
                  <a:pt x="5111343" y="3724761"/>
                  <a:pt x="5096205" y="3728027"/>
                  <a:pt x="5081691" y="3732865"/>
                </a:cubicBezTo>
                <a:cubicBezTo>
                  <a:pt x="5067177" y="3723189"/>
                  <a:pt x="5052103" y="3714303"/>
                  <a:pt x="5038148" y="3703836"/>
                </a:cubicBezTo>
                <a:cubicBezTo>
                  <a:pt x="5013365" y="3685249"/>
                  <a:pt x="4991847" y="3662198"/>
                  <a:pt x="4965577" y="3645779"/>
                </a:cubicBezTo>
                <a:cubicBezTo>
                  <a:pt x="4952603" y="3637670"/>
                  <a:pt x="4936412" y="3636493"/>
                  <a:pt x="4922034" y="3631265"/>
                </a:cubicBezTo>
                <a:cubicBezTo>
                  <a:pt x="4672625" y="3540571"/>
                  <a:pt x="4960251" y="3632197"/>
                  <a:pt x="4617234" y="3558693"/>
                </a:cubicBezTo>
                <a:cubicBezTo>
                  <a:pt x="4233536" y="3476472"/>
                  <a:pt x="4555679" y="3514832"/>
                  <a:pt x="4239863" y="3486122"/>
                </a:cubicBezTo>
                <a:cubicBezTo>
                  <a:pt x="4223339" y="3475106"/>
                  <a:pt x="4144896" y="3423973"/>
                  <a:pt x="4138263" y="3413550"/>
                </a:cubicBezTo>
                <a:cubicBezTo>
                  <a:pt x="4116070" y="3378676"/>
                  <a:pt x="4113206" y="3334409"/>
                  <a:pt x="4094720" y="3297436"/>
                </a:cubicBezTo>
                <a:cubicBezTo>
                  <a:pt x="4066228" y="3240452"/>
                  <a:pt x="3979887" y="3095197"/>
                  <a:pt x="3920548" y="3050693"/>
                </a:cubicBezTo>
                <a:cubicBezTo>
                  <a:pt x="3896069" y="3032334"/>
                  <a:pt x="3862491" y="3031341"/>
                  <a:pt x="3833463" y="3021665"/>
                </a:cubicBezTo>
                <a:cubicBezTo>
                  <a:pt x="3799596" y="3031341"/>
                  <a:pt x="3764964" y="3038656"/>
                  <a:pt x="3731863" y="3050693"/>
                </a:cubicBezTo>
                <a:cubicBezTo>
                  <a:pt x="3584969" y="3104108"/>
                  <a:pt x="3771150" y="3060253"/>
                  <a:pt x="3601234" y="3094236"/>
                </a:cubicBezTo>
                <a:cubicBezTo>
                  <a:pt x="3562529" y="3089398"/>
                  <a:pt x="3522124" y="3092057"/>
                  <a:pt x="3485120" y="3079722"/>
                </a:cubicBezTo>
                <a:cubicBezTo>
                  <a:pt x="3448116" y="3067387"/>
                  <a:pt x="3422049" y="3027748"/>
                  <a:pt x="3383520" y="3021665"/>
                </a:cubicBezTo>
                <a:cubicBezTo>
                  <a:pt x="3325974" y="3012579"/>
                  <a:pt x="3267405" y="3031341"/>
                  <a:pt x="3209348" y="3036179"/>
                </a:cubicBezTo>
                <a:cubicBezTo>
                  <a:pt x="2916024" y="3133954"/>
                  <a:pt x="3155348" y="3063302"/>
                  <a:pt x="2875520" y="3123265"/>
                </a:cubicBezTo>
                <a:cubicBezTo>
                  <a:pt x="2860560" y="3126471"/>
                  <a:pt x="2846355" y="3132551"/>
                  <a:pt x="2831977" y="3137779"/>
                </a:cubicBezTo>
                <a:cubicBezTo>
                  <a:pt x="2793129" y="3151905"/>
                  <a:pt x="2755804" y="3170671"/>
                  <a:pt x="2715863" y="3181322"/>
                </a:cubicBezTo>
                <a:cubicBezTo>
                  <a:pt x="2564778" y="3221611"/>
                  <a:pt x="2664792" y="3174154"/>
                  <a:pt x="2556205" y="3210350"/>
                </a:cubicBezTo>
                <a:cubicBezTo>
                  <a:pt x="2509490" y="3225922"/>
                  <a:pt x="2379241" y="3285776"/>
                  <a:pt x="2353005" y="3297436"/>
                </a:cubicBezTo>
                <a:cubicBezTo>
                  <a:pt x="2338491" y="3287760"/>
                  <a:pt x="2315941" y="3284604"/>
                  <a:pt x="2309463" y="3268408"/>
                </a:cubicBezTo>
                <a:cubicBezTo>
                  <a:pt x="2294976" y="3232192"/>
                  <a:pt x="2301032" y="3190822"/>
                  <a:pt x="2294948" y="3152293"/>
                </a:cubicBezTo>
                <a:cubicBezTo>
                  <a:pt x="2286512" y="3098863"/>
                  <a:pt x="2281287" y="3044499"/>
                  <a:pt x="2265920" y="2992636"/>
                </a:cubicBezTo>
                <a:cubicBezTo>
                  <a:pt x="2242434" y="2913369"/>
                  <a:pt x="2207415" y="2837984"/>
                  <a:pt x="2178834" y="2760408"/>
                </a:cubicBezTo>
                <a:cubicBezTo>
                  <a:pt x="2143764" y="2665217"/>
                  <a:pt x="2177141" y="2707068"/>
                  <a:pt x="2077234" y="2557208"/>
                </a:cubicBezTo>
                <a:cubicBezTo>
                  <a:pt x="2052491" y="2520094"/>
                  <a:pt x="2019177" y="2489475"/>
                  <a:pt x="1990148" y="2455608"/>
                </a:cubicBezTo>
                <a:cubicBezTo>
                  <a:pt x="1980472" y="2431417"/>
                  <a:pt x="1969359" y="2407753"/>
                  <a:pt x="1961120" y="2383036"/>
                </a:cubicBezTo>
                <a:cubicBezTo>
                  <a:pt x="1945714" y="2336818"/>
                  <a:pt x="1940669" y="2285070"/>
                  <a:pt x="1932091" y="2237893"/>
                </a:cubicBezTo>
                <a:cubicBezTo>
                  <a:pt x="1927678" y="2213622"/>
                  <a:pt x="1922415" y="2189512"/>
                  <a:pt x="1917577" y="2165322"/>
                </a:cubicBezTo>
                <a:cubicBezTo>
                  <a:pt x="1946606" y="2097589"/>
                  <a:pt x="1974734" y="2029462"/>
                  <a:pt x="2004663" y="1962122"/>
                </a:cubicBezTo>
                <a:cubicBezTo>
                  <a:pt x="2013450" y="1942350"/>
                  <a:pt x="2026849" y="1924591"/>
                  <a:pt x="2033691" y="1904065"/>
                </a:cubicBezTo>
                <a:cubicBezTo>
                  <a:pt x="2041492" y="1880661"/>
                  <a:pt x="2043367" y="1855684"/>
                  <a:pt x="2048205" y="1831493"/>
                </a:cubicBezTo>
                <a:cubicBezTo>
                  <a:pt x="2043367" y="1812141"/>
                  <a:pt x="2041549" y="1791771"/>
                  <a:pt x="2033691" y="1773436"/>
                </a:cubicBezTo>
                <a:cubicBezTo>
                  <a:pt x="1991568" y="1675147"/>
                  <a:pt x="1926410" y="1724304"/>
                  <a:pt x="1801463" y="1715379"/>
                </a:cubicBezTo>
                <a:cubicBezTo>
                  <a:pt x="1586233" y="1546270"/>
                  <a:pt x="1679983" y="1582961"/>
                  <a:pt x="1554720" y="1541208"/>
                </a:cubicBezTo>
                <a:cubicBezTo>
                  <a:pt x="1496663" y="1502503"/>
                  <a:pt x="1444220" y="1453635"/>
                  <a:pt x="1380548" y="1425093"/>
                </a:cubicBezTo>
                <a:cubicBezTo>
                  <a:pt x="1302317" y="1390024"/>
                  <a:pt x="1216238" y="1376074"/>
                  <a:pt x="1133805" y="1352522"/>
                </a:cubicBezTo>
                <a:cubicBezTo>
                  <a:pt x="1114625" y="1347042"/>
                  <a:pt x="1095632" y="1339599"/>
                  <a:pt x="1075748" y="1338008"/>
                </a:cubicBezTo>
                <a:cubicBezTo>
                  <a:pt x="974357" y="1329897"/>
                  <a:pt x="872548" y="1328331"/>
                  <a:pt x="770948" y="1323493"/>
                </a:cubicBezTo>
                <a:lnTo>
                  <a:pt x="451634" y="1352522"/>
                </a:lnTo>
                <a:cubicBezTo>
                  <a:pt x="321470" y="1365538"/>
                  <a:pt x="322742" y="1405372"/>
                  <a:pt x="350034" y="1323493"/>
                </a:cubicBezTo>
                <a:cubicBezTo>
                  <a:pt x="361613" y="1138234"/>
                  <a:pt x="382823" y="1097167"/>
                  <a:pt x="335520" y="931608"/>
                </a:cubicBezTo>
                <a:cubicBezTo>
                  <a:pt x="330728" y="914835"/>
                  <a:pt x="314292" y="903668"/>
                  <a:pt x="306491" y="888065"/>
                </a:cubicBezTo>
                <a:cubicBezTo>
                  <a:pt x="294839" y="864762"/>
                  <a:pt x="284950" y="840448"/>
                  <a:pt x="277463" y="815493"/>
                </a:cubicBezTo>
                <a:cubicBezTo>
                  <a:pt x="270374" y="791864"/>
                  <a:pt x="273981" y="764987"/>
                  <a:pt x="262948" y="742922"/>
                </a:cubicBezTo>
                <a:cubicBezTo>
                  <a:pt x="259262" y="735551"/>
                  <a:pt x="182275" y="638434"/>
                  <a:pt x="161348" y="626808"/>
                </a:cubicBezTo>
                <a:cubicBezTo>
                  <a:pt x="161340" y="626803"/>
                  <a:pt x="52496" y="590524"/>
                  <a:pt x="30720" y="583265"/>
                </a:cubicBezTo>
                <a:lnTo>
                  <a:pt x="0" y="573025"/>
                </a:lnTo>
                <a:lnTo>
                  <a:pt x="0" y="424087"/>
                </a:lnTo>
                <a:lnTo>
                  <a:pt x="5981" y="421993"/>
                </a:lnTo>
                <a:cubicBezTo>
                  <a:pt x="26733" y="413659"/>
                  <a:pt x="-6898" y="416613"/>
                  <a:pt x="146834" y="322008"/>
                </a:cubicBezTo>
                <a:cubicBezTo>
                  <a:pt x="159864" y="313990"/>
                  <a:pt x="175999" y="312722"/>
                  <a:pt x="190377" y="307493"/>
                </a:cubicBezTo>
                <a:cubicBezTo>
                  <a:pt x="229225" y="293366"/>
                  <a:pt x="266253" y="273418"/>
                  <a:pt x="306491" y="263950"/>
                </a:cubicBezTo>
                <a:cubicBezTo>
                  <a:pt x="349137" y="253916"/>
                  <a:pt x="393364" y="251624"/>
                  <a:pt x="437120" y="249436"/>
                </a:cubicBezTo>
                <a:cubicBezTo>
                  <a:pt x="586992" y="241943"/>
                  <a:pt x="737082" y="239760"/>
                  <a:pt x="887063" y="234922"/>
                </a:cubicBezTo>
                <a:cubicBezTo>
                  <a:pt x="1002503" y="196442"/>
                  <a:pt x="955581" y="209719"/>
                  <a:pt x="1177348" y="176865"/>
                </a:cubicBezTo>
                <a:cubicBezTo>
                  <a:pt x="1618040" y="111577"/>
                  <a:pt x="1439744" y="144706"/>
                  <a:pt x="1714377" y="89779"/>
                </a:cubicBezTo>
                <a:cubicBezTo>
                  <a:pt x="1767596" y="94617"/>
                  <a:pt x="1821782" y="93096"/>
                  <a:pt x="1874034" y="104293"/>
                </a:cubicBezTo>
                <a:cubicBezTo>
                  <a:pt x="1891091" y="107948"/>
                  <a:pt x="1901975" y="125521"/>
                  <a:pt x="1917577" y="133322"/>
                </a:cubicBezTo>
                <a:cubicBezTo>
                  <a:pt x="1931261" y="140164"/>
                  <a:pt x="1946606" y="142998"/>
                  <a:pt x="1961120" y="147836"/>
                </a:cubicBezTo>
                <a:cubicBezTo>
                  <a:pt x="1994987" y="142998"/>
                  <a:pt x="2028591" y="135676"/>
                  <a:pt x="2062720" y="133322"/>
                </a:cubicBezTo>
                <a:cubicBezTo>
                  <a:pt x="2169015" y="125991"/>
                  <a:pt x="2276092" y="130159"/>
                  <a:pt x="2382034" y="118808"/>
                </a:cubicBezTo>
                <a:cubicBezTo>
                  <a:pt x="2412459" y="115548"/>
                  <a:pt x="2439045" y="95418"/>
                  <a:pt x="2469120" y="89779"/>
                </a:cubicBezTo>
                <a:cubicBezTo>
                  <a:pt x="2516909" y="80818"/>
                  <a:pt x="2565882" y="80103"/>
                  <a:pt x="2614263" y="75265"/>
                </a:cubicBezTo>
                <a:cubicBezTo>
                  <a:pt x="2633615" y="70427"/>
                  <a:pt x="2653140" y="66230"/>
                  <a:pt x="2672320" y="60750"/>
                </a:cubicBezTo>
                <a:cubicBezTo>
                  <a:pt x="2687031" y="56547"/>
                  <a:pt x="2700564" y="46236"/>
                  <a:pt x="2715863" y="46236"/>
                </a:cubicBezTo>
                <a:cubicBezTo>
                  <a:pt x="2754869" y="46236"/>
                  <a:pt x="2793272" y="55912"/>
                  <a:pt x="2831977" y="60750"/>
                </a:cubicBezTo>
                <a:cubicBezTo>
                  <a:pt x="2846491" y="65588"/>
                  <a:pt x="2860283" y="76650"/>
                  <a:pt x="2875520" y="75265"/>
                </a:cubicBezTo>
                <a:cubicBezTo>
                  <a:pt x="2915252" y="71653"/>
                  <a:pt x="2954807" y="61581"/>
                  <a:pt x="2991634" y="46236"/>
                </a:cubicBezTo>
                <a:cubicBezTo>
                  <a:pt x="3013964" y="36932"/>
                  <a:pt x="3030006" y="16753"/>
                  <a:pt x="3049691" y="26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chemeClr val="dk1"/>
              </a:solidFill>
              <a:latin typeface="Arial"/>
              <a:ea typeface="Arial"/>
              <a:cs typeface="Arial"/>
              <a:sym typeface="Arial"/>
            </a:endParaRPr>
          </a:p>
        </p:txBody>
      </p:sp>
      <p:sp>
        <p:nvSpPr>
          <p:cNvPr id="407" name="Google Shape;407;p71"/>
          <p:cNvSpPr txBox="1"/>
          <p:nvPr/>
        </p:nvSpPr>
        <p:spPr>
          <a:xfrm>
            <a:off x="6680400" y="1208583"/>
            <a:ext cx="5511600" cy="5251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b="1" dirty="0">
                <a:solidFill>
                  <a:schemeClr val="tx1">
                    <a:lumMod val="65000"/>
                    <a:lumOff val="35000"/>
                  </a:schemeClr>
                </a:solidFill>
                <a:latin typeface="Times New Roman"/>
                <a:ea typeface="Times New Roman"/>
                <a:cs typeface="Times New Roman"/>
                <a:sym typeface="Times New Roman"/>
              </a:rPr>
              <a:t>Low Threat of New Entrants</a:t>
            </a:r>
          </a:p>
          <a:p>
            <a:pPr marL="374650" indent="-285750">
              <a:lnSpc>
                <a:spcPct val="150000"/>
              </a:lnSpc>
              <a:buSzPts val="2200"/>
              <a:buFont typeface="Arial" panose="020B0604020202020204" pitchFamily="34" charset="0"/>
              <a:buChar char="•"/>
            </a:pPr>
            <a:r>
              <a:rPr lang="en-US" sz="2000" dirty="0">
                <a:latin typeface="Times New Roman"/>
                <a:ea typeface="Times New Roman"/>
                <a:cs typeface="Times New Roman"/>
                <a:sym typeface="Times New Roman"/>
              </a:rPr>
              <a:t>Technological barriers </a:t>
            </a:r>
          </a:p>
          <a:p>
            <a:pPr marL="88900">
              <a:lnSpc>
                <a:spcPct val="150000"/>
              </a:lnSpc>
              <a:buSzPts val="2200"/>
            </a:pPr>
            <a:r>
              <a:rPr lang="en-US" sz="2000" b="1" dirty="0">
                <a:solidFill>
                  <a:schemeClr val="tx1">
                    <a:lumMod val="65000"/>
                    <a:lumOff val="35000"/>
                  </a:schemeClr>
                </a:solidFill>
                <a:latin typeface="Times New Roman"/>
                <a:ea typeface="Times New Roman"/>
                <a:cs typeface="Times New Roman"/>
                <a:sym typeface="Times New Roman"/>
              </a:rPr>
              <a:t>Low Threat of Substitutes</a:t>
            </a:r>
            <a:endParaRPr lang="en-US" sz="2000" dirty="0">
              <a:latin typeface="Times New Roman"/>
              <a:ea typeface="Times New Roman"/>
              <a:cs typeface="Times New Roman"/>
              <a:sym typeface="Times New Roman"/>
            </a:endParaRPr>
          </a:p>
          <a:p>
            <a:pPr marL="374650" indent="-285750">
              <a:lnSpc>
                <a:spcPct val="150000"/>
              </a:lnSpc>
              <a:buSzPts val="2200"/>
              <a:buFont typeface="Arial" panose="020B0604020202020204" pitchFamily="34" charset="0"/>
              <a:buChar char="•"/>
            </a:pPr>
            <a:r>
              <a:rPr lang="en-US" sz="2000" dirty="0">
                <a:latin typeface="Times New Roman"/>
                <a:ea typeface="Times New Roman"/>
                <a:cs typeface="Times New Roman"/>
                <a:sym typeface="Times New Roman"/>
              </a:rPr>
              <a:t>Strong Competitiveness on R&amp;D</a:t>
            </a:r>
            <a:endParaRPr lang="en-US" sz="2000" dirty="0">
              <a:solidFill>
                <a:schemeClr val="dk1"/>
              </a:solidFill>
              <a:latin typeface="Times New Roman"/>
              <a:ea typeface="Times New Roman"/>
              <a:cs typeface="Times New Roman"/>
              <a:sym typeface="Times New Roman"/>
            </a:endParaRPr>
          </a:p>
          <a:p>
            <a:pPr marL="88900">
              <a:lnSpc>
                <a:spcPct val="150000"/>
              </a:lnSpc>
              <a:buSzPts val="2200"/>
            </a:pPr>
            <a:r>
              <a:rPr lang="en-US" sz="2000" b="1" dirty="0">
                <a:solidFill>
                  <a:schemeClr val="tx1">
                    <a:lumMod val="65000"/>
                    <a:lumOff val="35000"/>
                  </a:schemeClr>
                </a:solidFill>
                <a:latin typeface="Times New Roman"/>
                <a:ea typeface="Times New Roman"/>
                <a:cs typeface="Times New Roman"/>
                <a:sym typeface="Times New Roman"/>
              </a:rPr>
              <a:t>Relatively Low Threat</a:t>
            </a:r>
            <a:r>
              <a:rPr lang="en-US" sz="2000" dirty="0">
                <a:solidFill>
                  <a:schemeClr val="tx1">
                    <a:lumMod val="65000"/>
                    <a:lumOff val="35000"/>
                  </a:schemeClr>
                </a:solidFill>
                <a:latin typeface="Times New Roman"/>
                <a:ea typeface="Times New Roman"/>
                <a:cs typeface="Times New Roman"/>
                <a:sym typeface="Times New Roman"/>
              </a:rPr>
              <a:t> </a:t>
            </a:r>
            <a:r>
              <a:rPr lang="en-US" sz="2000" b="1" dirty="0">
                <a:solidFill>
                  <a:schemeClr val="tx1">
                    <a:lumMod val="65000"/>
                    <a:lumOff val="35000"/>
                  </a:schemeClr>
                </a:solidFill>
                <a:latin typeface="Times New Roman"/>
                <a:ea typeface="Times New Roman"/>
                <a:cs typeface="Times New Roman"/>
                <a:sym typeface="Times New Roman"/>
              </a:rPr>
              <a:t>on Rivalry</a:t>
            </a:r>
          </a:p>
          <a:p>
            <a:pPr marL="431800" indent="-342900">
              <a:lnSpc>
                <a:spcPct val="150000"/>
              </a:lnSpc>
              <a:buSzPts val="22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Competitive Strategy Segmentation</a:t>
            </a:r>
          </a:p>
          <a:p>
            <a:pPr marL="88900">
              <a:lnSpc>
                <a:spcPct val="150000"/>
              </a:lnSpc>
              <a:buSzPts val="2200"/>
            </a:pPr>
            <a:r>
              <a:rPr lang="en-US" sz="2000" b="1" dirty="0">
                <a:solidFill>
                  <a:schemeClr val="tx1">
                    <a:lumMod val="65000"/>
                    <a:lumOff val="35000"/>
                  </a:schemeClr>
                </a:solidFill>
                <a:latin typeface="Times New Roman"/>
                <a:ea typeface="Times New Roman"/>
                <a:cs typeface="Times New Roman"/>
                <a:sym typeface="Times New Roman"/>
              </a:rPr>
              <a:t>Strong Bargaining</a:t>
            </a:r>
            <a:r>
              <a:rPr lang="en-US" sz="2000" dirty="0">
                <a:solidFill>
                  <a:schemeClr val="tx1">
                    <a:lumMod val="65000"/>
                    <a:lumOff val="35000"/>
                  </a:schemeClr>
                </a:solidFill>
                <a:latin typeface="Times New Roman"/>
                <a:ea typeface="Times New Roman"/>
                <a:cs typeface="Times New Roman"/>
                <a:sym typeface="Times New Roman"/>
              </a:rPr>
              <a:t> </a:t>
            </a:r>
            <a:r>
              <a:rPr lang="en-US" sz="2000" b="1" dirty="0">
                <a:solidFill>
                  <a:schemeClr val="tx1">
                    <a:lumMod val="65000"/>
                    <a:lumOff val="35000"/>
                  </a:schemeClr>
                </a:solidFill>
                <a:latin typeface="Times New Roman"/>
                <a:ea typeface="Times New Roman"/>
                <a:cs typeface="Times New Roman"/>
                <a:sym typeface="Times New Roman"/>
              </a:rPr>
              <a:t>Power of Buyers</a:t>
            </a:r>
            <a:endParaRPr lang="en-US" sz="2000" dirty="0">
              <a:solidFill>
                <a:schemeClr val="dk1"/>
              </a:solidFill>
              <a:latin typeface="Times New Roman"/>
              <a:ea typeface="Times New Roman"/>
              <a:cs typeface="Times New Roman"/>
              <a:sym typeface="Times New Roman"/>
            </a:endParaRPr>
          </a:p>
          <a:p>
            <a:pPr marL="431800" indent="-342900">
              <a:lnSpc>
                <a:spcPct val="150000"/>
              </a:lnSpc>
              <a:buSzPts val="2200"/>
              <a:buFont typeface="Arial" panose="020B0604020202020204" pitchFamily="34" charset="0"/>
              <a:buChar char="•"/>
            </a:pPr>
            <a:r>
              <a:rPr lang="en-US" sz="2000" dirty="0">
                <a:latin typeface="Times New Roman"/>
                <a:ea typeface="Times New Roman"/>
                <a:cs typeface="Times New Roman"/>
                <a:sym typeface="Times New Roman"/>
              </a:rPr>
              <a:t>Products with various functions</a:t>
            </a:r>
          </a:p>
          <a:p>
            <a:pPr marL="88900">
              <a:lnSpc>
                <a:spcPct val="150000"/>
              </a:lnSpc>
              <a:buSzPts val="2200"/>
            </a:pPr>
            <a:r>
              <a:rPr lang="en-US" sz="2000" b="1" dirty="0">
                <a:solidFill>
                  <a:schemeClr val="tx1">
                    <a:lumMod val="65000"/>
                    <a:lumOff val="35000"/>
                  </a:schemeClr>
                </a:solidFill>
                <a:latin typeface="Times New Roman"/>
                <a:ea typeface="Times New Roman"/>
                <a:cs typeface="Times New Roman"/>
                <a:sym typeface="Times New Roman"/>
              </a:rPr>
              <a:t>Strong Bargaining</a:t>
            </a:r>
            <a:r>
              <a:rPr lang="en-US" sz="2000" dirty="0">
                <a:solidFill>
                  <a:schemeClr val="tx1">
                    <a:lumMod val="65000"/>
                    <a:lumOff val="35000"/>
                  </a:schemeClr>
                </a:solidFill>
                <a:latin typeface="Times New Roman"/>
                <a:ea typeface="Times New Roman"/>
                <a:cs typeface="Times New Roman"/>
                <a:sym typeface="Times New Roman"/>
              </a:rPr>
              <a:t> </a:t>
            </a:r>
            <a:r>
              <a:rPr lang="en-US" sz="2000" b="1" dirty="0">
                <a:solidFill>
                  <a:schemeClr val="tx1">
                    <a:lumMod val="65000"/>
                    <a:lumOff val="35000"/>
                  </a:schemeClr>
                </a:solidFill>
                <a:latin typeface="Times New Roman"/>
                <a:ea typeface="Times New Roman"/>
                <a:cs typeface="Times New Roman"/>
                <a:sym typeface="Times New Roman"/>
              </a:rPr>
              <a:t>Power of Suppliers</a:t>
            </a:r>
            <a:endParaRPr lang="en-US" sz="2000" dirty="0">
              <a:latin typeface="Times New Roman"/>
              <a:ea typeface="Times New Roman"/>
              <a:cs typeface="Times New Roman"/>
              <a:sym typeface="Times New Roman"/>
            </a:endParaRPr>
          </a:p>
          <a:p>
            <a:pPr marL="431800" indent="-342900">
              <a:lnSpc>
                <a:spcPct val="150000"/>
              </a:lnSpc>
              <a:buSzPts val="2200"/>
              <a:buFont typeface="Arial" panose="020B0604020202020204" pitchFamily="34" charset="0"/>
              <a:buChar char="•"/>
            </a:pPr>
            <a:r>
              <a:rPr lang="en-US" sz="2000" dirty="0">
                <a:solidFill>
                  <a:schemeClr val="dk1"/>
                </a:solidFill>
                <a:latin typeface="Times New Roman"/>
                <a:ea typeface="Times New Roman"/>
                <a:cs typeface="Times New Roman"/>
                <a:sym typeface="Times New Roman"/>
              </a:rPr>
              <a:t>Strong Competitiveness in Global Market</a:t>
            </a:r>
          </a:p>
          <a:p>
            <a:pPr marL="431800" indent="-342900">
              <a:lnSpc>
                <a:spcPct val="150000"/>
              </a:lnSpc>
              <a:buSzPts val="2200"/>
              <a:buFont typeface="Arial" panose="020B0604020202020204" pitchFamily="34" charset="0"/>
              <a:buChar char="•"/>
            </a:pPr>
            <a:endParaRPr lang="en-US" sz="2000" dirty="0">
              <a:latin typeface="Times New Roman"/>
              <a:ea typeface="Times New Roman"/>
              <a:cs typeface="Times New Roman"/>
              <a:sym typeface="Times New Roman"/>
            </a:endParaRPr>
          </a:p>
        </p:txBody>
      </p:sp>
      <p:sp>
        <p:nvSpPr>
          <p:cNvPr id="408" name="Google Shape;408;p71"/>
          <p:cNvSpPr txBox="1"/>
          <p:nvPr/>
        </p:nvSpPr>
        <p:spPr>
          <a:xfrm>
            <a:off x="6505611" y="398217"/>
            <a:ext cx="5488258"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lumMod val="65000"/>
                    <a:lumOff val="35000"/>
                  </a:schemeClr>
                </a:solidFill>
                <a:latin typeface="Times New Roman"/>
                <a:ea typeface="Times New Roman"/>
                <a:cs typeface="Times New Roman"/>
                <a:sym typeface="Times New Roman"/>
              </a:rPr>
              <a:t>FIVE FORCE ANALYSIS</a:t>
            </a:r>
            <a:endParaRPr sz="3600" dirty="0">
              <a:solidFill>
                <a:schemeClr val="tx1">
                  <a:lumMod val="65000"/>
                  <a:lumOff val="35000"/>
                </a:schemeClr>
              </a:solidFill>
              <a:latin typeface="Times New Roman"/>
              <a:ea typeface="Times New Roman"/>
              <a:cs typeface="Times New Roman"/>
              <a:sym typeface="Times New Roman"/>
            </a:endParaRPr>
          </a:p>
        </p:txBody>
      </p:sp>
      <p:sp>
        <p:nvSpPr>
          <p:cNvPr id="409" name="Google Shape;409;p71"/>
          <p:cNvSpPr/>
          <p:nvPr/>
        </p:nvSpPr>
        <p:spPr>
          <a:xfrm rot="-3980679">
            <a:off x="1502539" y="200442"/>
            <a:ext cx="3876416" cy="4640086"/>
          </a:xfrm>
          <a:custGeom>
            <a:avLst/>
            <a:gdLst/>
            <a:ahLst/>
            <a:cxnLst/>
            <a:rect l="l" t="t" r="r" b="b"/>
            <a:pathLst>
              <a:path w="4093028" h="2752101" extrusionOk="0">
                <a:moveTo>
                  <a:pt x="3236685" y="0"/>
                </a:moveTo>
                <a:cubicBezTo>
                  <a:pt x="3251199" y="4838"/>
                  <a:pt x="3270434" y="2761"/>
                  <a:pt x="3280228" y="14514"/>
                </a:cubicBezTo>
                <a:cubicBezTo>
                  <a:pt x="3296908" y="34529"/>
                  <a:pt x="3296905" y="64146"/>
                  <a:pt x="3309257" y="87086"/>
                </a:cubicBezTo>
                <a:cubicBezTo>
                  <a:pt x="3330896" y="127273"/>
                  <a:pt x="3360894" y="162641"/>
                  <a:pt x="3381828" y="203200"/>
                </a:cubicBezTo>
                <a:cubicBezTo>
                  <a:pt x="3617799" y="660395"/>
                  <a:pt x="3455737" y="408405"/>
                  <a:pt x="3599542" y="624114"/>
                </a:cubicBezTo>
                <a:cubicBezTo>
                  <a:pt x="3614056" y="619276"/>
                  <a:pt x="3632267" y="620418"/>
                  <a:pt x="3643085" y="609600"/>
                </a:cubicBezTo>
                <a:cubicBezTo>
                  <a:pt x="3697224" y="555462"/>
                  <a:pt x="3599319" y="551487"/>
                  <a:pt x="3715657" y="580571"/>
                </a:cubicBezTo>
                <a:cubicBezTo>
                  <a:pt x="3769280" y="616320"/>
                  <a:pt x="3794085" y="634299"/>
                  <a:pt x="3860800" y="667657"/>
                </a:cubicBezTo>
                <a:cubicBezTo>
                  <a:pt x="3893756" y="684135"/>
                  <a:pt x="3928533" y="696686"/>
                  <a:pt x="3962400" y="711200"/>
                </a:cubicBezTo>
                <a:cubicBezTo>
                  <a:pt x="4003170" y="762162"/>
                  <a:pt x="4057535" y="822433"/>
                  <a:pt x="4078514" y="885371"/>
                </a:cubicBezTo>
                <a:cubicBezTo>
                  <a:pt x="4090849" y="922376"/>
                  <a:pt x="4088190" y="962781"/>
                  <a:pt x="4093028" y="1001486"/>
                </a:cubicBezTo>
                <a:cubicBezTo>
                  <a:pt x="4088190" y="1016000"/>
                  <a:pt x="4092494" y="1038814"/>
                  <a:pt x="4078514" y="1045028"/>
                </a:cubicBezTo>
                <a:cubicBezTo>
                  <a:pt x="3952799" y="1100902"/>
                  <a:pt x="3962400" y="1010575"/>
                  <a:pt x="3962400" y="1088571"/>
                </a:cubicBezTo>
                <a:lnTo>
                  <a:pt x="3956910" y="1055630"/>
                </a:lnTo>
                <a:lnTo>
                  <a:pt x="3980392" y="1051726"/>
                </a:lnTo>
                <a:cubicBezTo>
                  <a:pt x="4028874" y="1042316"/>
                  <a:pt x="4071861" y="1021441"/>
                  <a:pt x="4020457" y="928914"/>
                </a:cubicBezTo>
                <a:cubicBezTo>
                  <a:pt x="4006165" y="903188"/>
                  <a:pt x="3962400" y="919238"/>
                  <a:pt x="3933371" y="914400"/>
                </a:cubicBezTo>
                <a:lnTo>
                  <a:pt x="3956910" y="1055630"/>
                </a:lnTo>
                <a:lnTo>
                  <a:pt x="3933371" y="1059543"/>
                </a:lnTo>
                <a:cubicBezTo>
                  <a:pt x="3914019" y="1054705"/>
                  <a:pt x="3890891" y="1057489"/>
                  <a:pt x="3875314" y="1045028"/>
                </a:cubicBezTo>
                <a:cubicBezTo>
                  <a:pt x="3863367" y="1035471"/>
                  <a:pt x="3867642" y="1015170"/>
                  <a:pt x="3860800" y="1001486"/>
                </a:cubicBezTo>
                <a:cubicBezTo>
                  <a:pt x="3852999" y="985884"/>
                  <a:pt x="3841447" y="972457"/>
                  <a:pt x="3831771" y="957943"/>
                </a:cubicBezTo>
                <a:cubicBezTo>
                  <a:pt x="3791958" y="798689"/>
                  <a:pt x="3840388" y="967811"/>
                  <a:pt x="3802742" y="1146628"/>
                </a:cubicBezTo>
                <a:cubicBezTo>
                  <a:pt x="3799148" y="1163698"/>
                  <a:pt x="3773714" y="1165981"/>
                  <a:pt x="3759200" y="1175657"/>
                </a:cubicBezTo>
                <a:cubicBezTo>
                  <a:pt x="3749524" y="1190171"/>
                  <a:pt x="3737256" y="1203259"/>
                  <a:pt x="3730171" y="1219200"/>
                </a:cubicBezTo>
                <a:cubicBezTo>
                  <a:pt x="3717743" y="1247162"/>
                  <a:pt x="3701142" y="1306286"/>
                  <a:pt x="3701142" y="1306286"/>
                </a:cubicBezTo>
                <a:cubicBezTo>
                  <a:pt x="3622117" y="1053405"/>
                  <a:pt x="3664841" y="1146596"/>
                  <a:pt x="3599542" y="1016000"/>
                </a:cubicBezTo>
                <a:cubicBezTo>
                  <a:pt x="3560260" y="1173131"/>
                  <a:pt x="3563277" y="1106883"/>
                  <a:pt x="3585028" y="1291771"/>
                </a:cubicBezTo>
                <a:cubicBezTo>
                  <a:pt x="3588466" y="1320998"/>
                  <a:pt x="3625864" y="1365695"/>
                  <a:pt x="3599542" y="1378857"/>
                </a:cubicBezTo>
                <a:cubicBezTo>
                  <a:pt x="3574310" y="1391474"/>
                  <a:pt x="3572058" y="1329480"/>
                  <a:pt x="3556000" y="1306286"/>
                </a:cubicBezTo>
                <a:cubicBezTo>
                  <a:pt x="3452838" y="1157273"/>
                  <a:pt x="3503938" y="1201846"/>
                  <a:pt x="3338285" y="1146628"/>
                </a:cubicBezTo>
                <a:cubicBezTo>
                  <a:pt x="3241415" y="1182954"/>
                  <a:pt x="3199789" y="1164251"/>
                  <a:pt x="3193142" y="1277257"/>
                </a:cubicBezTo>
                <a:cubicBezTo>
                  <a:pt x="3190004" y="1330603"/>
                  <a:pt x="3196460" y="1384662"/>
                  <a:pt x="3207657" y="1436914"/>
                </a:cubicBezTo>
                <a:cubicBezTo>
                  <a:pt x="3211312" y="1453971"/>
                  <a:pt x="3228884" y="1464855"/>
                  <a:pt x="3236685" y="1480457"/>
                </a:cubicBezTo>
                <a:cubicBezTo>
                  <a:pt x="3243527" y="1494141"/>
                  <a:pt x="3262018" y="1534819"/>
                  <a:pt x="3251200" y="1524000"/>
                </a:cubicBezTo>
                <a:cubicBezTo>
                  <a:pt x="3231252" y="1504052"/>
                  <a:pt x="3222171" y="1475619"/>
                  <a:pt x="3207657" y="1451428"/>
                </a:cubicBezTo>
                <a:cubicBezTo>
                  <a:pt x="3150410" y="1537297"/>
                  <a:pt x="3176206" y="1486121"/>
                  <a:pt x="3149600" y="1654628"/>
                </a:cubicBezTo>
                <a:cubicBezTo>
                  <a:pt x="3143516" y="1693157"/>
                  <a:pt x="3151226" y="1735233"/>
                  <a:pt x="3135085" y="1770743"/>
                </a:cubicBezTo>
                <a:cubicBezTo>
                  <a:pt x="3125075" y="1792765"/>
                  <a:pt x="3096380" y="1799772"/>
                  <a:pt x="3077028" y="1814286"/>
                </a:cubicBezTo>
                <a:cubicBezTo>
                  <a:pt x="3062514" y="1838476"/>
                  <a:pt x="3046101" y="1861625"/>
                  <a:pt x="3033485" y="1886857"/>
                </a:cubicBezTo>
                <a:cubicBezTo>
                  <a:pt x="3026643" y="1900541"/>
                  <a:pt x="3033176" y="1924718"/>
                  <a:pt x="3018971" y="1930400"/>
                </a:cubicBezTo>
                <a:cubicBezTo>
                  <a:pt x="3000450" y="1937809"/>
                  <a:pt x="2980475" y="1919798"/>
                  <a:pt x="2960914" y="1915886"/>
                </a:cubicBezTo>
                <a:cubicBezTo>
                  <a:pt x="2932056" y="1910114"/>
                  <a:pt x="2902857" y="1906209"/>
                  <a:pt x="2873828" y="1901371"/>
                </a:cubicBezTo>
                <a:cubicBezTo>
                  <a:pt x="2849638" y="1906209"/>
                  <a:pt x="2797768" y="1891464"/>
                  <a:pt x="2801257" y="1915886"/>
                </a:cubicBezTo>
                <a:cubicBezTo>
                  <a:pt x="2807063" y="1956526"/>
                  <a:pt x="2855500" y="1978340"/>
                  <a:pt x="2888342" y="2002971"/>
                </a:cubicBezTo>
                <a:cubicBezTo>
                  <a:pt x="2952760" y="2051284"/>
                  <a:pt x="3091542" y="2133600"/>
                  <a:pt x="3091542" y="2133600"/>
                </a:cubicBezTo>
                <a:cubicBezTo>
                  <a:pt x="3096380" y="2152952"/>
                  <a:pt x="3102489" y="2172031"/>
                  <a:pt x="3106057" y="2191657"/>
                </a:cubicBezTo>
                <a:cubicBezTo>
                  <a:pt x="3112177" y="2225316"/>
                  <a:pt x="3106677" y="2261995"/>
                  <a:pt x="3120571" y="2293257"/>
                </a:cubicBezTo>
                <a:cubicBezTo>
                  <a:pt x="3127656" y="2309198"/>
                  <a:pt x="3149600" y="2312610"/>
                  <a:pt x="3164114" y="2322286"/>
                </a:cubicBezTo>
                <a:cubicBezTo>
                  <a:pt x="3243399" y="2441213"/>
                  <a:pt x="3264346" y="2434342"/>
                  <a:pt x="3207657" y="2627086"/>
                </a:cubicBezTo>
                <a:cubicBezTo>
                  <a:pt x="3201633" y="2647567"/>
                  <a:pt x="3106167" y="2666972"/>
                  <a:pt x="3091542" y="2670628"/>
                </a:cubicBezTo>
                <a:cubicBezTo>
                  <a:pt x="3086704" y="2656114"/>
                  <a:pt x="3080739" y="2641928"/>
                  <a:pt x="3077028" y="2627086"/>
                </a:cubicBezTo>
                <a:lnTo>
                  <a:pt x="3075247" y="2618178"/>
                </a:lnTo>
                <a:lnTo>
                  <a:pt x="3077028" y="2612571"/>
                </a:lnTo>
                <a:cubicBezTo>
                  <a:pt x="3072190" y="2593219"/>
                  <a:pt x="3062514" y="2534566"/>
                  <a:pt x="3062514" y="2554514"/>
                </a:cubicBezTo>
                <a:lnTo>
                  <a:pt x="3075247" y="2618178"/>
                </a:lnTo>
                <a:lnTo>
                  <a:pt x="3069206" y="2637185"/>
                </a:lnTo>
                <a:cubicBezTo>
                  <a:pt x="3056177" y="2680258"/>
                  <a:pt x="3073466" y="2631992"/>
                  <a:pt x="2989942" y="2685143"/>
                </a:cubicBezTo>
                <a:cubicBezTo>
                  <a:pt x="2974003" y="2695287"/>
                  <a:pt x="2959688" y="2707630"/>
                  <a:pt x="2945630" y="2720337"/>
                </a:cubicBezTo>
                <a:lnTo>
                  <a:pt x="2909281" y="2752101"/>
                </a:lnTo>
                <a:lnTo>
                  <a:pt x="803242" y="2752101"/>
                </a:lnTo>
                <a:lnTo>
                  <a:pt x="798285" y="2743200"/>
                </a:lnTo>
                <a:cubicBezTo>
                  <a:pt x="698322" y="2601585"/>
                  <a:pt x="592329" y="2524566"/>
                  <a:pt x="420914" y="2467428"/>
                </a:cubicBezTo>
                <a:cubicBezTo>
                  <a:pt x="361070" y="2447480"/>
                  <a:pt x="295160" y="2457254"/>
                  <a:pt x="232228" y="2452914"/>
                </a:cubicBezTo>
                <a:lnTo>
                  <a:pt x="0" y="2438400"/>
                </a:lnTo>
                <a:cubicBezTo>
                  <a:pt x="14514" y="2433562"/>
                  <a:pt x="36700" y="2437570"/>
                  <a:pt x="43542" y="2423886"/>
                </a:cubicBezTo>
                <a:cubicBezTo>
                  <a:pt x="50384" y="2410202"/>
                  <a:pt x="29028" y="2395642"/>
                  <a:pt x="29028" y="2380343"/>
                </a:cubicBezTo>
                <a:cubicBezTo>
                  <a:pt x="29028" y="2346133"/>
                  <a:pt x="38704" y="2312610"/>
                  <a:pt x="43542" y="2278743"/>
                </a:cubicBezTo>
                <a:cubicBezTo>
                  <a:pt x="134958" y="2324449"/>
                  <a:pt x="113418" y="2331760"/>
                  <a:pt x="246742" y="2249714"/>
                </a:cubicBezTo>
                <a:cubicBezTo>
                  <a:pt x="470263" y="2112163"/>
                  <a:pt x="462978" y="2095090"/>
                  <a:pt x="609600" y="1915886"/>
                </a:cubicBezTo>
                <a:cubicBezTo>
                  <a:pt x="688038" y="1696258"/>
                  <a:pt x="622327" y="1752582"/>
                  <a:pt x="725714" y="1683657"/>
                </a:cubicBezTo>
                <a:cubicBezTo>
                  <a:pt x="739461" y="1642414"/>
                  <a:pt x="744146" y="1621517"/>
                  <a:pt x="769257" y="1582057"/>
                </a:cubicBezTo>
                <a:cubicBezTo>
                  <a:pt x="791601" y="1546945"/>
                  <a:pt x="820415" y="1516145"/>
                  <a:pt x="841828" y="1480457"/>
                </a:cubicBezTo>
                <a:cubicBezTo>
                  <a:pt x="883653" y="1410749"/>
                  <a:pt x="900602" y="1362550"/>
                  <a:pt x="928914" y="1291771"/>
                </a:cubicBezTo>
                <a:cubicBezTo>
                  <a:pt x="1038678" y="1328361"/>
                  <a:pt x="888322" y="1269479"/>
                  <a:pt x="1030514" y="1378857"/>
                </a:cubicBezTo>
                <a:cubicBezTo>
                  <a:pt x="1069995" y="1409227"/>
                  <a:pt x="1112634" y="1440109"/>
                  <a:pt x="1161142" y="1451428"/>
                </a:cubicBezTo>
                <a:cubicBezTo>
                  <a:pt x="1260532" y="1474619"/>
                  <a:pt x="1364342" y="1470781"/>
                  <a:pt x="1465942" y="1480457"/>
                </a:cubicBezTo>
                <a:cubicBezTo>
                  <a:pt x="1548190" y="1456267"/>
                  <a:pt x="1630989" y="1433880"/>
                  <a:pt x="1712685" y="1407886"/>
                </a:cubicBezTo>
                <a:cubicBezTo>
                  <a:pt x="1737513" y="1399986"/>
                  <a:pt x="1762689" y="1391877"/>
                  <a:pt x="1785257" y="1378857"/>
                </a:cubicBezTo>
                <a:cubicBezTo>
                  <a:pt x="1888759" y="1319144"/>
                  <a:pt x="1989459" y="1254657"/>
                  <a:pt x="2090057" y="1190171"/>
                </a:cubicBezTo>
                <a:cubicBezTo>
                  <a:pt x="2178171" y="1133687"/>
                  <a:pt x="2351314" y="1016000"/>
                  <a:pt x="2351314" y="1016000"/>
                </a:cubicBezTo>
                <a:cubicBezTo>
                  <a:pt x="2408750" y="929844"/>
                  <a:pt x="2387887" y="951603"/>
                  <a:pt x="2525485" y="856343"/>
                </a:cubicBezTo>
                <a:cubicBezTo>
                  <a:pt x="2538064" y="847634"/>
                  <a:pt x="2554514" y="846666"/>
                  <a:pt x="2569028" y="841828"/>
                </a:cubicBezTo>
                <a:cubicBezTo>
                  <a:pt x="2586629" y="771423"/>
                  <a:pt x="2601592" y="715482"/>
                  <a:pt x="2612571" y="638628"/>
                </a:cubicBezTo>
                <a:cubicBezTo>
                  <a:pt x="2620128" y="585727"/>
                  <a:pt x="2612404" y="530353"/>
                  <a:pt x="2627085" y="478971"/>
                </a:cubicBezTo>
                <a:cubicBezTo>
                  <a:pt x="2641945" y="426961"/>
                  <a:pt x="2648341" y="350933"/>
                  <a:pt x="2699657" y="333828"/>
                </a:cubicBezTo>
                <a:cubicBezTo>
                  <a:pt x="2714171" y="328990"/>
                  <a:pt x="2728292" y="322754"/>
                  <a:pt x="2743200" y="319314"/>
                </a:cubicBezTo>
                <a:cubicBezTo>
                  <a:pt x="2791275" y="308220"/>
                  <a:pt x="2841535" y="305888"/>
                  <a:pt x="2888342" y="290286"/>
                </a:cubicBezTo>
                <a:cubicBezTo>
                  <a:pt x="2917371" y="280610"/>
                  <a:pt x="2947018" y="272621"/>
                  <a:pt x="2975428" y="261257"/>
                </a:cubicBezTo>
                <a:cubicBezTo>
                  <a:pt x="2995517" y="253221"/>
                  <a:pt x="3012611" y="237921"/>
                  <a:pt x="3033485" y="232228"/>
                </a:cubicBezTo>
                <a:cubicBezTo>
                  <a:pt x="3066490" y="223227"/>
                  <a:pt x="3101218" y="222552"/>
                  <a:pt x="3135085" y="217714"/>
                </a:cubicBezTo>
                <a:cubicBezTo>
                  <a:pt x="3154437" y="193524"/>
                  <a:pt x="3178308" y="172339"/>
                  <a:pt x="3193142" y="145143"/>
                </a:cubicBezTo>
                <a:cubicBezTo>
                  <a:pt x="3209453" y="115240"/>
                  <a:pt x="3227154" y="38127"/>
                  <a:pt x="3236685" y="0"/>
                </a:cubicBezTo>
                <a:close/>
              </a:path>
            </a:pathLst>
          </a:custGeom>
          <a:solidFill>
            <a:srgbClr val="EE67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pic>
        <p:nvPicPr>
          <p:cNvPr id="410" name="Google Shape;410;p71" descr="https://lh5.googleusercontent.com/oZYusuIMtdiRYy4VSD0FH-CkTBH4O5jPBPWUyeqB0wqJ2UleGTWkVsmcjQU_jxq5gq2RdO46oozVIIbQmurFS5u_978n5TQlheY8ejO4oKFhs8FNLl9U7WRpBUBYHjEtMPHQmpiYh6A"/>
          <p:cNvPicPr preferRelativeResize="0"/>
          <p:nvPr/>
        </p:nvPicPr>
        <p:blipFill rotWithShape="1">
          <a:blip r:embed="rId3">
            <a:alphaModFix amt="94000"/>
          </a:blip>
          <a:srcRect t="10952"/>
          <a:stretch/>
        </p:blipFill>
        <p:spPr>
          <a:xfrm>
            <a:off x="676713" y="1196511"/>
            <a:ext cx="5357825" cy="4464974"/>
          </a:xfrm>
          <a:prstGeom prst="rect">
            <a:avLst/>
          </a:prstGeom>
          <a:noFill/>
          <a:ln w="9525" cap="flat" cmpd="sng">
            <a:solidFill>
              <a:srgbClr val="FFFFFF"/>
            </a:solidFill>
            <a:prstDash val="solid"/>
            <a:round/>
            <a:headEnd type="none" w="sm" len="sm"/>
            <a:tailEnd type="none" w="sm" len="sm"/>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3"/>
          <p:cNvSpPr txBox="1">
            <a:spLocks noGrp="1"/>
          </p:cNvSpPr>
          <p:nvPr>
            <p:ph type="title"/>
          </p:nvPr>
        </p:nvSpPr>
        <p:spPr>
          <a:xfrm>
            <a:off x="397800" y="189900"/>
            <a:ext cx="113964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800" b="1" dirty="0">
                <a:solidFill>
                  <a:srgbClr val="595959"/>
                </a:solidFill>
                <a:latin typeface="Times New Roman"/>
                <a:ea typeface="Times New Roman"/>
                <a:cs typeface="Times New Roman"/>
                <a:sym typeface="Times New Roman"/>
              </a:rPr>
              <a:t>MARKET ANALYSIS</a:t>
            </a:r>
            <a:endParaRPr sz="4800" b="1" dirty="0">
              <a:solidFill>
                <a:srgbClr val="595959"/>
              </a:solidFill>
              <a:latin typeface="Times New Roman"/>
              <a:ea typeface="Times New Roman"/>
              <a:cs typeface="Times New Roman"/>
              <a:sym typeface="Times New Roman"/>
            </a:endParaRPr>
          </a:p>
        </p:txBody>
      </p:sp>
      <p:sp>
        <p:nvSpPr>
          <p:cNvPr id="428" name="Google Shape;428;p73"/>
          <p:cNvSpPr txBox="1"/>
          <p:nvPr/>
        </p:nvSpPr>
        <p:spPr>
          <a:xfrm>
            <a:off x="7107300" y="2474700"/>
            <a:ext cx="5411100" cy="2954400"/>
          </a:xfrm>
          <a:prstGeom prst="rect">
            <a:avLst/>
          </a:prstGeom>
          <a:noFill/>
          <a:ln>
            <a:noFill/>
          </a:ln>
        </p:spPr>
        <p:txBody>
          <a:bodyPr spcFirstLastPara="1" wrap="square" lIns="91425" tIns="91425" rIns="91425" bIns="91425" anchor="t" anchorCtr="0">
            <a:noAutofit/>
          </a:bodyPr>
          <a:lstStyle/>
          <a:p>
            <a:pPr marL="0" marR="0" lvl="0" indent="0" algn="just" rtl="0">
              <a:lnSpc>
                <a:spcPct val="200000"/>
              </a:lnSpc>
              <a:spcBef>
                <a:spcPts val="0"/>
              </a:spcBef>
              <a:spcAft>
                <a:spcPts val="0"/>
              </a:spcAft>
              <a:buNone/>
            </a:pPr>
            <a:r>
              <a:rPr lang="en-US" sz="2200" b="1" dirty="0">
                <a:solidFill>
                  <a:schemeClr val="dk1"/>
                </a:solidFill>
                <a:latin typeface="Times New Roman"/>
                <a:ea typeface="Times New Roman"/>
                <a:cs typeface="Times New Roman"/>
                <a:sym typeface="Times New Roman"/>
              </a:rPr>
              <a:t>Global Market Share</a:t>
            </a:r>
            <a:endParaRPr sz="2200" b="1" dirty="0">
              <a:solidFill>
                <a:schemeClr val="dk1"/>
              </a:solidFill>
              <a:latin typeface="Times New Roman"/>
              <a:ea typeface="Times New Roman"/>
              <a:cs typeface="Times New Roman"/>
              <a:sym typeface="Times New Roman"/>
            </a:endParaRPr>
          </a:p>
          <a:p>
            <a:pPr marL="457200" marR="0" lvl="0" indent="-368300" algn="just" rtl="0">
              <a:lnSpc>
                <a:spcPct val="2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Largest revenue share in the world</a:t>
            </a:r>
            <a:endParaRPr sz="2200" dirty="0">
              <a:solidFill>
                <a:schemeClr val="dk1"/>
              </a:solidFill>
              <a:latin typeface="Times New Roman"/>
              <a:ea typeface="Times New Roman"/>
              <a:cs typeface="Times New Roman"/>
              <a:sym typeface="Times New Roman"/>
            </a:endParaRPr>
          </a:p>
          <a:p>
            <a:pPr marL="457200" marR="0" lvl="0" indent="-368300" algn="just" rtl="0">
              <a:lnSpc>
                <a:spcPct val="2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Twice than Bosch Security Systems</a:t>
            </a:r>
            <a:endParaRPr sz="22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429" name="Google Shape;429;p73"/>
          <p:cNvSpPr/>
          <p:nvPr/>
        </p:nvSpPr>
        <p:spPr>
          <a:xfrm>
            <a:off x="0" y="6742253"/>
            <a:ext cx="12192000" cy="115800"/>
          </a:xfrm>
          <a:prstGeom prst="rect">
            <a:avLst/>
          </a:prstGeom>
          <a:solidFill>
            <a:srgbClr val="595959"/>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pic>
        <p:nvPicPr>
          <p:cNvPr id="430" name="Google Shape;430;p73"/>
          <p:cNvPicPr preferRelativeResize="0"/>
          <p:nvPr/>
        </p:nvPicPr>
        <p:blipFill rotWithShape="1">
          <a:blip r:embed="rId3">
            <a:alphaModFix/>
          </a:blip>
          <a:srcRect t="38798" b="18001"/>
          <a:stretch/>
        </p:blipFill>
        <p:spPr>
          <a:xfrm>
            <a:off x="7709225" y="5355125"/>
            <a:ext cx="4207250" cy="817925"/>
          </a:xfrm>
          <a:prstGeom prst="rect">
            <a:avLst/>
          </a:prstGeom>
          <a:noFill/>
          <a:ln>
            <a:noFill/>
          </a:ln>
        </p:spPr>
      </p:pic>
      <p:pic>
        <p:nvPicPr>
          <p:cNvPr id="431" name="Google Shape;431;p73"/>
          <p:cNvPicPr preferRelativeResize="0"/>
          <p:nvPr/>
        </p:nvPicPr>
        <p:blipFill>
          <a:blip r:embed="rId4">
            <a:alphaModFix/>
          </a:blip>
          <a:stretch>
            <a:fillRect/>
          </a:stretch>
        </p:blipFill>
        <p:spPr>
          <a:xfrm>
            <a:off x="472588" y="1515600"/>
            <a:ext cx="6333750" cy="4705976"/>
          </a:xfrm>
          <a:prstGeom prst="rect">
            <a:avLst/>
          </a:prstGeom>
          <a:noFill/>
          <a:ln>
            <a:noFill/>
          </a:ln>
        </p:spPr>
      </p:pic>
      <p:sp>
        <p:nvSpPr>
          <p:cNvPr id="432" name="Google Shape;432;p73"/>
          <p:cNvSpPr/>
          <p:nvPr/>
        </p:nvSpPr>
        <p:spPr>
          <a:xfrm>
            <a:off x="0" y="0"/>
            <a:ext cx="12192000" cy="1899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74"/>
          <p:cNvPicPr preferRelativeResize="0"/>
          <p:nvPr/>
        </p:nvPicPr>
        <p:blipFill rotWithShape="1">
          <a:blip r:embed="rId3">
            <a:alphaModFix/>
          </a:blip>
          <a:srcRect t="1" b="39970"/>
          <a:stretch/>
        </p:blipFill>
        <p:spPr>
          <a:xfrm>
            <a:off x="-1" y="3330068"/>
            <a:ext cx="12192001" cy="3527932"/>
          </a:xfrm>
          <a:prstGeom prst="rect">
            <a:avLst/>
          </a:prstGeom>
          <a:noFill/>
          <a:ln>
            <a:noFill/>
          </a:ln>
        </p:spPr>
      </p:pic>
      <p:sp>
        <p:nvSpPr>
          <p:cNvPr id="439" name="Google Shape;439;p74"/>
          <p:cNvSpPr/>
          <p:nvPr/>
        </p:nvSpPr>
        <p:spPr>
          <a:xfrm>
            <a:off x="1857748" y="2896014"/>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40" name="Google Shape;440;p74"/>
          <p:cNvSpPr/>
          <p:nvPr/>
        </p:nvSpPr>
        <p:spPr>
          <a:xfrm>
            <a:off x="4576205" y="2164398"/>
            <a:ext cx="3054900" cy="1631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1">
                <a:solidFill>
                  <a:srgbClr val="AC1616"/>
                </a:solidFill>
              </a:rPr>
              <a:t>Inventory</a:t>
            </a:r>
            <a:endParaRPr sz="2600"/>
          </a:p>
        </p:txBody>
      </p:sp>
      <p:sp>
        <p:nvSpPr>
          <p:cNvPr id="441" name="Google Shape;441;p74"/>
          <p:cNvSpPr/>
          <p:nvPr/>
        </p:nvSpPr>
        <p:spPr>
          <a:xfrm>
            <a:off x="8369108" y="2164398"/>
            <a:ext cx="30549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1" dirty="0">
                <a:solidFill>
                  <a:srgbClr val="AC1616"/>
                </a:solidFill>
              </a:rPr>
              <a:t>Information</a:t>
            </a:r>
            <a:endParaRPr sz="2600" dirty="0">
              <a:solidFill>
                <a:schemeClr val="dk1"/>
              </a:solidFill>
              <a:latin typeface="Arial"/>
              <a:ea typeface="Arial"/>
              <a:cs typeface="Arial"/>
              <a:sym typeface="Arial"/>
            </a:endParaRPr>
          </a:p>
        </p:txBody>
      </p:sp>
      <p:sp>
        <p:nvSpPr>
          <p:cNvPr id="442" name="Google Shape;442;p74"/>
          <p:cNvSpPr/>
          <p:nvPr/>
        </p:nvSpPr>
        <p:spPr>
          <a:xfrm>
            <a:off x="783302" y="2164398"/>
            <a:ext cx="3054900" cy="717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600" b="1" dirty="0">
                <a:solidFill>
                  <a:srgbClr val="AC1616"/>
                </a:solidFill>
              </a:rPr>
              <a:t>Logistics</a:t>
            </a:r>
            <a:endParaRPr sz="2600" b="1" dirty="0">
              <a:solidFill>
                <a:srgbClr val="AC1616"/>
              </a:solidFill>
            </a:endParaRPr>
          </a:p>
          <a:p>
            <a:pPr marL="0" marR="0" lvl="0" indent="0" algn="ctr" rtl="0">
              <a:spcBef>
                <a:spcPts val="0"/>
              </a:spcBef>
              <a:spcAft>
                <a:spcPts val="0"/>
              </a:spcAft>
              <a:buNone/>
            </a:pPr>
            <a:endParaRPr sz="2000" b="1" dirty="0">
              <a:solidFill>
                <a:srgbClr val="AC1616"/>
              </a:solidFill>
            </a:endParaRPr>
          </a:p>
        </p:txBody>
      </p:sp>
      <p:sp>
        <p:nvSpPr>
          <p:cNvPr id="443" name="Google Shape;443;p74"/>
          <p:cNvSpPr/>
          <p:nvPr/>
        </p:nvSpPr>
        <p:spPr>
          <a:xfrm>
            <a:off x="2039548" y="3074963"/>
            <a:ext cx="545283" cy="548080"/>
          </a:xfrm>
          <a:custGeom>
            <a:avLst/>
            <a:gdLst/>
            <a:ahLst/>
            <a:cxnLst/>
            <a:rect l="l" t="t" r="r" b="b"/>
            <a:pathLst>
              <a:path w="148" h="148" extrusionOk="0">
                <a:moveTo>
                  <a:pt x="70" y="71"/>
                </a:moveTo>
                <a:cubicBezTo>
                  <a:pt x="68" y="72"/>
                  <a:pt x="68" y="76"/>
                  <a:pt x="70" y="78"/>
                </a:cubicBezTo>
                <a:cubicBezTo>
                  <a:pt x="72" y="79"/>
                  <a:pt x="75" y="79"/>
                  <a:pt x="77" y="78"/>
                </a:cubicBezTo>
                <a:cubicBezTo>
                  <a:pt x="79" y="76"/>
                  <a:pt x="79" y="72"/>
                  <a:pt x="77" y="71"/>
                </a:cubicBezTo>
                <a:cubicBezTo>
                  <a:pt x="75" y="69"/>
                  <a:pt x="72" y="69"/>
                  <a:pt x="70" y="71"/>
                </a:cubicBezTo>
                <a:close/>
                <a:moveTo>
                  <a:pt x="74" y="25"/>
                </a:moveTo>
                <a:cubicBezTo>
                  <a:pt x="76" y="25"/>
                  <a:pt x="78" y="23"/>
                  <a:pt x="78" y="21"/>
                </a:cubicBezTo>
                <a:cubicBezTo>
                  <a:pt x="78" y="16"/>
                  <a:pt x="78" y="16"/>
                  <a:pt x="78" y="16"/>
                </a:cubicBezTo>
                <a:cubicBezTo>
                  <a:pt x="78" y="14"/>
                  <a:pt x="76" y="12"/>
                  <a:pt x="74" y="12"/>
                </a:cubicBezTo>
                <a:cubicBezTo>
                  <a:pt x="72" y="12"/>
                  <a:pt x="70" y="14"/>
                  <a:pt x="70" y="16"/>
                </a:cubicBezTo>
                <a:cubicBezTo>
                  <a:pt x="70" y="21"/>
                  <a:pt x="70" y="21"/>
                  <a:pt x="70" y="21"/>
                </a:cubicBezTo>
                <a:cubicBezTo>
                  <a:pt x="70" y="23"/>
                  <a:pt x="72" y="25"/>
                  <a:pt x="74" y="25"/>
                </a:cubicBezTo>
                <a:close/>
                <a:moveTo>
                  <a:pt x="74" y="123"/>
                </a:moveTo>
                <a:cubicBezTo>
                  <a:pt x="72" y="123"/>
                  <a:pt x="70" y="125"/>
                  <a:pt x="70" y="128"/>
                </a:cubicBezTo>
                <a:cubicBezTo>
                  <a:pt x="70" y="132"/>
                  <a:pt x="70" y="132"/>
                  <a:pt x="70" y="132"/>
                </a:cubicBezTo>
                <a:cubicBezTo>
                  <a:pt x="70" y="134"/>
                  <a:pt x="72" y="136"/>
                  <a:pt x="74" y="136"/>
                </a:cubicBezTo>
                <a:cubicBezTo>
                  <a:pt x="76" y="136"/>
                  <a:pt x="78" y="134"/>
                  <a:pt x="78" y="132"/>
                </a:cubicBezTo>
                <a:cubicBezTo>
                  <a:pt x="78" y="128"/>
                  <a:pt x="78" y="128"/>
                  <a:pt x="78" y="128"/>
                </a:cubicBezTo>
                <a:cubicBezTo>
                  <a:pt x="78" y="125"/>
                  <a:pt x="76" y="123"/>
                  <a:pt x="74" y="123"/>
                </a:cubicBezTo>
                <a:close/>
                <a:moveTo>
                  <a:pt x="31" y="30"/>
                </a:moveTo>
                <a:cubicBezTo>
                  <a:pt x="30" y="31"/>
                  <a:pt x="30" y="31"/>
                  <a:pt x="30" y="31"/>
                </a:cubicBezTo>
                <a:cubicBezTo>
                  <a:pt x="62" y="86"/>
                  <a:pt x="62" y="86"/>
                  <a:pt x="62" y="86"/>
                </a:cubicBezTo>
                <a:cubicBezTo>
                  <a:pt x="117" y="118"/>
                  <a:pt x="117" y="118"/>
                  <a:pt x="117" y="118"/>
                </a:cubicBezTo>
                <a:cubicBezTo>
                  <a:pt x="118" y="117"/>
                  <a:pt x="118" y="117"/>
                  <a:pt x="118" y="117"/>
                </a:cubicBezTo>
                <a:cubicBezTo>
                  <a:pt x="85" y="62"/>
                  <a:pt x="85" y="62"/>
                  <a:pt x="85" y="62"/>
                </a:cubicBezTo>
                <a:lnTo>
                  <a:pt x="31" y="30"/>
                </a:lnTo>
                <a:close/>
                <a:moveTo>
                  <a:pt x="99" y="100"/>
                </a:moveTo>
                <a:cubicBezTo>
                  <a:pt x="67" y="81"/>
                  <a:pt x="67" y="81"/>
                  <a:pt x="67" y="81"/>
                </a:cubicBezTo>
                <a:cubicBezTo>
                  <a:pt x="67" y="81"/>
                  <a:pt x="67" y="81"/>
                  <a:pt x="67" y="81"/>
                </a:cubicBezTo>
                <a:cubicBezTo>
                  <a:pt x="64" y="77"/>
                  <a:pt x="64" y="71"/>
                  <a:pt x="67" y="67"/>
                </a:cubicBezTo>
                <a:cubicBezTo>
                  <a:pt x="71" y="64"/>
                  <a:pt x="77" y="64"/>
                  <a:pt x="80" y="67"/>
                </a:cubicBezTo>
                <a:cubicBezTo>
                  <a:pt x="81" y="67"/>
                  <a:pt x="81" y="67"/>
                  <a:pt x="81" y="67"/>
                </a:cubicBezTo>
                <a:cubicBezTo>
                  <a:pt x="100" y="100"/>
                  <a:pt x="100" y="100"/>
                  <a:pt x="100" y="100"/>
                </a:cubicBezTo>
                <a:lnTo>
                  <a:pt x="99" y="100"/>
                </a:lnTo>
                <a:close/>
                <a:moveTo>
                  <a:pt x="20" y="70"/>
                </a:moveTo>
                <a:cubicBezTo>
                  <a:pt x="16" y="70"/>
                  <a:pt x="16" y="70"/>
                  <a:pt x="16" y="70"/>
                </a:cubicBezTo>
                <a:cubicBezTo>
                  <a:pt x="14" y="70"/>
                  <a:pt x="12" y="72"/>
                  <a:pt x="12" y="74"/>
                </a:cubicBezTo>
                <a:cubicBezTo>
                  <a:pt x="12" y="76"/>
                  <a:pt x="14" y="78"/>
                  <a:pt x="16" y="78"/>
                </a:cubicBezTo>
                <a:cubicBezTo>
                  <a:pt x="20" y="78"/>
                  <a:pt x="20" y="78"/>
                  <a:pt x="20" y="78"/>
                </a:cubicBezTo>
                <a:cubicBezTo>
                  <a:pt x="23" y="78"/>
                  <a:pt x="24" y="76"/>
                  <a:pt x="24" y="74"/>
                </a:cubicBezTo>
                <a:cubicBezTo>
                  <a:pt x="24" y="72"/>
                  <a:pt x="23" y="70"/>
                  <a:pt x="20" y="70"/>
                </a:cubicBezTo>
                <a:close/>
                <a:moveTo>
                  <a:pt x="131" y="70"/>
                </a:moveTo>
                <a:cubicBezTo>
                  <a:pt x="127" y="70"/>
                  <a:pt x="127" y="70"/>
                  <a:pt x="127" y="70"/>
                </a:cubicBezTo>
                <a:cubicBezTo>
                  <a:pt x="125" y="70"/>
                  <a:pt x="123" y="72"/>
                  <a:pt x="123" y="74"/>
                </a:cubicBezTo>
                <a:cubicBezTo>
                  <a:pt x="123" y="76"/>
                  <a:pt x="125" y="78"/>
                  <a:pt x="127" y="78"/>
                </a:cubicBezTo>
                <a:cubicBezTo>
                  <a:pt x="131" y="78"/>
                  <a:pt x="131" y="78"/>
                  <a:pt x="131" y="78"/>
                </a:cubicBezTo>
                <a:cubicBezTo>
                  <a:pt x="134" y="78"/>
                  <a:pt x="136" y="76"/>
                  <a:pt x="136" y="74"/>
                </a:cubicBezTo>
                <a:cubicBezTo>
                  <a:pt x="136" y="72"/>
                  <a:pt x="134" y="70"/>
                  <a:pt x="131" y="70"/>
                </a:cubicBezTo>
                <a:close/>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40"/>
                </a:moveTo>
                <a:cubicBezTo>
                  <a:pt x="37" y="140"/>
                  <a:pt x="8" y="110"/>
                  <a:pt x="8" y="74"/>
                </a:cubicBezTo>
                <a:cubicBezTo>
                  <a:pt x="8" y="38"/>
                  <a:pt x="37" y="8"/>
                  <a:pt x="74" y="8"/>
                </a:cubicBezTo>
                <a:cubicBezTo>
                  <a:pt x="110" y="8"/>
                  <a:pt x="140" y="38"/>
                  <a:pt x="140" y="74"/>
                </a:cubicBezTo>
                <a:cubicBezTo>
                  <a:pt x="140" y="110"/>
                  <a:pt x="110" y="140"/>
                  <a:pt x="74" y="140"/>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4" name="Google Shape;444;p74"/>
          <p:cNvSpPr/>
          <p:nvPr/>
        </p:nvSpPr>
        <p:spPr>
          <a:xfrm>
            <a:off x="5650680" y="2896002"/>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45" name="Google Shape;445;p74"/>
          <p:cNvSpPr/>
          <p:nvPr/>
        </p:nvSpPr>
        <p:spPr>
          <a:xfrm>
            <a:off x="9443548" y="2896014"/>
            <a:ext cx="906000" cy="906000"/>
          </a:xfrm>
          <a:prstGeom prst="ellipse">
            <a:avLst/>
          </a:prstGeom>
          <a:solidFill>
            <a:srgbClr val="AC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46" name="Google Shape;446;p74"/>
          <p:cNvSpPr/>
          <p:nvPr/>
        </p:nvSpPr>
        <p:spPr>
          <a:xfrm>
            <a:off x="5854782" y="3081941"/>
            <a:ext cx="497747" cy="534099"/>
          </a:xfrm>
          <a:custGeom>
            <a:avLst/>
            <a:gdLst/>
            <a:ahLst/>
            <a:cxnLst/>
            <a:rect l="l" t="t" r="r" b="b"/>
            <a:pathLst>
              <a:path w="135" h="144" extrusionOk="0">
                <a:moveTo>
                  <a:pt x="68" y="58"/>
                </a:moveTo>
                <a:cubicBezTo>
                  <a:pt x="61" y="58"/>
                  <a:pt x="55" y="63"/>
                  <a:pt x="55" y="70"/>
                </a:cubicBezTo>
                <a:cubicBezTo>
                  <a:pt x="55" y="77"/>
                  <a:pt x="61" y="82"/>
                  <a:pt x="68" y="82"/>
                </a:cubicBezTo>
                <a:cubicBezTo>
                  <a:pt x="75" y="82"/>
                  <a:pt x="80" y="77"/>
                  <a:pt x="80" y="70"/>
                </a:cubicBezTo>
                <a:cubicBezTo>
                  <a:pt x="80" y="63"/>
                  <a:pt x="75" y="58"/>
                  <a:pt x="68" y="58"/>
                </a:cubicBezTo>
                <a:close/>
                <a:moveTo>
                  <a:pt x="119" y="72"/>
                </a:moveTo>
                <a:cubicBezTo>
                  <a:pt x="131" y="58"/>
                  <a:pt x="135" y="45"/>
                  <a:pt x="130" y="36"/>
                </a:cubicBezTo>
                <a:cubicBezTo>
                  <a:pt x="125" y="27"/>
                  <a:pt x="111" y="24"/>
                  <a:pt x="94" y="27"/>
                </a:cubicBezTo>
                <a:cubicBezTo>
                  <a:pt x="87" y="11"/>
                  <a:pt x="78" y="0"/>
                  <a:pt x="68" y="0"/>
                </a:cubicBezTo>
                <a:cubicBezTo>
                  <a:pt x="57" y="0"/>
                  <a:pt x="48" y="11"/>
                  <a:pt x="42" y="27"/>
                </a:cubicBezTo>
                <a:cubicBezTo>
                  <a:pt x="25" y="24"/>
                  <a:pt x="11" y="27"/>
                  <a:pt x="5" y="36"/>
                </a:cubicBezTo>
                <a:cubicBezTo>
                  <a:pt x="0" y="45"/>
                  <a:pt x="5" y="58"/>
                  <a:pt x="16" y="72"/>
                </a:cubicBezTo>
                <a:cubicBezTo>
                  <a:pt x="5" y="86"/>
                  <a:pt x="0" y="99"/>
                  <a:pt x="5" y="108"/>
                </a:cubicBezTo>
                <a:cubicBezTo>
                  <a:pt x="11" y="117"/>
                  <a:pt x="25" y="120"/>
                  <a:pt x="42" y="116"/>
                </a:cubicBezTo>
                <a:cubicBezTo>
                  <a:pt x="48" y="133"/>
                  <a:pt x="57" y="144"/>
                  <a:pt x="68" y="144"/>
                </a:cubicBezTo>
                <a:cubicBezTo>
                  <a:pt x="78" y="144"/>
                  <a:pt x="87" y="133"/>
                  <a:pt x="93" y="116"/>
                </a:cubicBezTo>
                <a:cubicBezTo>
                  <a:pt x="111" y="120"/>
                  <a:pt x="125" y="117"/>
                  <a:pt x="130" y="108"/>
                </a:cubicBezTo>
                <a:cubicBezTo>
                  <a:pt x="135" y="99"/>
                  <a:pt x="131" y="85"/>
                  <a:pt x="119" y="72"/>
                </a:cubicBezTo>
                <a:close/>
                <a:moveTo>
                  <a:pt x="119" y="42"/>
                </a:moveTo>
                <a:cubicBezTo>
                  <a:pt x="123" y="49"/>
                  <a:pt x="121" y="58"/>
                  <a:pt x="115" y="67"/>
                </a:cubicBezTo>
                <a:cubicBezTo>
                  <a:pt x="111" y="63"/>
                  <a:pt x="105" y="58"/>
                  <a:pt x="99" y="54"/>
                </a:cubicBezTo>
                <a:cubicBezTo>
                  <a:pt x="99" y="46"/>
                  <a:pt x="97" y="40"/>
                  <a:pt x="96" y="34"/>
                </a:cubicBezTo>
                <a:cubicBezTo>
                  <a:pt x="107" y="33"/>
                  <a:pt x="116" y="36"/>
                  <a:pt x="119" y="42"/>
                </a:cubicBezTo>
                <a:close/>
                <a:moveTo>
                  <a:pt x="100" y="60"/>
                </a:moveTo>
                <a:cubicBezTo>
                  <a:pt x="104" y="64"/>
                  <a:pt x="108" y="68"/>
                  <a:pt x="111" y="72"/>
                </a:cubicBezTo>
                <a:cubicBezTo>
                  <a:pt x="108" y="76"/>
                  <a:pt x="105" y="80"/>
                  <a:pt x="100" y="84"/>
                </a:cubicBezTo>
                <a:cubicBezTo>
                  <a:pt x="100" y="80"/>
                  <a:pt x="101" y="76"/>
                  <a:pt x="101" y="72"/>
                </a:cubicBezTo>
                <a:cubicBezTo>
                  <a:pt x="101" y="68"/>
                  <a:pt x="100" y="64"/>
                  <a:pt x="100" y="60"/>
                </a:cubicBezTo>
                <a:close/>
                <a:moveTo>
                  <a:pt x="94" y="50"/>
                </a:moveTo>
                <a:cubicBezTo>
                  <a:pt x="91" y="48"/>
                  <a:pt x="88" y="45"/>
                  <a:pt x="84" y="43"/>
                </a:cubicBezTo>
                <a:cubicBezTo>
                  <a:pt x="81" y="41"/>
                  <a:pt x="77" y="40"/>
                  <a:pt x="74" y="38"/>
                </a:cubicBezTo>
                <a:cubicBezTo>
                  <a:pt x="79" y="36"/>
                  <a:pt x="85" y="35"/>
                  <a:pt x="90" y="34"/>
                </a:cubicBezTo>
                <a:cubicBezTo>
                  <a:pt x="91" y="39"/>
                  <a:pt x="93" y="44"/>
                  <a:pt x="94" y="50"/>
                </a:cubicBezTo>
                <a:close/>
                <a:moveTo>
                  <a:pt x="68" y="12"/>
                </a:moveTo>
                <a:cubicBezTo>
                  <a:pt x="75" y="12"/>
                  <a:pt x="82" y="19"/>
                  <a:pt x="87" y="29"/>
                </a:cubicBezTo>
                <a:cubicBezTo>
                  <a:pt x="81" y="30"/>
                  <a:pt x="74" y="33"/>
                  <a:pt x="68" y="35"/>
                </a:cubicBezTo>
                <a:cubicBezTo>
                  <a:pt x="61" y="32"/>
                  <a:pt x="55" y="30"/>
                  <a:pt x="48" y="29"/>
                </a:cubicBezTo>
                <a:cubicBezTo>
                  <a:pt x="53" y="19"/>
                  <a:pt x="60" y="12"/>
                  <a:pt x="68" y="12"/>
                </a:cubicBezTo>
                <a:close/>
                <a:moveTo>
                  <a:pt x="46" y="34"/>
                </a:moveTo>
                <a:cubicBezTo>
                  <a:pt x="51" y="35"/>
                  <a:pt x="56" y="36"/>
                  <a:pt x="62" y="38"/>
                </a:cubicBezTo>
                <a:cubicBezTo>
                  <a:pt x="59" y="40"/>
                  <a:pt x="55" y="41"/>
                  <a:pt x="51" y="43"/>
                </a:cubicBezTo>
                <a:cubicBezTo>
                  <a:pt x="48" y="45"/>
                  <a:pt x="45" y="48"/>
                  <a:pt x="41" y="50"/>
                </a:cubicBezTo>
                <a:cubicBezTo>
                  <a:pt x="43" y="44"/>
                  <a:pt x="44" y="39"/>
                  <a:pt x="46" y="34"/>
                </a:cubicBezTo>
                <a:close/>
                <a:moveTo>
                  <a:pt x="16" y="42"/>
                </a:moveTo>
                <a:cubicBezTo>
                  <a:pt x="20" y="36"/>
                  <a:pt x="29" y="33"/>
                  <a:pt x="40" y="34"/>
                </a:cubicBezTo>
                <a:cubicBezTo>
                  <a:pt x="38" y="40"/>
                  <a:pt x="37" y="46"/>
                  <a:pt x="36" y="54"/>
                </a:cubicBezTo>
                <a:cubicBezTo>
                  <a:pt x="30" y="58"/>
                  <a:pt x="25" y="63"/>
                  <a:pt x="21" y="67"/>
                </a:cubicBezTo>
                <a:cubicBezTo>
                  <a:pt x="15" y="58"/>
                  <a:pt x="13" y="49"/>
                  <a:pt x="16" y="42"/>
                </a:cubicBezTo>
                <a:close/>
                <a:moveTo>
                  <a:pt x="36" y="84"/>
                </a:moveTo>
                <a:cubicBezTo>
                  <a:pt x="31" y="80"/>
                  <a:pt x="27" y="76"/>
                  <a:pt x="24" y="72"/>
                </a:cubicBezTo>
                <a:cubicBezTo>
                  <a:pt x="27" y="68"/>
                  <a:pt x="31" y="64"/>
                  <a:pt x="35" y="60"/>
                </a:cubicBezTo>
                <a:cubicBezTo>
                  <a:pt x="35" y="64"/>
                  <a:pt x="35" y="68"/>
                  <a:pt x="35" y="72"/>
                </a:cubicBezTo>
                <a:cubicBezTo>
                  <a:pt x="35" y="76"/>
                  <a:pt x="35" y="80"/>
                  <a:pt x="36" y="84"/>
                </a:cubicBezTo>
                <a:close/>
                <a:moveTo>
                  <a:pt x="16" y="102"/>
                </a:moveTo>
                <a:cubicBezTo>
                  <a:pt x="13" y="95"/>
                  <a:pt x="15" y="86"/>
                  <a:pt x="21" y="77"/>
                </a:cubicBezTo>
                <a:cubicBezTo>
                  <a:pt x="25" y="81"/>
                  <a:pt x="30" y="86"/>
                  <a:pt x="36" y="90"/>
                </a:cubicBezTo>
                <a:cubicBezTo>
                  <a:pt x="37" y="97"/>
                  <a:pt x="38" y="104"/>
                  <a:pt x="40" y="110"/>
                </a:cubicBezTo>
                <a:cubicBezTo>
                  <a:pt x="29" y="111"/>
                  <a:pt x="20" y="108"/>
                  <a:pt x="16" y="102"/>
                </a:cubicBezTo>
                <a:close/>
                <a:moveTo>
                  <a:pt x="42" y="94"/>
                </a:moveTo>
                <a:cubicBezTo>
                  <a:pt x="45" y="96"/>
                  <a:pt x="48" y="98"/>
                  <a:pt x="51" y="100"/>
                </a:cubicBezTo>
                <a:cubicBezTo>
                  <a:pt x="55" y="102"/>
                  <a:pt x="58" y="104"/>
                  <a:pt x="62" y="106"/>
                </a:cubicBezTo>
                <a:cubicBezTo>
                  <a:pt x="56" y="108"/>
                  <a:pt x="51" y="109"/>
                  <a:pt x="46" y="110"/>
                </a:cubicBezTo>
                <a:cubicBezTo>
                  <a:pt x="44" y="105"/>
                  <a:pt x="43" y="100"/>
                  <a:pt x="42" y="94"/>
                </a:cubicBezTo>
                <a:close/>
                <a:moveTo>
                  <a:pt x="68" y="131"/>
                </a:moveTo>
                <a:cubicBezTo>
                  <a:pt x="60" y="131"/>
                  <a:pt x="54" y="125"/>
                  <a:pt x="48" y="115"/>
                </a:cubicBezTo>
                <a:cubicBezTo>
                  <a:pt x="55" y="114"/>
                  <a:pt x="61" y="111"/>
                  <a:pt x="68" y="109"/>
                </a:cubicBezTo>
                <a:cubicBezTo>
                  <a:pt x="74" y="111"/>
                  <a:pt x="81" y="114"/>
                  <a:pt x="87" y="115"/>
                </a:cubicBezTo>
                <a:cubicBezTo>
                  <a:pt x="82" y="125"/>
                  <a:pt x="75" y="131"/>
                  <a:pt x="68" y="131"/>
                </a:cubicBezTo>
                <a:close/>
                <a:moveTo>
                  <a:pt x="90" y="110"/>
                </a:moveTo>
                <a:cubicBezTo>
                  <a:pt x="85" y="109"/>
                  <a:pt x="79" y="108"/>
                  <a:pt x="74" y="106"/>
                </a:cubicBezTo>
                <a:cubicBezTo>
                  <a:pt x="77" y="104"/>
                  <a:pt x="81" y="103"/>
                  <a:pt x="84" y="100"/>
                </a:cubicBezTo>
                <a:cubicBezTo>
                  <a:pt x="88" y="98"/>
                  <a:pt x="91" y="96"/>
                  <a:pt x="94" y="94"/>
                </a:cubicBezTo>
                <a:cubicBezTo>
                  <a:pt x="93" y="100"/>
                  <a:pt x="92" y="105"/>
                  <a:pt x="90" y="110"/>
                </a:cubicBezTo>
                <a:close/>
                <a:moveTo>
                  <a:pt x="82" y="97"/>
                </a:moveTo>
                <a:cubicBezTo>
                  <a:pt x="77" y="99"/>
                  <a:pt x="72" y="101"/>
                  <a:pt x="68" y="103"/>
                </a:cubicBezTo>
                <a:cubicBezTo>
                  <a:pt x="63" y="101"/>
                  <a:pt x="58" y="99"/>
                  <a:pt x="54" y="97"/>
                </a:cubicBezTo>
                <a:cubicBezTo>
                  <a:pt x="49" y="94"/>
                  <a:pt x="45" y="91"/>
                  <a:pt x="41" y="88"/>
                </a:cubicBezTo>
                <a:cubicBezTo>
                  <a:pt x="40" y="83"/>
                  <a:pt x="39" y="77"/>
                  <a:pt x="39" y="72"/>
                </a:cubicBezTo>
                <a:cubicBezTo>
                  <a:pt x="39" y="66"/>
                  <a:pt x="40" y="61"/>
                  <a:pt x="41" y="56"/>
                </a:cubicBezTo>
                <a:cubicBezTo>
                  <a:pt x="45" y="53"/>
                  <a:pt x="49" y="50"/>
                  <a:pt x="54" y="47"/>
                </a:cubicBezTo>
                <a:cubicBezTo>
                  <a:pt x="58" y="45"/>
                  <a:pt x="63" y="42"/>
                  <a:pt x="68" y="40"/>
                </a:cubicBezTo>
                <a:cubicBezTo>
                  <a:pt x="73" y="42"/>
                  <a:pt x="77" y="45"/>
                  <a:pt x="82" y="47"/>
                </a:cubicBezTo>
                <a:cubicBezTo>
                  <a:pt x="87" y="50"/>
                  <a:pt x="91" y="53"/>
                  <a:pt x="95" y="56"/>
                </a:cubicBezTo>
                <a:cubicBezTo>
                  <a:pt x="96" y="61"/>
                  <a:pt x="96" y="66"/>
                  <a:pt x="96" y="72"/>
                </a:cubicBezTo>
                <a:cubicBezTo>
                  <a:pt x="96" y="77"/>
                  <a:pt x="96" y="83"/>
                  <a:pt x="95" y="88"/>
                </a:cubicBezTo>
                <a:cubicBezTo>
                  <a:pt x="91" y="91"/>
                  <a:pt x="87" y="94"/>
                  <a:pt x="82" y="97"/>
                </a:cubicBezTo>
                <a:close/>
                <a:moveTo>
                  <a:pt x="119" y="102"/>
                </a:moveTo>
                <a:cubicBezTo>
                  <a:pt x="116" y="108"/>
                  <a:pt x="107" y="111"/>
                  <a:pt x="95" y="110"/>
                </a:cubicBezTo>
                <a:cubicBezTo>
                  <a:pt x="97" y="104"/>
                  <a:pt x="99" y="97"/>
                  <a:pt x="100" y="90"/>
                </a:cubicBezTo>
                <a:cubicBezTo>
                  <a:pt x="105" y="86"/>
                  <a:pt x="110" y="81"/>
                  <a:pt x="115" y="77"/>
                </a:cubicBezTo>
                <a:cubicBezTo>
                  <a:pt x="121" y="86"/>
                  <a:pt x="123" y="95"/>
                  <a:pt x="119" y="102"/>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7" name="Google Shape;447;p74"/>
          <p:cNvSpPr/>
          <p:nvPr/>
        </p:nvSpPr>
        <p:spPr>
          <a:xfrm>
            <a:off x="9622474" y="3074960"/>
            <a:ext cx="548080" cy="548080"/>
          </a:xfrm>
          <a:custGeom>
            <a:avLst/>
            <a:gdLst/>
            <a:ahLst/>
            <a:cxnLst/>
            <a:rect l="l" t="t" r="r" b="b"/>
            <a:pathLst>
              <a:path w="148" h="148" extrusionOk="0">
                <a:moveTo>
                  <a:pt x="74" y="94"/>
                </a:moveTo>
                <a:cubicBezTo>
                  <a:pt x="70" y="94"/>
                  <a:pt x="67" y="93"/>
                  <a:pt x="64" y="91"/>
                </a:cubicBezTo>
                <a:cubicBezTo>
                  <a:pt x="47" y="121"/>
                  <a:pt x="47" y="121"/>
                  <a:pt x="47" y="121"/>
                </a:cubicBezTo>
                <a:cubicBezTo>
                  <a:pt x="55" y="125"/>
                  <a:pt x="64" y="128"/>
                  <a:pt x="74" y="128"/>
                </a:cubicBezTo>
                <a:cubicBezTo>
                  <a:pt x="84" y="128"/>
                  <a:pt x="93" y="125"/>
                  <a:pt x="101" y="121"/>
                </a:cubicBezTo>
                <a:cubicBezTo>
                  <a:pt x="84" y="91"/>
                  <a:pt x="84" y="91"/>
                  <a:pt x="84" y="91"/>
                </a:cubicBezTo>
                <a:cubicBezTo>
                  <a:pt x="81" y="93"/>
                  <a:pt x="78" y="94"/>
                  <a:pt x="74" y="94"/>
                </a:cubicBezTo>
                <a:close/>
                <a:moveTo>
                  <a:pt x="101" y="27"/>
                </a:moveTo>
                <a:cubicBezTo>
                  <a:pt x="84" y="56"/>
                  <a:pt x="84" y="56"/>
                  <a:pt x="84" y="56"/>
                </a:cubicBezTo>
                <a:cubicBezTo>
                  <a:pt x="90" y="60"/>
                  <a:pt x="95" y="66"/>
                  <a:pt x="95" y="74"/>
                </a:cubicBezTo>
                <a:cubicBezTo>
                  <a:pt x="128" y="74"/>
                  <a:pt x="128" y="74"/>
                  <a:pt x="128" y="74"/>
                </a:cubicBezTo>
                <a:cubicBezTo>
                  <a:pt x="128" y="54"/>
                  <a:pt x="117" y="36"/>
                  <a:pt x="101" y="27"/>
                </a:cubicBezTo>
                <a:close/>
                <a:moveTo>
                  <a:pt x="74" y="86"/>
                </a:moveTo>
                <a:cubicBezTo>
                  <a:pt x="81" y="86"/>
                  <a:pt x="86" y="81"/>
                  <a:pt x="86" y="74"/>
                </a:cubicBezTo>
                <a:cubicBezTo>
                  <a:pt x="86" y="67"/>
                  <a:pt x="81" y="61"/>
                  <a:pt x="74" y="61"/>
                </a:cubicBezTo>
                <a:cubicBezTo>
                  <a:pt x="67" y="61"/>
                  <a:pt x="62" y="67"/>
                  <a:pt x="62" y="74"/>
                </a:cubicBezTo>
                <a:cubicBezTo>
                  <a:pt x="62" y="81"/>
                  <a:pt x="67" y="86"/>
                  <a:pt x="74" y="86"/>
                </a:cubicBezTo>
                <a:close/>
                <a:moveTo>
                  <a:pt x="64" y="56"/>
                </a:moveTo>
                <a:cubicBezTo>
                  <a:pt x="47" y="27"/>
                  <a:pt x="47" y="27"/>
                  <a:pt x="47" y="27"/>
                </a:cubicBezTo>
                <a:cubicBezTo>
                  <a:pt x="31" y="36"/>
                  <a:pt x="20" y="54"/>
                  <a:pt x="20" y="74"/>
                </a:cubicBezTo>
                <a:cubicBezTo>
                  <a:pt x="53" y="74"/>
                  <a:pt x="53" y="74"/>
                  <a:pt x="53" y="74"/>
                </a:cubicBezTo>
                <a:cubicBezTo>
                  <a:pt x="53" y="66"/>
                  <a:pt x="58" y="60"/>
                  <a:pt x="64" y="56"/>
                </a:cubicBezTo>
                <a:close/>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40"/>
                </a:moveTo>
                <a:cubicBezTo>
                  <a:pt x="38" y="140"/>
                  <a:pt x="8" y="110"/>
                  <a:pt x="8" y="74"/>
                </a:cubicBezTo>
                <a:cubicBezTo>
                  <a:pt x="8" y="37"/>
                  <a:pt x="38" y="8"/>
                  <a:pt x="74" y="8"/>
                </a:cubicBezTo>
                <a:cubicBezTo>
                  <a:pt x="110" y="8"/>
                  <a:pt x="140" y="37"/>
                  <a:pt x="140" y="74"/>
                </a:cubicBezTo>
                <a:cubicBezTo>
                  <a:pt x="140" y="110"/>
                  <a:pt x="110" y="140"/>
                  <a:pt x="74" y="140"/>
                </a:cubicBezTo>
                <a:close/>
              </a:path>
            </a:pathLst>
          </a:custGeom>
          <a:solidFill>
            <a:schemeClr val="l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8" name="Google Shape;448;p74"/>
          <p:cNvSpPr txBox="1"/>
          <p:nvPr/>
        </p:nvSpPr>
        <p:spPr>
          <a:xfrm>
            <a:off x="314925" y="443350"/>
            <a:ext cx="4778700" cy="1420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4400" b="1" dirty="0">
                <a:solidFill>
                  <a:schemeClr val="dk1"/>
                </a:solidFill>
                <a:latin typeface="Times New Roman"/>
                <a:ea typeface="Times New Roman"/>
                <a:cs typeface="Times New Roman"/>
                <a:sym typeface="Times New Roman"/>
              </a:rPr>
              <a:t>Main Problems</a:t>
            </a:r>
            <a:endParaRPr sz="4400" b="1" dirty="0">
              <a:solidFill>
                <a:srgbClr val="EE5623"/>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2000" b="1" dirty="0">
                <a:solidFill>
                  <a:srgbClr val="EE5623"/>
                </a:solidFill>
                <a:latin typeface="Times New Roman"/>
                <a:ea typeface="Times New Roman"/>
                <a:cs typeface="Times New Roman"/>
                <a:sym typeface="Times New Roman"/>
              </a:rPr>
              <a:t>Supply Chain Department</a:t>
            </a:r>
            <a:endParaRPr sz="2000" b="1"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anim calcmode="lin" valueType="num">
                                      <p:cBhvr additive="base">
                                        <p:cTn id="7" dur="500"/>
                                        <p:tgtEl>
                                          <p:spTgt spid="438"/>
                                        </p:tgtEl>
                                        <p:attrNameLst>
                                          <p:attrName>ppt_w</p:attrName>
                                        </p:attrNameLst>
                                      </p:cBhvr>
                                      <p:tavLst>
                                        <p:tav tm="0">
                                          <p:val>
                                            <p:strVal val="0"/>
                                          </p:val>
                                        </p:tav>
                                        <p:tav tm="100000">
                                          <p:val>
                                            <p:strVal val="#ppt_w"/>
                                          </p:val>
                                        </p:tav>
                                      </p:tavLst>
                                    </p:anim>
                                    <p:anim calcmode="lin" valueType="num">
                                      <p:cBhvr additive="base">
                                        <p:cTn id="8" dur="500"/>
                                        <p:tgtEl>
                                          <p:spTgt spid="438"/>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39"/>
                                        </p:tgtEl>
                                        <p:attrNameLst>
                                          <p:attrName>style.visibility</p:attrName>
                                        </p:attrNameLst>
                                      </p:cBhvr>
                                      <p:to>
                                        <p:strVal val="visible"/>
                                      </p:to>
                                    </p:set>
                                    <p:animEffect transition="in" filter="fade">
                                      <p:cBhvr>
                                        <p:cTn id="12" dur="500"/>
                                        <p:tgtEl>
                                          <p:spTgt spid="43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43"/>
                                        </p:tgtEl>
                                        <p:attrNameLst>
                                          <p:attrName>style.visibility</p:attrName>
                                        </p:attrNameLst>
                                      </p:cBhvr>
                                      <p:to>
                                        <p:strVal val="visible"/>
                                      </p:to>
                                    </p:set>
                                    <p:animEffect transition="in" filter="fade">
                                      <p:cBhvr>
                                        <p:cTn id="16" dur="500"/>
                                        <p:tgtEl>
                                          <p:spTgt spid="44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442"/>
                                        </p:tgtEl>
                                        <p:attrNameLst>
                                          <p:attrName>style.visibility</p:attrName>
                                        </p:attrNameLst>
                                      </p:cBhvr>
                                      <p:to>
                                        <p:strVal val="visible"/>
                                      </p:to>
                                    </p:set>
                                    <p:animEffect transition="in" filter="fade">
                                      <p:cBhvr>
                                        <p:cTn id="20" dur="500"/>
                                        <p:tgtEl>
                                          <p:spTgt spid="442"/>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44"/>
                                        </p:tgtEl>
                                        <p:attrNameLst>
                                          <p:attrName>style.visibility</p:attrName>
                                        </p:attrNameLst>
                                      </p:cBhvr>
                                      <p:to>
                                        <p:strVal val="visible"/>
                                      </p:to>
                                    </p:set>
                                    <p:animEffect transition="in" filter="fade">
                                      <p:cBhvr>
                                        <p:cTn id="24" dur="500"/>
                                        <p:tgtEl>
                                          <p:spTgt spid="444"/>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446"/>
                                        </p:tgtEl>
                                        <p:attrNameLst>
                                          <p:attrName>style.visibility</p:attrName>
                                        </p:attrNameLst>
                                      </p:cBhvr>
                                      <p:to>
                                        <p:strVal val="visible"/>
                                      </p:to>
                                    </p:set>
                                    <p:animEffect transition="in" filter="fade">
                                      <p:cBhvr>
                                        <p:cTn id="28" dur="500"/>
                                        <p:tgtEl>
                                          <p:spTgt spid="446"/>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440"/>
                                        </p:tgtEl>
                                        <p:attrNameLst>
                                          <p:attrName>style.visibility</p:attrName>
                                        </p:attrNameLst>
                                      </p:cBhvr>
                                      <p:to>
                                        <p:strVal val="visible"/>
                                      </p:to>
                                    </p:set>
                                    <p:animEffect transition="in" filter="fade">
                                      <p:cBhvr>
                                        <p:cTn id="32" dur="500"/>
                                        <p:tgtEl>
                                          <p:spTgt spid="440"/>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445"/>
                                        </p:tgtEl>
                                        <p:attrNameLst>
                                          <p:attrName>style.visibility</p:attrName>
                                        </p:attrNameLst>
                                      </p:cBhvr>
                                      <p:to>
                                        <p:strVal val="visible"/>
                                      </p:to>
                                    </p:set>
                                    <p:animEffect transition="in" filter="fade">
                                      <p:cBhvr>
                                        <p:cTn id="36" dur="500"/>
                                        <p:tgtEl>
                                          <p:spTgt spid="445"/>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447"/>
                                        </p:tgtEl>
                                        <p:attrNameLst>
                                          <p:attrName>style.visibility</p:attrName>
                                        </p:attrNameLst>
                                      </p:cBhvr>
                                      <p:to>
                                        <p:strVal val="visible"/>
                                      </p:to>
                                    </p:set>
                                    <p:animEffect transition="in" filter="fade">
                                      <p:cBhvr>
                                        <p:cTn id="40" dur="500"/>
                                        <p:tgtEl>
                                          <p:spTgt spid="447"/>
                                        </p:tgtEl>
                                      </p:cBhvr>
                                    </p:animEffect>
                                  </p:childTnLst>
                                </p:cTn>
                              </p:par>
                            </p:childTnLst>
                          </p:cTn>
                        </p:par>
                        <p:par>
                          <p:cTn id="41" fill="hold">
                            <p:stCondLst>
                              <p:cond delay="4500"/>
                            </p:stCondLst>
                            <p:childTnLst>
                              <p:par>
                                <p:cTn id="42" presetID="10" presetClass="entr" presetSubtype="0" fill="hold" nodeType="afterEffect">
                                  <p:stCondLst>
                                    <p:cond delay="0"/>
                                  </p:stCondLst>
                                  <p:childTnLst>
                                    <p:set>
                                      <p:cBhvr>
                                        <p:cTn id="43" dur="1" fill="hold">
                                          <p:stCondLst>
                                            <p:cond delay="0"/>
                                          </p:stCondLst>
                                        </p:cTn>
                                        <p:tgtEl>
                                          <p:spTgt spid="441"/>
                                        </p:tgtEl>
                                        <p:attrNameLst>
                                          <p:attrName>style.visibility</p:attrName>
                                        </p:attrNameLst>
                                      </p:cBhvr>
                                      <p:to>
                                        <p:strVal val="visible"/>
                                      </p:to>
                                    </p:set>
                                    <p:animEffect transition="in" filter="fade">
                                      <p:cBhvr>
                                        <p:cTn id="44"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4" name="Google Shape;454;p75"/>
          <p:cNvPicPr preferRelativeResize="0">
            <a:picLocks noGrp="1"/>
          </p:cNvPicPr>
          <p:nvPr>
            <p:ph type="pic" idx="3"/>
          </p:nvPr>
        </p:nvPicPr>
        <p:blipFill rotWithShape="1">
          <a:blip r:embed="rId3">
            <a:alphaModFix/>
          </a:blip>
          <a:srcRect/>
          <a:stretch/>
        </p:blipFill>
        <p:spPr>
          <a:xfrm>
            <a:off x="0" y="5"/>
            <a:ext cx="3901800" cy="6858000"/>
          </a:xfrm>
          <a:prstGeom prst="rect">
            <a:avLst/>
          </a:prstGeom>
          <a:noFill/>
          <a:ln>
            <a:noFill/>
          </a:ln>
        </p:spPr>
      </p:pic>
      <p:sp>
        <p:nvSpPr>
          <p:cNvPr id="455" name="Google Shape;455;p75"/>
          <p:cNvSpPr/>
          <p:nvPr/>
        </p:nvSpPr>
        <p:spPr>
          <a:xfrm>
            <a:off x="0" y="216305"/>
            <a:ext cx="3901800" cy="3405300"/>
          </a:xfrm>
          <a:prstGeom prst="rect">
            <a:avLst/>
          </a:prstGeom>
          <a:solidFill>
            <a:schemeClr val="accent2">
              <a:alpha val="71760"/>
            </a:schemeClr>
          </a:solid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b="1">
              <a:solidFill>
                <a:schemeClr val="lt1"/>
              </a:solidFill>
            </a:endParaRPr>
          </a:p>
          <a:p>
            <a:pPr marL="0" lvl="0" indent="0" algn="ctr" rtl="0">
              <a:lnSpc>
                <a:spcPct val="115000"/>
              </a:lnSpc>
              <a:spcBef>
                <a:spcPts val="0"/>
              </a:spcBef>
              <a:spcAft>
                <a:spcPts val="0"/>
              </a:spcAft>
              <a:buClr>
                <a:schemeClr val="dk1"/>
              </a:buClr>
              <a:buFont typeface="Arial"/>
              <a:buNone/>
            </a:pPr>
            <a:r>
              <a:rPr lang="en-US" sz="4400" b="1">
                <a:solidFill>
                  <a:schemeClr val="lt1"/>
                </a:solidFill>
              </a:rPr>
              <a:t>Logistics</a:t>
            </a:r>
            <a:endParaRPr>
              <a:solidFill>
                <a:schemeClr val="dk1"/>
              </a:solidFill>
            </a:endParaRPr>
          </a:p>
          <a:p>
            <a:pPr marL="0" lvl="0" indent="0" algn="ctr" rtl="0">
              <a:lnSpc>
                <a:spcPct val="115000"/>
              </a:lnSpc>
              <a:spcBef>
                <a:spcPts val="0"/>
              </a:spcBef>
              <a:spcAft>
                <a:spcPts val="0"/>
              </a:spcAft>
              <a:buClr>
                <a:schemeClr val="dk1"/>
              </a:buClr>
              <a:buFont typeface="Arial"/>
              <a:buNone/>
            </a:pPr>
            <a:r>
              <a:rPr lang="en-US" sz="4400" b="1">
                <a:solidFill>
                  <a:schemeClr val="lt1"/>
                </a:solidFill>
              </a:rPr>
              <a:t>Problem</a:t>
            </a:r>
            <a:endParaRPr>
              <a:solidFill>
                <a:schemeClr val="dk1"/>
              </a:solidFill>
            </a:endParaRPr>
          </a:p>
          <a:p>
            <a:pPr marL="0" lvl="0" indent="0" algn="ctr" rtl="0">
              <a:lnSpc>
                <a:spcPct val="115000"/>
              </a:lnSpc>
              <a:spcBef>
                <a:spcPts val="0"/>
              </a:spcBef>
              <a:spcAft>
                <a:spcPts val="0"/>
              </a:spcAft>
              <a:buClr>
                <a:schemeClr val="dk1"/>
              </a:buClr>
              <a:buFont typeface="Arial"/>
              <a:buNone/>
            </a:pPr>
            <a:endParaRPr sz="800" b="1">
              <a:solidFill>
                <a:srgbClr val="AC1615"/>
              </a:solidFill>
            </a:endParaRPr>
          </a:p>
          <a:p>
            <a:pPr marL="0" lvl="0" indent="0" algn="ctr" rtl="0">
              <a:lnSpc>
                <a:spcPct val="115000"/>
              </a:lnSpc>
              <a:spcBef>
                <a:spcPts val="0"/>
              </a:spcBef>
              <a:spcAft>
                <a:spcPts val="0"/>
              </a:spcAft>
              <a:buClr>
                <a:schemeClr val="dk1"/>
              </a:buClr>
              <a:buFont typeface="Arial"/>
              <a:buNone/>
            </a:pPr>
            <a:r>
              <a:rPr lang="en-US" sz="1800" b="1">
                <a:solidFill>
                  <a:srgbClr val="AC1615"/>
                </a:solidFill>
              </a:rPr>
              <a:t>HIK</a:t>
            </a:r>
            <a:r>
              <a:rPr lang="en-US" sz="1800" b="1">
                <a:solidFill>
                  <a:srgbClr val="3F3F3F"/>
                </a:solidFill>
              </a:rPr>
              <a:t>VISION</a:t>
            </a:r>
            <a:r>
              <a:rPr lang="en-US" sz="1800" b="1">
                <a:solidFill>
                  <a:srgbClr val="AC1615"/>
                </a:solidFill>
              </a:rPr>
              <a:t> USA</a:t>
            </a:r>
            <a:endParaRPr sz="1800" b="1">
              <a:solidFill>
                <a:srgbClr val="AC1615"/>
              </a:solidFill>
            </a:endParaRPr>
          </a:p>
        </p:txBody>
      </p:sp>
      <p:sp>
        <p:nvSpPr>
          <p:cNvPr id="456" name="Google Shape;456;p75"/>
          <p:cNvSpPr/>
          <p:nvPr/>
        </p:nvSpPr>
        <p:spPr>
          <a:xfrm>
            <a:off x="9750875" y="4169125"/>
            <a:ext cx="2212200" cy="21861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a:solidFill>
                  <a:srgbClr val="F3F3F3"/>
                </a:solidFill>
                <a:latin typeface="Times New Roman"/>
                <a:ea typeface="Times New Roman"/>
                <a:cs typeface="Times New Roman"/>
                <a:sym typeface="Times New Roman"/>
              </a:rPr>
              <a:t>KPI</a:t>
            </a:r>
            <a:endParaRPr sz="1800" b="1">
              <a:solidFill>
                <a:srgbClr val="F3F3F3"/>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800" b="1">
              <a:solidFill>
                <a:srgbClr val="F3F3F3"/>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1800" b="1">
                <a:solidFill>
                  <a:srgbClr val="F3F3F3"/>
                </a:solidFill>
                <a:latin typeface="Times New Roman"/>
                <a:ea typeface="Times New Roman"/>
                <a:cs typeface="Times New Roman"/>
                <a:sym typeface="Times New Roman"/>
              </a:rPr>
              <a:t>On-Time Delivery</a:t>
            </a:r>
            <a:endParaRPr b="1">
              <a:solidFill>
                <a:srgbClr val="F3F3F3"/>
              </a:solidFill>
            </a:endParaRPr>
          </a:p>
        </p:txBody>
      </p:sp>
      <p:sp>
        <p:nvSpPr>
          <p:cNvPr id="457" name="Google Shape;457;p75"/>
          <p:cNvSpPr/>
          <p:nvPr/>
        </p:nvSpPr>
        <p:spPr>
          <a:xfrm>
            <a:off x="6960550" y="4169125"/>
            <a:ext cx="2212200" cy="21861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800" b="1">
                <a:solidFill>
                  <a:srgbClr val="F3F3F3"/>
                </a:solidFill>
                <a:latin typeface="Times New Roman"/>
                <a:ea typeface="Times New Roman"/>
                <a:cs typeface="Times New Roman"/>
                <a:sym typeface="Times New Roman"/>
              </a:rPr>
              <a:t>KPI</a:t>
            </a:r>
            <a:endParaRPr sz="1800" b="1">
              <a:solidFill>
                <a:srgbClr val="F3F3F3"/>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800" b="1">
              <a:solidFill>
                <a:srgbClr val="F3F3F3"/>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1800" b="1">
                <a:solidFill>
                  <a:srgbClr val="F3F3F3"/>
                </a:solidFill>
                <a:latin typeface="Times New Roman"/>
                <a:ea typeface="Times New Roman"/>
                <a:cs typeface="Times New Roman"/>
                <a:sym typeface="Times New Roman"/>
              </a:rPr>
              <a:t>Packaging Cost Control</a:t>
            </a:r>
            <a:endParaRPr sz="1800" b="1">
              <a:solidFill>
                <a:srgbClr val="F3F3F3"/>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1800" b="1">
                <a:solidFill>
                  <a:srgbClr val="F3F3F3"/>
                </a:solidFill>
                <a:latin typeface="Times New Roman"/>
                <a:ea typeface="Times New Roman"/>
                <a:cs typeface="Times New Roman"/>
                <a:sym typeface="Times New Roman"/>
              </a:rPr>
              <a:t>(Recycle)</a:t>
            </a:r>
            <a:endParaRPr sz="1800" b="1">
              <a:solidFill>
                <a:srgbClr val="F3F3F3"/>
              </a:solidFill>
              <a:latin typeface="Times New Roman"/>
              <a:ea typeface="Times New Roman"/>
              <a:cs typeface="Times New Roman"/>
              <a:sym typeface="Times New Roman"/>
            </a:endParaRPr>
          </a:p>
        </p:txBody>
      </p:sp>
      <p:sp>
        <p:nvSpPr>
          <p:cNvPr id="458" name="Google Shape;458;p75"/>
          <p:cNvSpPr/>
          <p:nvPr/>
        </p:nvSpPr>
        <p:spPr>
          <a:xfrm>
            <a:off x="4245625" y="4169125"/>
            <a:ext cx="2212200" cy="21861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KPI</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Order-Filling </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Accuracy</a:t>
            </a:r>
            <a:endParaRPr sz="1800" b="1" dirty="0">
              <a:solidFill>
                <a:srgbClr val="F3F3F3"/>
              </a:solidFill>
              <a:latin typeface="Times New Roman"/>
              <a:ea typeface="Times New Roman"/>
              <a:cs typeface="Times New Roman"/>
              <a:sym typeface="Times New Roman"/>
            </a:endParaRPr>
          </a:p>
        </p:txBody>
      </p:sp>
      <p:sp>
        <p:nvSpPr>
          <p:cNvPr id="459" name="Google Shape;459;p75"/>
          <p:cNvSpPr/>
          <p:nvPr/>
        </p:nvSpPr>
        <p:spPr>
          <a:xfrm>
            <a:off x="0" y="0"/>
            <a:ext cx="12192000" cy="2163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460" name="Google Shape;460;p75"/>
          <p:cNvSpPr/>
          <p:nvPr/>
        </p:nvSpPr>
        <p:spPr>
          <a:xfrm>
            <a:off x="4544600" y="1246550"/>
            <a:ext cx="1614250" cy="2689775"/>
          </a:xfrm>
          <a:prstGeom prst="flowChartOffpageConnector">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600" b="1">
                <a:solidFill>
                  <a:srgbClr val="FFFFFF"/>
                </a:solidFill>
                <a:latin typeface="Times New Roman"/>
                <a:ea typeface="Times New Roman"/>
                <a:cs typeface="Times New Roman"/>
                <a:sym typeface="Times New Roman"/>
              </a:rPr>
              <a:t>Oversea Transportation </a:t>
            </a:r>
            <a:endParaRPr sz="1600" b="1">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600" b="1">
                <a:solidFill>
                  <a:srgbClr val="FFFFFF"/>
                </a:solidFill>
                <a:latin typeface="Times New Roman"/>
                <a:ea typeface="Times New Roman"/>
                <a:cs typeface="Times New Roman"/>
                <a:sym typeface="Times New Roman"/>
              </a:rPr>
              <a:t>Damages</a:t>
            </a:r>
            <a:endParaRPr sz="1600" b="1">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600" b="1">
                <a:solidFill>
                  <a:srgbClr val="FFFFFF"/>
                </a:solidFill>
                <a:latin typeface="Times New Roman"/>
                <a:ea typeface="Times New Roman"/>
                <a:cs typeface="Times New Roman"/>
                <a:sym typeface="Times New Roman"/>
              </a:rPr>
              <a:t>(Variable Cost)</a:t>
            </a:r>
            <a:endParaRPr sz="1600">
              <a:solidFill>
                <a:srgbClr val="FFFFFF"/>
              </a:solidFill>
              <a:latin typeface="Times New Roman"/>
              <a:ea typeface="Times New Roman"/>
              <a:cs typeface="Times New Roman"/>
              <a:sym typeface="Times New Roman"/>
            </a:endParaRPr>
          </a:p>
        </p:txBody>
      </p:sp>
      <p:sp>
        <p:nvSpPr>
          <p:cNvPr id="461" name="Google Shape;461;p75"/>
          <p:cNvSpPr/>
          <p:nvPr/>
        </p:nvSpPr>
        <p:spPr>
          <a:xfrm>
            <a:off x="7259525" y="1246550"/>
            <a:ext cx="1614250" cy="2689775"/>
          </a:xfrm>
          <a:prstGeom prst="flowChartOffpageConnector">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FFFFFF"/>
                </a:solidFill>
                <a:latin typeface="Times New Roman"/>
                <a:ea typeface="Times New Roman"/>
                <a:cs typeface="Times New Roman"/>
                <a:sym typeface="Times New Roman"/>
              </a:rPr>
              <a:t>Standard </a:t>
            </a:r>
            <a:endParaRPr sz="1600" b="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US" sz="1600" b="1">
                <a:solidFill>
                  <a:srgbClr val="FFFFFF"/>
                </a:solidFill>
                <a:latin typeface="Times New Roman"/>
                <a:ea typeface="Times New Roman"/>
                <a:cs typeface="Times New Roman"/>
                <a:sym typeface="Times New Roman"/>
              </a:rPr>
              <a:t>Cost </a:t>
            </a:r>
            <a:endParaRPr sz="1600" b="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US" sz="1600" b="1">
                <a:solidFill>
                  <a:srgbClr val="FFFFFF"/>
                </a:solidFill>
                <a:latin typeface="Times New Roman"/>
                <a:ea typeface="Times New Roman"/>
                <a:cs typeface="Times New Roman"/>
                <a:sym typeface="Times New Roman"/>
              </a:rPr>
              <a:t>Control</a:t>
            </a:r>
            <a:endParaRPr sz="1600" b="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US" sz="1600" b="1">
                <a:solidFill>
                  <a:srgbClr val="FFFFFF"/>
                </a:solidFill>
                <a:latin typeface="Times New Roman"/>
                <a:ea typeface="Times New Roman"/>
                <a:cs typeface="Times New Roman"/>
                <a:sym typeface="Times New Roman"/>
              </a:rPr>
              <a:t>(Fixed Cost)</a:t>
            </a:r>
            <a:endParaRPr sz="1600" b="1">
              <a:solidFill>
                <a:srgbClr val="FFFFFF"/>
              </a:solidFill>
              <a:latin typeface="Times New Roman"/>
              <a:ea typeface="Times New Roman"/>
              <a:cs typeface="Times New Roman"/>
              <a:sym typeface="Times New Roman"/>
            </a:endParaRPr>
          </a:p>
        </p:txBody>
      </p:sp>
      <p:sp>
        <p:nvSpPr>
          <p:cNvPr id="462" name="Google Shape;462;p75"/>
          <p:cNvSpPr/>
          <p:nvPr/>
        </p:nvSpPr>
        <p:spPr>
          <a:xfrm>
            <a:off x="10049850" y="1220625"/>
            <a:ext cx="1614250" cy="2689775"/>
          </a:xfrm>
          <a:prstGeom prst="flowChartOffpageConnector">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800" b="1">
                <a:solidFill>
                  <a:srgbClr val="FFFFFF"/>
                </a:solidFill>
                <a:latin typeface="Times New Roman"/>
                <a:ea typeface="Times New Roman"/>
                <a:cs typeface="Times New Roman"/>
                <a:sym typeface="Times New Roman"/>
              </a:rPr>
              <a:t>Unpredictable</a:t>
            </a:r>
            <a:endParaRPr sz="1800" b="1">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800" b="1">
                <a:solidFill>
                  <a:srgbClr val="FFFFFF"/>
                </a:solidFill>
                <a:latin typeface="Times New Roman"/>
                <a:ea typeface="Times New Roman"/>
                <a:cs typeface="Times New Roman"/>
                <a:sym typeface="Times New Roman"/>
              </a:rPr>
              <a:t>Delivery</a:t>
            </a:r>
            <a:endParaRPr sz="1800" b="1">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1800" b="1">
                <a:solidFill>
                  <a:srgbClr val="FFFFFF"/>
                </a:solidFill>
                <a:latin typeface="Times New Roman"/>
                <a:ea typeface="Times New Roman"/>
                <a:cs typeface="Times New Roman"/>
                <a:sym typeface="Times New Roman"/>
              </a:rPr>
              <a:t>Time</a:t>
            </a:r>
            <a:endParaRPr sz="1800" b="1">
              <a:solidFill>
                <a:srgbClr val="FFFFFF"/>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76"/>
          <p:cNvPicPr preferRelativeResize="0"/>
          <p:nvPr/>
        </p:nvPicPr>
        <p:blipFill rotWithShape="1">
          <a:blip r:embed="rId3">
            <a:alphaModFix/>
          </a:blip>
          <a:srcRect/>
          <a:stretch/>
        </p:blipFill>
        <p:spPr>
          <a:xfrm>
            <a:off x="11006776" y="1647790"/>
            <a:ext cx="626863" cy="631247"/>
          </a:xfrm>
          <a:prstGeom prst="rect">
            <a:avLst/>
          </a:prstGeom>
          <a:noFill/>
          <a:ln>
            <a:noFill/>
          </a:ln>
        </p:spPr>
      </p:pic>
      <p:pic>
        <p:nvPicPr>
          <p:cNvPr id="469" name="Google Shape;469;p76"/>
          <p:cNvPicPr preferRelativeResize="0"/>
          <p:nvPr/>
        </p:nvPicPr>
        <p:blipFill rotWithShape="1">
          <a:blip r:embed="rId3">
            <a:alphaModFix/>
          </a:blip>
          <a:srcRect/>
          <a:stretch/>
        </p:blipFill>
        <p:spPr>
          <a:xfrm>
            <a:off x="10903335" y="624384"/>
            <a:ext cx="626863" cy="631247"/>
          </a:xfrm>
          <a:prstGeom prst="rect">
            <a:avLst/>
          </a:prstGeom>
          <a:noFill/>
          <a:ln>
            <a:noFill/>
          </a:ln>
        </p:spPr>
      </p:pic>
      <p:pic>
        <p:nvPicPr>
          <p:cNvPr id="470" name="Google Shape;470;p76"/>
          <p:cNvPicPr preferRelativeResize="0"/>
          <p:nvPr/>
        </p:nvPicPr>
        <p:blipFill rotWithShape="1">
          <a:blip r:embed="rId4">
            <a:alphaModFix/>
          </a:blip>
          <a:srcRect/>
          <a:stretch/>
        </p:blipFill>
        <p:spPr>
          <a:xfrm>
            <a:off x="3605742" y="1958006"/>
            <a:ext cx="1102418" cy="1129638"/>
          </a:xfrm>
          <a:prstGeom prst="rect">
            <a:avLst/>
          </a:prstGeom>
          <a:noFill/>
          <a:ln>
            <a:noFill/>
          </a:ln>
        </p:spPr>
      </p:pic>
      <p:sp>
        <p:nvSpPr>
          <p:cNvPr id="471" name="Google Shape;471;p76"/>
          <p:cNvSpPr/>
          <p:nvPr/>
        </p:nvSpPr>
        <p:spPr>
          <a:xfrm>
            <a:off x="0" y="0"/>
            <a:ext cx="12192000" cy="2499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472" name="Google Shape;472;p76"/>
          <p:cNvSpPr/>
          <p:nvPr/>
        </p:nvSpPr>
        <p:spPr>
          <a:xfrm>
            <a:off x="0" y="6742253"/>
            <a:ext cx="12192000" cy="115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473" name="Google Shape;473;p76"/>
          <p:cNvSpPr/>
          <p:nvPr/>
        </p:nvSpPr>
        <p:spPr>
          <a:xfrm>
            <a:off x="3761040" y="2779376"/>
            <a:ext cx="1852500" cy="1728900"/>
          </a:xfrm>
          <a:prstGeom prst="roundRect">
            <a:avLst>
              <a:gd name="adj" fmla="val 16667"/>
            </a:avLst>
          </a:prstGeom>
          <a:solidFill>
            <a:srgbClr val="F8500C"/>
          </a:solidFill>
          <a:ln w="12700" cap="flat" cmpd="sng">
            <a:solidFill>
              <a:srgbClr val="F4B2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HIKVISION</a:t>
            </a:r>
            <a:endParaRPr/>
          </a:p>
          <a:p>
            <a:pPr marL="0" marR="0" lvl="0" indent="0" algn="ctr" rtl="0">
              <a:spcBef>
                <a:spcPts val="0"/>
              </a:spcBef>
              <a:spcAft>
                <a:spcPts val="0"/>
              </a:spcAft>
              <a:buNone/>
            </a:pPr>
            <a:r>
              <a:rPr lang="en-US" sz="1800" b="1">
                <a:solidFill>
                  <a:schemeClr val="lt1"/>
                </a:solidFill>
                <a:latin typeface="Arial"/>
                <a:ea typeface="Arial"/>
                <a:cs typeface="Arial"/>
                <a:sym typeface="Arial"/>
              </a:rPr>
              <a:t>USA</a:t>
            </a:r>
            <a:endParaRPr sz="1800" b="1">
              <a:solidFill>
                <a:schemeClr val="lt1"/>
              </a:solidFill>
              <a:latin typeface="Arial"/>
              <a:ea typeface="Arial"/>
              <a:cs typeface="Arial"/>
              <a:sym typeface="Arial"/>
            </a:endParaRPr>
          </a:p>
        </p:txBody>
      </p:sp>
      <p:sp>
        <p:nvSpPr>
          <p:cNvPr id="474" name="Google Shape;474;p76"/>
          <p:cNvSpPr/>
          <p:nvPr/>
        </p:nvSpPr>
        <p:spPr>
          <a:xfrm>
            <a:off x="6679203" y="3144298"/>
            <a:ext cx="1352100" cy="1186200"/>
          </a:xfrm>
          <a:prstGeom prst="rect">
            <a:avLst/>
          </a:prstGeom>
          <a:gradFill>
            <a:gsLst>
              <a:gs pos="0">
                <a:srgbClr val="F6A175"/>
              </a:gs>
              <a:gs pos="19000">
                <a:srgbClr val="F6A175"/>
              </a:gs>
              <a:gs pos="49000">
                <a:srgbClr val="FC7436"/>
              </a:gs>
              <a:gs pos="75000">
                <a:srgbClr val="FA6221"/>
              </a:gs>
              <a:gs pos="100000">
                <a:srgbClr val="DF400F"/>
              </a:gs>
            </a:gsLst>
            <a:lin ang="5400012"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Distributors</a:t>
            </a:r>
            <a:endParaRPr sz="1400" b="1">
              <a:solidFill>
                <a:schemeClr val="lt1"/>
              </a:solidFill>
              <a:latin typeface="Arial"/>
              <a:ea typeface="Arial"/>
              <a:cs typeface="Arial"/>
              <a:sym typeface="Arial"/>
            </a:endParaRPr>
          </a:p>
        </p:txBody>
      </p:sp>
      <p:sp>
        <p:nvSpPr>
          <p:cNvPr id="475" name="Google Shape;475;p76"/>
          <p:cNvSpPr/>
          <p:nvPr/>
        </p:nvSpPr>
        <p:spPr>
          <a:xfrm>
            <a:off x="6766200" y="5111544"/>
            <a:ext cx="1178100" cy="1186200"/>
          </a:xfrm>
          <a:prstGeom prst="rect">
            <a:avLst/>
          </a:prstGeom>
          <a:gradFill>
            <a:gsLst>
              <a:gs pos="0">
                <a:srgbClr val="F6A175"/>
              </a:gs>
              <a:gs pos="19000">
                <a:srgbClr val="F6A175"/>
              </a:gs>
              <a:gs pos="49000">
                <a:srgbClr val="FC7436"/>
              </a:gs>
              <a:gs pos="75000">
                <a:srgbClr val="FA6221"/>
              </a:gs>
              <a:gs pos="100000">
                <a:srgbClr val="DF400F"/>
              </a:gs>
            </a:gsLst>
            <a:lin ang="5400012"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Dealers</a:t>
            </a:r>
            <a:endParaRPr sz="1400" b="1">
              <a:solidFill>
                <a:schemeClr val="lt1"/>
              </a:solidFill>
              <a:latin typeface="Arial"/>
              <a:ea typeface="Arial"/>
              <a:cs typeface="Arial"/>
              <a:sym typeface="Arial"/>
            </a:endParaRPr>
          </a:p>
        </p:txBody>
      </p:sp>
      <p:sp>
        <p:nvSpPr>
          <p:cNvPr id="476" name="Google Shape;476;p76"/>
          <p:cNvSpPr/>
          <p:nvPr/>
        </p:nvSpPr>
        <p:spPr>
          <a:xfrm>
            <a:off x="8982395" y="1255631"/>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sp>
        <p:nvSpPr>
          <p:cNvPr id="477" name="Google Shape;477;p76"/>
          <p:cNvSpPr/>
          <p:nvPr/>
        </p:nvSpPr>
        <p:spPr>
          <a:xfrm>
            <a:off x="8982395" y="2101402"/>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grpSp>
        <p:nvGrpSpPr>
          <p:cNvPr id="478" name="Google Shape;478;p76"/>
          <p:cNvGrpSpPr/>
          <p:nvPr/>
        </p:nvGrpSpPr>
        <p:grpSpPr>
          <a:xfrm>
            <a:off x="294438" y="2523737"/>
            <a:ext cx="2214600" cy="2214600"/>
            <a:chOff x="1395827" y="2060428"/>
            <a:chExt cx="2214600" cy="2214600"/>
          </a:xfrm>
        </p:grpSpPr>
        <p:sp>
          <p:nvSpPr>
            <p:cNvPr id="479" name="Google Shape;479;p76"/>
            <p:cNvSpPr/>
            <p:nvPr/>
          </p:nvSpPr>
          <p:spPr>
            <a:xfrm>
              <a:off x="1395827" y="2060428"/>
              <a:ext cx="2214600" cy="2214600"/>
            </a:xfrm>
            <a:prstGeom prst="ellipse">
              <a:avLst/>
            </a:prstGeom>
            <a:solidFill>
              <a:srgbClr val="ED7D2F"/>
            </a:solidFill>
            <a:ln w="12700" cap="flat" cmpd="sng">
              <a:solidFill>
                <a:srgbClr val="AC16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0" name="Google Shape;480;p76"/>
            <p:cNvSpPr/>
            <p:nvPr/>
          </p:nvSpPr>
          <p:spPr>
            <a:xfrm>
              <a:off x="1491724" y="2156325"/>
              <a:ext cx="2022900" cy="2022900"/>
            </a:xfrm>
            <a:prstGeom prst="ellipse">
              <a:avLst/>
            </a:prstGeom>
            <a:solidFill>
              <a:schemeClr val="lt1"/>
            </a:solidFill>
            <a:ln w="12700" cap="flat" cmpd="sng">
              <a:solidFill>
                <a:srgbClr val="AC16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1" name="Google Shape;481;p76"/>
            <p:cNvSpPr/>
            <p:nvPr/>
          </p:nvSpPr>
          <p:spPr>
            <a:xfrm>
              <a:off x="1638715" y="2303316"/>
              <a:ext cx="1728900" cy="1728900"/>
            </a:xfrm>
            <a:prstGeom prst="ellipse">
              <a:avLst/>
            </a:prstGeom>
            <a:solidFill>
              <a:srgbClr val="ED7D2F"/>
            </a:solidFill>
            <a:ln w="12700" cap="flat" cmpd="sng">
              <a:solidFill>
                <a:srgbClr val="AC16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lt1"/>
                  </a:solidFill>
                  <a:latin typeface="Arial"/>
                  <a:ea typeface="Arial"/>
                  <a:cs typeface="Arial"/>
                  <a:sym typeface="Arial"/>
                </a:rPr>
                <a:t>HIKVISION</a:t>
              </a:r>
              <a:endParaRPr dirty="0"/>
            </a:p>
            <a:p>
              <a:pPr marL="0" marR="0" lvl="0" indent="0" algn="ctr" rtl="0">
                <a:spcBef>
                  <a:spcPts val="0"/>
                </a:spcBef>
                <a:spcAft>
                  <a:spcPts val="0"/>
                </a:spcAft>
                <a:buNone/>
              </a:pPr>
              <a:r>
                <a:rPr lang="en-US" sz="1600" b="1" dirty="0">
                  <a:solidFill>
                    <a:schemeClr val="lt1"/>
                  </a:solidFill>
                  <a:latin typeface="Arial"/>
                  <a:ea typeface="Arial"/>
                  <a:cs typeface="Arial"/>
                  <a:sym typeface="Arial"/>
                </a:rPr>
                <a:t>HQ</a:t>
              </a:r>
              <a:endParaRPr sz="1600" b="1" dirty="0">
                <a:solidFill>
                  <a:schemeClr val="lt1"/>
                </a:solidFill>
                <a:latin typeface="Arial"/>
                <a:ea typeface="Arial"/>
                <a:cs typeface="Arial"/>
                <a:sym typeface="Arial"/>
              </a:endParaRPr>
            </a:p>
          </p:txBody>
        </p:sp>
      </p:grpSp>
      <p:cxnSp>
        <p:nvCxnSpPr>
          <p:cNvPr id="482" name="Google Shape;482;p76"/>
          <p:cNvCxnSpPr/>
          <p:nvPr/>
        </p:nvCxnSpPr>
        <p:spPr>
          <a:xfrm>
            <a:off x="2740623" y="3635095"/>
            <a:ext cx="834900" cy="0"/>
          </a:xfrm>
          <a:prstGeom prst="straightConnector1">
            <a:avLst/>
          </a:prstGeom>
          <a:noFill/>
          <a:ln w="34925" cap="flat" cmpd="sng">
            <a:solidFill>
              <a:schemeClr val="accent2"/>
            </a:solidFill>
            <a:prstDash val="solid"/>
            <a:miter lim="800000"/>
            <a:headEnd type="none" w="sm" len="sm"/>
            <a:tailEnd type="triangle" w="med" len="med"/>
          </a:ln>
        </p:spPr>
      </p:cxnSp>
      <p:cxnSp>
        <p:nvCxnSpPr>
          <p:cNvPr id="483" name="Google Shape;483;p76"/>
          <p:cNvCxnSpPr/>
          <p:nvPr/>
        </p:nvCxnSpPr>
        <p:spPr>
          <a:xfrm>
            <a:off x="5781996" y="3635095"/>
            <a:ext cx="834900" cy="0"/>
          </a:xfrm>
          <a:prstGeom prst="straightConnector1">
            <a:avLst/>
          </a:prstGeom>
          <a:noFill/>
          <a:ln w="34925" cap="flat" cmpd="sng">
            <a:solidFill>
              <a:schemeClr val="accent2"/>
            </a:solidFill>
            <a:prstDash val="solid"/>
            <a:miter lim="800000"/>
            <a:headEnd type="none" w="sm" len="sm"/>
            <a:tailEnd type="triangle" w="med" len="med"/>
          </a:ln>
        </p:spPr>
      </p:cxnSp>
      <p:cxnSp>
        <p:nvCxnSpPr>
          <p:cNvPr id="484" name="Google Shape;484;p76"/>
          <p:cNvCxnSpPr/>
          <p:nvPr/>
        </p:nvCxnSpPr>
        <p:spPr>
          <a:xfrm>
            <a:off x="5781995" y="4292840"/>
            <a:ext cx="834900" cy="818700"/>
          </a:xfrm>
          <a:prstGeom prst="straightConnector1">
            <a:avLst/>
          </a:prstGeom>
          <a:noFill/>
          <a:ln w="34925" cap="flat" cmpd="sng">
            <a:solidFill>
              <a:schemeClr val="accent2"/>
            </a:solidFill>
            <a:prstDash val="solid"/>
            <a:miter lim="800000"/>
            <a:headEnd type="none" w="sm" len="sm"/>
            <a:tailEnd type="triangle" w="med" len="med"/>
          </a:ln>
        </p:spPr>
      </p:cxnSp>
      <p:cxnSp>
        <p:nvCxnSpPr>
          <p:cNvPr id="485" name="Google Shape;485;p76"/>
          <p:cNvCxnSpPr/>
          <p:nvPr/>
        </p:nvCxnSpPr>
        <p:spPr>
          <a:xfrm rot="10800000" flipH="1">
            <a:off x="5775781" y="1772363"/>
            <a:ext cx="2928300" cy="1149900"/>
          </a:xfrm>
          <a:prstGeom prst="straightConnector1">
            <a:avLst/>
          </a:prstGeom>
          <a:noFill/>
          <a:ln w="34925" cap="flat" cmpd="sng">
            <a:solidFill>
              <a:schemeClr val="accent2"/>
            </a:solidFill>
            <a:prstDash val="solid"/>
            <a:miter lim="800000"/>
            <a:headEnd type="none" w="sm" len="sm"/>
            <a:tailEnd type="triangle" w="med" len="med"/>
          </a:ln>
        </p:spPr>
      </p:cxnSp>
      <p:sp>
        <p:nvSpPr>
          <p:cNvPr id="486" name="Google Shape;486;p76"/>
          <p:cNvSpPr txBox="1"/>
          <p:nvPr/>
        </p:nvSpPr>
        <p:spPr>
          <a:xfrm rot="-1384630">
            <a:off x="6118369" y="1886502"/>
            <a:ext cx="2342013" cy="3694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AC1615"/>
                </a:solidFill>
                <a:latin typeface="Arial"/>
                <a:ea typeface="Arial"/>
                <a:cs typeface="Arial"/>
                <a:sym typeface="Arial"/>
              </a:rPr>
              <a:t> Online Store</a:t>
            </a:r>
            <a:endParaRPr sz="1800" b="1">
              <a:solidFill>
                <a:srgbClr val="AC1615"/>
              </a:solidFill>
              <a:latin typeface="Arial"/>
              <a:ea typeface="Arial"/>
              <a:cs typeface="Arial"/>
              <a:sym typeface="Arial"/>
            </a:endParaRPr>
          </a:p>
        </p:txBody>
      </p:sp>
      <p:cxnSp>
        <p:nvCxnSpPr>
          <p:cNvPr id="487" name="Google Shape;487;p76"/>
          <p:cNvCxnSpPr/>
          <p:nvPr/>
        </p:nvCxnSpPr>
        <p:spPr>
          <a:xfrm rot="10800000">
            <a:off x="2740610" y="3926887"/>
            <a:ext cx="834900" cy="0"/>
          </a:xfrm>
          <a:prstGeom prst="straightConnector1">
            <a:avLst/>
          </a:prstGeom>
          <a:noFill/>
          <a:ln w="38100" cap="flat" cmpd="sng">
            <a:solidFill>
              <a:srgbClr val="E62005"/>
            </a:solidFill>
            <a:prstDash val="solid"/>
            <a:miter lim="800000"/>
            <a:headEnd type="none" w="sm" len="sm"/>
            <a:tailEnd type="triangle" w="med" len="med"/>
          </a:ln>
        </p:spPr>
      </p:cxnSp>
      <p:cxnSp>
        <p:nvCxnSpPr>
          <p:cNvPr id="488" name="Google Shape;488;p76"/>
          <p:cNvCxnSpPr/>
          <p:nvPr/>
        </p:nvCxnSpPr>
        <p:spPr>
          <a:xfrm rot="10800000">
            <a:off x="5768730" y="3926887"/>
            <a:ext cx="834900" cy="0"/>
          </a:xfrm>
          <a:prstGeom prst="straightConnector1">
            <a:avLst/>
          </a:prstGeom>
          <a:noFill/>
          <a:ln w="38100" cap="flat" cmpd="sng">
            <a:solidFill>
              <a:srgbClr val="E62005"/>
            </a:solidFill>
            <a:prstDash val="solid"/>
            <a:miter lim="800000"/>
            <a:headEnd type="none" w="sm" len="sm"/>
            <a:tailEnd type="triangle" w="med" len="med"/>
          </a:ln>
        </p:spPr>
      </p:cxnSp>
      <p:cxnSp>
        <p:nvCxnSpPr>
          <p:cNvPr id="489" name="Google Shape;489;p76"/>
          <p:cNvCxnSpPr/>
          <p:nvPr/>
        </p:nvCxnSpPr>
        <p:spPr>
          <a:xfrm rot="10800000">
            <a:off x="5684480" y="4524332"/>
            <a:ext cx="811800" cy="805200"/>
          </a:xfrm>
          <a:prstGeom prst="straightConnector1">
            <a:avLst/>
          </a:prstGeom>
          <a:noFill/>
          <a:ln w="38100" cap="flat" cmpd="sng">
            <a:solidFill>
              <a:srgbClr val="E62005"/>
            </a:solidFill>
            <a:prstDash val="solid"/>
            <a:miter lim="800000"/>
            <a:headEnd type="none" w="sm" len="sm"/>
            <a:tailEnd type="triangle" w="med" len="med"/>
          </a:ln>
        </p:spPr>
      </p:cxnSp>
      <p:cxnSp>
        <p:nvCxnSpPr>
          <p:cNvPr id="490" name="Google Shape;490;p76"/>
          <p:cNvCxnSpPr/>
          <p:nvPr/>
        </p:nvCxnSpPr>
        <p:spPr>
          <a:xfrm flipH="1">
            <a:off x="5781867" y="1943491"/>
            <a:ext cx="3015000" cy="1200900"/>
          </a:xfrm>
          <a:prstGeom prst="straightConnector1">
            <a:avLst/>
          </a:prstGeom>
          <a:noFill/>
          <a:ln w="38100" cap="flat" cmpd="sng">
            <a:solidFill>
              <a:srgbClr val="E62005"/>
            </a:solidFill>
            <a:prstDash val="solid"/>
            <a:miter lim="800000"/>
            <a:headEnd type="none" w="sm" len="sm"/>
            <a:tailEnd type="triangle" w="med" len="med"/>
          </a:ln>
        </p:spPr>
      </p:cxnSp>
      <p:pic>
        <p:nvPicPr>
          <p:cNvPr id="491" name="Google Shape;491;p76"/>
          <p:cNvPicPr preferRelativeResize="0"/>
          <p:nvPr/>
        </p:nvPicPr>
        <p:blipFill rotWithShape="1">
          <a:blip r:embed="rId3">
            <a:alphaModFix/>
          </a:blip>
          <a:srcRect/>
          <a:stretch/>
        </p:blipFill>
        <p:spPr>
          <a:xfrm>
            <a:off x="10989800" y="3522523"/>
            <a:ext cx="626863" cy="631247"/>
          </a:xfrm>
          <a:prstGeom prst="rect">
            <a:avLst/>
          </a:prstGeom>
          <a:noFill/>
          <a:ln>
            <a:noFill/>
          </a:ln>
        </p:spPr>
      </p:pic>
      <p:pic>
        <p:nvPicPr>
          <p:cNvPr id="492" name="Google Shape;492;p76"/>
          <p:cNvPicPr preferRelativeResize="0"/>
          <p:nvPr/>
        </p:nvPicPr>
        <p:blipFill rotWithShape="1">
          <a:blip r:embed="rId3">
            <a:alphaModFix/>
          </a:blip>
          <a:srcRect/>
          <a:stretch/>
        </p:blipFill>
        <p:spPr>
          <a:xfrm>
            <a:off x="10989800" y="2653565"/>
            <a:ext cx="626863" cy="631247"/>
          </a:xfrm>
          <a:prstGeom prst="rect">
            <a:avLst/>
          </a:prstGeom>
          <a:noFill/>
          <a:ln>
            <a:noFill/>
          </a:ln>
        </p:spPr>
      </p:pic>
      <p:sp>
        <p:nvSpPr>
          <p:cNvPr id="493" name="Google Shape;493;p76"/>
          <p:cNvSpPr/>
          <p:nvPr/>
        </p:nvSpPr>
        <p:spPr>
          <a:xfrm>
            <a:off x="8965419" y="3130364"/>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sp>
        <p:nvSpPr>
          <p:cNvPr id="494" name="Google Shape;494;p76"/>
          <p:cNvSpPr/>
          <p:nvPr/>
        </p:nvSpPr>
        <p:spPr>
          <a:xfrm>
            <a:off x="8965419" y="3976135"/>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pic>
        <p:nvPicPr>
          <p:cNvPr id="495" name="Google Shape;495;p76"/>
          <p:cNvPicPr preferRelativeResize="0"/>
          <p:nvPr/>
        </p:nvPicPr>
        <p:blipFill rotWithShape="1">
          <a:blip r:embed="rId3">
            <a:alphaModFix/>
          </a:blip>
          <a:srcRect/>
          <a:stretch/>
        </p:blipFill>
        <p:spPr>
          <a:xfrm>
            <a:off x="11026352" y="5522261"/>
            <a:ext cx="626863" cy="631247"/>
          </a:xfrm>
          <a:prstGeom prst="rect">
            <a:avLst/>
          </a:prstGeom>
          <a:noFill/>
          <a:ln>
            <a:noFill/>
          </a:ln>
        </p:spPr>
      </p:pic>
      <p:pic>
        <p:nvPicPr>
          <p:cNvPr id="496" name="Google Shape;496;p76"/>
          <p:cNvPicPr preferRelativeResize="0"/>
          <p:nvPr/>
        </p:nvPicPr>
        <p:blipFill rotWithShape="1">
          <a:blip r:embed="rId3">
            <a:alphaModFix/>
          </a:blip>
          <a:srcRect/>
          <a:stretch/>
        </p:blipFill>
        <p:spPr>
          <a:xfrm>
            <a:off x="11026352" y="4653303"/>
            <a:ext cx="626863" cy="631247"/>
          </a:xfrm>
          <a:prstGeom prst="rect">
            <a:avLst/>
          </a:prstGeom>
          <a:noFill/>
          <a:ln>
            <a:noFill/>
          </a:ln>
        </p:spPr>
      </p:pic>
      <p:sp>
        <p:nvSpPr>
          <p:cNvPr id="497" name="Google Shape;497;p76"/>
          <p:cNvSpPr/>
          <p:nvPr/>
        </p:nvSpPr>
        <p:spPr>
          <a:xfrm>
            <a:off x="9001971" y="5130102"/>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sp>
        <p:nvSpPr>
          <p:cNvPr id="498" name="Google Shape;498;p76"/>
          <p:cNvSpPr/>
          <p:nvPr/>
        </p:nvSpPr>
        <p:spPr>
          <a:xfrm>
            <a:off x="9001971" y="5975873"/>
            <a:ext cx="2337900" cy="403800"/>
          </a:xfrm>
          <a:prstGeom prst="rect">
            <a:avLst/>
          </a:prstGeom>
          <a:solidFill>
            <a:srgbClr val="DF400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End User</a:t>
            </a:r>
            <a:endParaRPr sz="1800">
              <a:solidFill>
                <a:schemeClr val="lt1"/>
              </a:solidFill>
              <a:latin typeface="Arial"/>
              <a:ea typeface="Arial"/>
              <a:cs typeface="Arial"/>
              <a:sym typeface="Arial"/>
            </a:endParaRPr>
          </a:p>
        </p:txBody>
      </p:sp>
      <p:cxnSp>
        <p:nvCxnSpPr>
          <p:cNvPr id="499" name="Google Shape;499;p76"/>
          <p:cNvCxnSpPr/>
          <p:nvPr/>
        </p:nvCxnSpPr>
        <p:spPr>
          <a:xfrm>
            <a:off x="8044561" y="3584282"/>
            <a:ext cx="834900" cy="0"/>
          </a:xfrm>
          <a:prstGeom prst="straightConnector1">
            <a:avLst/>
          </a:prstGeom>
          <a:noFill/>
          <a:ln w="34925" cap="flat" cmpd="sng">
            <a:solidFill>
              <a:schemeClr val="accent2"/>
            </a:solidFill>
            <a:prstDash val="solid"/>
            <a:miter lim="800000"/>
            <a:headEnd type="none" w="sm" len="sm"/>
            <a:tailEnd type="triangle" w="med" len="med"/>
          </a:ln>
        </p:spPr>
      </p:cxnSp>
      <p:cxnSp>
        <p:nvCxnSpPr>
          <p:cNvPr id="500" name="Google Shape;500;p76"/>
          <p:cNvCxnSpPr/>
          <p:nvPr/>
        </p:nvCxnSpPr>
        <p:spPr>
          <a:xfrm rot="10800000">
            <a:off x="8031295" y="3876074"/>
            <a:ext cx="834900" cy="0"/>
          </a:xfrm>
          <a:prstGeom prst="straightConnector1">
            <a:avLst/>
          </a:prstGeom>
          <a:noFill/>
          <a:ln w="38100" cap="flat" cmpd="sng">
            <a:solidFill>
              <a:srgbClr val="E62005"/>
            </a:solidFill>
            <a:prstDash val="solid"/>
            <a:miter lim="800000"/>
            <a:headEnd type="none" w="sm" len="sm"/>
            <a:tailEnd type="triangle" w="med" len="med"/>
          </a:ln>
        </p:spPr>
      </p:cxnSp>
      <p:cxnSp>
        <p:nvCxnSpPr>
          <p:cNvPr id="501" name="Google Shape;501;p76"/>
          <p:cNvCxnSpPr/>
          <p:nvPr/>
        </p:nvCxnSpPr>
        <p:spPr>
          <a:xfrm>
            <a:off x="8057814" y="5633268"/>
            <a:ext cx="834900" cy="0"/>
          </a:xfrm>
          <a:prstGeom prst="straightConnector1">
            <a:avLst/>
          </a:prstGeom>
          <a:noFill/>
          <a:ln w="34925" cap="flat" cmpd="sng">
            <a:solidFill>
              <a:schemeClr val="accent2"/>
            </a:solidFill>
            <a:prstDash val="solid"/>
            <a:miter lim="800000"/>
            <a:headEnd type="none" w="sm" len="sm"/>
            <a:tailEnd type="triangle" w="med" len="med"/>
          </a:ln>
        </p:spPr>
      </p:cxnSp>
      <p:cxnSp>
        <p:nvCxnSpPr>
          <p:cNvPr id="502" name="Google Shape;502;p76"/>
          <p:cNvCxnSpPr/>
          <p:nvPr/>
        </p:nvCxnSpPr>
        <p:spPr>
          <a:xfrm rot="10800000">
            <a:off x="8044548" y="5925060"/>
            <a:ext cx="834900" cy="0"/>
          </a:xfrm>
          <a:prstGeom prst="straightConnector1">
            <a:avLst/>
          </a:prstGeom>
          <a:noFill/>
          <a:ln w="38100" cap="flat" cmpd="sng">
            <a:solidFill>
              <a:srgbClr val="E62005"/>
            </a:solidFill>
            <a:prstDash val="solid"/>
            <a:miter lim="800000"/>
            <a:headEnd type="none" w="sm" len="sm"/>
            <a:tailEnd type="triangle" w="med" len="med"/>
          </a:ln>
        </p:spPr>
      </p:cxnSp>
      <p:sp>
        <p:nvSpPr>
          <p:cNvPr id="503" name="Google Shape;503;p76"/>
          <p:cNvSpPr/>
          <p:nvPr/>
        </p:nvSpPr>
        <p:spPr>
          <a:xfrm>
            <a:off x="295903" y="4957098"/>
            <a:ext cx="6096000" cy="177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Google Shape;504;p76"/>
          <p:cNvSpPr/>
          <p:nvPr/>
        </p:nvSpPr>
        <p:spPr>
          <a:xfrm>
            <a:off x="537326" y="587081"/>
            <a:ext cx="8039700" cy="114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b="1" dirty="0">
                <a:solidFill>
                  <a:srgbClr val="595959"/>
                </a:solidFill>
                <a:latin typeface="Times New Roman"/>
                <a:ea typeface="Times New Roman"/>
                <a:cs typeface="Times New Roman"/>
                <a:sym typeface="Times New Roman"/>
              </a:rPr>
              <a:t>Logistics Structure Overview</a:t>
            </a:r>
            <a:endParaRPr sz="4600" b="1" dirty="0">
              <a:solidFill>
                <a:srgbClr val="595959"/>
              </a:solidFill>
              <a:latin typeface="Times New Roman"/>
              <a:ea typeface="Times New Roman"/>
              <a:cs typeface="Times New Roman"/>
              <a:sym typeface="Times New Roman"/>
            </a:endParaRPr>
          </a:p>
        </p:txBody>
      </p:sp>
      <p:pic>
        <p:nvPicPr>
          <p:cNvPr id="505" name="Google Shape;505;p76"/>
          <p:cNvPicPr preferRelativeResize="0"/>
          <p:nvPr/>
        </p:nvPicPr>
        <p:blipFill rotWithShape="1">
          <a:blip r:embed="rId5">
            <a:alphaModFix/>
          </a:blip>
          <a:srcRect t="38798" b="18001"/>
          <a:stretch/>
        </p:blipFill>
        <p:spPr>
          <a:xfrm>
            <a:off x="149188" y="5393842"/>
            <a:ext cx="5810883" cy="112965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77"/>
          <p:cNvPicPr preferRelativeResize="0">
            <a:picLocks noGrp="1"/>
          </p:cNvPicPr>
          <p:nvPr>
            <p:ph type="pic" idx="3"/>
          </p:nvPr>
        </p:nvPicPr>
        <p:blipFill rotWithShape="1">
          <a:blip r:embed="rId3">
            <a:alphaModFix/>
          </a:blip>
          <a:srcRect/>
          <a:stretch/>
        </p:blipFill>
        <p:spPr>
          <a:xfrm>
            <a:off x="0" y="-14509"/>
            <a:ext cx="3901704" cy="6857996"/>
          </a:xfrm>
          <a:prstGeom prst="rect">
            <a:avLst/>
          </a:prstGeom>
          <a:noFill/>
          <a:ln>
            <a:noFill/>
          </a:ln>
        </p:spPr>
      </p:pic>
      <p:sp>
        <p:nvSpPr>
          <p:cNvPr id="512" name="Google Shape;512;p77"/>
          <p:cNvSpPr/>
          <p:nvPr/>
        </p:nvSpPr>
        <p:spPr>
          <a:xfrm>
            <a:off x="0" y="5"/>
            <a:ext cx="3901704" cy="3405348"/>
          </a:xfrm>
          <a:prstGeom prst="rect">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513" name="Google Shape;513;p77"/>
          <p:cNvSpPr txBox="1"/>
          <p:nvPr/>
        </p:nvSpPr>
        <p:spPr>
          <a:xfrm>
            <a:off x="180425" y="848875"/>
            <a:ext cx="3590400" cy="24567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US" sz="4400" b="1">
                <a:solidFill>
                  <a:schemeClr val="lt1"/>
                </a:solidFill>
              </a:rPr>
              <a:t>Inventory</a:t>
            </a:r>
            <a:endParaRPr/>
          </a:p>
          <a:p>
            <a:pPr marL="0" marR="0" lvl="0" indent="0" algn="ctr" rtl="0">
              <a:lnSpc>
                <a:spcPct val="115000"/>
              </a:lnSpc>
              <a:spcBef>
                <a:spcPts val="0"/>
              </a:spcBef>
              <a:spcAft>
                <a:spcPts val="0"/>
              </a:spcAft>
              <a:buNone/>
            </a:pPr>
            <a:r>
              <a:rPr lang="en-US" sz="4400" b="1">
                <a:solidFill>
                  <a:schemeClr val="lt1"/>
                </a:solidFill>
                <a:latin typeface="Arial"/>
                <a:ea typeface="Arial"/>
                <a:cs typeface="Arial"/>
                <a:sym typeface="Arial"/>
              </a:rPr>
              <a:t>Problem</a:t>
            </a:r>
            <a:endParaRPr sz="600" b="1">
              <a:solidFill>
                <a:schemeClr val="lt1"/>
              </a:solidFill>
            </a:endParaRPr>
          </a:p>
          <a:p>
            <a:pPr marL="0" marR="0" lvl="0" indent="0" algn="ctr" rtl="0">
              <a:lnSpc>
                <a:spcPct val="150000"/>
              </a:lnSpc>
              <a:spcBef>
                <a:spcPts val="0"/>
              </a:spcBef>
              <a:spcAft>
                <a:spcPts val="0"/>
              </a:spcAft>
              <a:buNone/>
            </a:pPr>
            <a:endParaRPr sz="800" b="1">
              <a:solidFill>
                <a:srgbClr val="AC1615"/>
              </a:solidFill>
            </a:endParaRPr>
          </a:p>
          <a:p>
            <a:pPr marL="0" marR="0" lvl="0" indent="0" algn="ctr" rtl="0">
              <a:lnSpc>
                <a:spcPct val="150000"/>
              </a:lnSpc>
              <a:spcBef>
                <a:spcPts val="0"/>
              </a:spcBef>
              <a:spcAft>
                <a:spcPts val="0"/>
              </a:spcAft>
              <a:buNone/>
            </a:pPr>
            <a:r>
              <a:rPr lang="en-US" sz="1800" b="1">
                <a:solidFill>
                  <a:srgbClr val="AC1615"/>
                </a:solidFill>
                <a:latin typeface="Arial"/>
                <a:ea typeface="Arial"/>
                <a:cs typeface="Arial"/>
                <a:sym typeface="Arial"/>
              </a:rPr>
              <a:t>HIK</a:t>
            </a:r>
            <a:r>
              <a:rPr lang="en-US" sz="1800" b="1">
                <a:solidFill>
                  <a:srgbClr val="3F3F3F"/>
                </a:solidFill>
                <a:latin typeface="Arial"/>
                <a:ea typeface="Arial"/>
                <a:cs typeface="Arial"/>
                <a:sym typeface="Arial"/>
              </a:rPr>
              <a:t>VISION</a:t>
            </a:r>
            <a:r>
              <a:rPr lang="en-US" sz="1800" b="1">
                <a:solidFill>
                  <a:srgbClr val="AC1615"/>
                </a:solidFill>
                <a:latin typeface="Arial"/>
                <a:ea typeface="Arial"/>
                <a:cs typeface="Arial"/>
                <a:sym typeface="Arial"/>
              </a:rPr>
              <a:t> USA</a:t>
            </a:r>
            <a:endParaRPr sz="1800" b="1">
              <a:solidFill>
                <a:srgbClr val="AC1615"/>
              </a:solidFill>
              <a:latin typeface="Arial"/>
              <a:ea typeface="Arial"/>
              <a:cs typeface="Arial"/>
              <a:sym typeface="Arial"/>
            </a:endParaRPr>
          </a:p>
        </p:txBody>
      </p:sp>
      <p:sp>
        <p:nvSpPr>
          <p:cNvPr id="514" name="Google Shape;514;p77"/>
          <p:cNvSpPr/>
          <p:nvPr/>
        </p:nvSpPr>
        <p:spPr>
          <a:xfrm>
            <a:off x="9392122" y="2615538"/>
            <a:ext cx="1897800" cy="18633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endParaRPr sz="1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000" b="1">
                <a:solidFill>
                  <a:srgbClr val="F3F3F3"/>
                </a:solidFill>
                <a:latin typeface="Times New Roman"/>
                <a:ea typeface="Times New Roman"/>
                <a:cs typeface="Times New Roman"/>
                <a:sym typeface="Times New Roman"/>
              </a:rPr>
              <a:t>Inventory</a:t>
            </a:r>
            <a:endParaRPr sz="2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000" b="1">
                <a:solidFill>
                  <a:srgbClr val="F3F3F3"/>
                </a:solidFill>
                <a:latin typeface="Times New Roman"/>
                <a:ea typeface="Times New Roman"/>
                <a:cs typeface="Times New Roman"/>
                <a:sym typeface="Times New Roman"/>
              </a:rPr>
              <a:t>Turnover </a:t>
            </a:r>
            <a:endParaRPr sz="2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000" b="1">
                <a:solidFill>
                  <a:srgbClr val="F3F3F3"/>
                </a:solidFill>
                <a:latin typeface="Times New Roman"/>
                <a:ea typeface="Times New Roman"/>
                <a:cs typeface="Times New Roman"/>
                <a:sym typeface="Times New Roman"/>
              </a:rPr>
              <a:t>Ratio</a:t>
            </a:r>
            <a:endParaRPr sz="2000" b="1">
              <a:solidFill>
                <a:srgbClr val="F3F3F3"/>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b="1">
              <a:solidFill>
                <a:srgbClr val="F3F3F3"/>
              </a:solidFill>
            </a:endParaRPr>
          </a:p>
          <a:p>
            <a:pPr marL="0" lvl="0" indent="0" algn="l" rtl="0">
              <a:spcBef>
                <a:spcPts val="0"/>
              </a:spcBef>
              <a:spcAft>
                <a:spcPts val="0"/>
              </a:spcAft>
              <a:buNone/>
            </a:pPr>
            <a:endParaRPr>
              <a:solidFill>
                <a:srgbClr val="F3F3F3"/>
              </a:solidFill>
            </a:endParaRPr>
          </a:p>
        </p:txBody>
      </p:sp>
      <p:sp>
        <p:nvSpPr>
          <p:cNvPr id="515" name="Google Shape;515;p77"/>
          <p:cNvSpPr/>
          <p:nvPr/>
        </p:nvSpPr>
        <p:spPr>
          <a:xfrm>
            <a:off x="-1" y="1"/>
            <a:ext cx="12192000" cy="23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516" name="Google Shape;516;p77"/>
          <p:cNvSpPr/>
          <p:nvPr/>
        </p:nvSpPr>
        <p:spPr>
          <a:xfrm>
            <a:off x="4460622" y="798538"/>
            <a:ext cx="4121100" cy="1558500"/>
          </a:xfrm>
          <a:prstGeom prst="rightArrow">
            <a:avLst>
              <a:gd name="adj1" fmla="val 50000"/>
              <a:gd name="adj2" fmla="val 50000"/>
            </a:avLst>
          </a:prstGeom>
          <a:solidFill>
            <a:srgbClr val="E69138"/>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1100"/>
              <a:buFont typeface="Arial"/>
              <a:buNone/>
            </a:pPr>
            <a:r>
              <a:rPr lang="en-US" sz="2200" b="1" dirty="0">
                <a:solidFill>
                  <a:schemeClr val="lt1"/>
                </a:solidFill>
                <a:latin typeface="Times New Roman"/>
                <a:ea typeface="Times New Roman"/>
                <a:cs typeface="Times New Roman"/>
                <a:sym typeface="Times New Roman"/>
              </a:rPr>
              <a:t>Inventory Control</a:t>
            </a:r>
            <a:endParaRPr sz="2200" b="1" dirty="0">
              <a:solidFill>
                <a:srgbClr val="FFFFFF"/>
              </a:solidFill>
              <a:latin typeface="Times New Roman"/>
              <a:ea typeface="Times New Roman"/>
              <a:cs typeface="Times New Roman"/>
              <a:sym typeface="Times New Roman"/>
            </a:endParaRPr>
          </a:p>
        </p:txBody>
      </p:sp>
      <p:sp>
        <p:nvSpPr>
          <p:cNvPr id="517" name="Google Shape;517;p77"/>
          <p:cNvSpPr/>
          <p:nvPr/>
        </p:nvSpPr>
        <p:spPr>
          <a:xfrm>
            <a:off x="4460622" y="2740663"/>
            <a:ext cx="4121100" cy="1558500"/>
          </a:xfrm>
          <a:prstGeom prst="rightArrow">
            <a:avLst>
              <a:gd name="adj1" fmla="val 50000"/>
              <a:gd name="adj2" fmla="val 50000"/>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solidFill>
                  <a:srgbClr val="FFFFFF"/>
                </a:solidFill>
                <a:latin typeface="Times New Roman"/>
                <a:ea typeface="Times New Roman"/>
                <a:cs typeface="Times New Roman"/>
                <a:sym typeface="Times New Roman"/>
              </a:rPr>
              <a:t> Order Policy </a:t>
            </a:r>
            <a:endParaRPr sz="2200" b="1">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US" sz="2200" b="1">
                <a:solidFill>
                  <a:srgbClr val="FFFFFF"/>
                </a:solidFill>
                <a:latin typeface="Times New Roman"/>
                <a:ea typeface="Times New Roman"/>
                <a:cs typeface="Times New Roman"/>
                <a:sym typeface="Times New Roman"/>
              </a:rPr>
              <a:t>(Make-to-Order)</a:t>
            </a:r>
            <a:endParaRPr sz="2200" b="1">
              <a:solidFill>
                <a:srgbClr val="FFFFFF"/>
              </a:solidFill>
              <a:latin typeface="Times New Roman"/>
              <a:ea typeface="Times New Roman"/>
              <a:cs typeface="Times New Roman"/>
              <a:sym typeface="Times New Roman"/>
            </a:endParaRPr>
          </a:p>
        </p:txBody>
      </p:sp>
      <p:sp>
        <p:nvSpPr>
          <p:cNvPr id="518" name="Google Shape;518;p77"/>
          <p:cNvSpPr/>
          <p:nvPr/>
        </p:nvSpPr>
        <p:spPr>
          <a:xfrm>
            <a:off x="4548597" y="4737363"/>
            <a:ext cx="4033200" cy="1558500"/>
          </a:xfrm>
          <a:prstGeom prst="rightArrow">
            <a:avLst>
              <a:gd name="adj1" fmla="val 50000"/>
              <a:gd name="adj2" fmla="val 50000"/>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200" b="1" dirty="0">
                <a:solidFill>
                  <a:srgbClr val="FFFFFF"/>
                </a:solidFill>
                <a:latin typeface="Times New Roman"/>
                <a:ea typeface="Times New Roman"/>
                <a:cs typeface="Times New Roman"/>
                <a:sym typeface="Times New Roman"/>
              </a:rPr>
              <a:t>Return Policy</a:t>
            </a:r>
            <a:endParaRPr sz="2200" b="1" dirty="0">
              <a:solidFill>
                <a:srgbClr val="FFFFFF"/>
              </a:solidFill>
              <a:latin typeface="Times New Roman"/>
              <a:ea typeface="Times New Roman"/>
              <a:cs typeface="Times New Roman"/>
              <a:sym typeface="Times New Roman"/>
            </a:endParaRPr>
          </a:p>
        </p:txBody>
      </p:sp>
      <p:sp>
        <p:nvSpPr>
          <p:cNvPr id="519" name="Google Shape;519;p77"/>
          <p:cNvSpPr/>
          <p:nvPr/>
        </p:nvSpPr>
        <p:spPr>
          <a:xfrm>
            <a:off x="9392122" y="646138"/>
            <a:ext cx="1897800" cy="18633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000" b="1">
                <a:solidFill>
                  <a:srgbClr val="F3F3F3"/>
                </a:solidFill>
                <a:latin typeface="Times New Roman"/>
                <a:ea typeface="Times New Roman"/>
                <a:cs typeface="Times New Roman"/>
                <a:sym typeface="Times New Roman"/>
              </a:rPr>
              <a:t>KPI</a:t>
            </a:r>
            <a:endParaRPr sz="20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2000" b="1">
                <a:solidFill>
                  <a:srgbClr val="F3F3F3"/>
                </a:solidFill>
                <a:latin typeface="Times New Roman"/>
                <a:ea typeface="Times New Roman"/>
                <a:cs typeface="Times New Roman"/>
                <a:sym typeface="Times New Roman"/>
              </a:rPr>
              <a:t>Inventory Accuracy</a:t>
            </a:r>
            <a:endParaRPr sz="2000" b="1">
              <a:solidFill>
                <a:srgbClr val="F3F3F3"/>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b="1">
              <a:solidFill>
                <a:srgbClr val="F3F3F3"/>
              </a:solidFill>
            </a:endParaRPr>
          </a:p>
          <a:p>
            <a:pPr marL="0" lvl="0" indent="0" algn="l" rtl="0">
              <a:spcBef>
                <a:spcPts val="0"/>
              </a:spcBef>
              <a:spcAft>
                <a:spcPts val="0"/>
              </a:spcAft>
              <a:buNone/>
            </a:pPr>
            <a:endParaRPr>
              <a:solidFill>
                <a:srgbClr val="F3F3F3"/>
              </a:solidFill>
            </a:endParaRPr>
          </a:p>
        </p:txBody>
      </p:sp>
      <p:sp>
        <p:nvSpPr>
          <p:cNvPr id="520" name="Google Shape;520;p77"/>
          <p:cNvSpPr/>
          <p:nvPr/>
        </p:nvSpPr>
        <p:spPr>
          <a:xfrm>
            <a:off x="9392122" y="4584963"/>
            <a:ext cx="1897800" cy="18633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18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endParaRPr sz="18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1800" b="1">
                <a:solidFill>
                  <a:srgbClr val="F3F3F3"/>
                </a:solidFill>
                <a:latin typeface="Times New Roman"/>
                <a:ea typeface="Times New Roman"/>
                <a:cs typeface="Times New Roman"/>
                <a:sym typeface="Times New Roman"/>
              </a:rPr>
              <a:t>Order</a:t>
            </a:r>
            <a:endParaRPr sz="18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1800" b="1">
                <a:solidFill>
                  <a:srgbClr val="F3F3F3"/>
                </a:solidFill>
                <a:latin typeface="Times New Roman"/>
                <a:ea typeface="Times New Roman"/>
                <a:cs typeface="Times New Roman"/>
                <a:sym typeface="Times New Roman"/>
              </a:rPr>
              <a:t>Completion </a:t>
            </a:r>
            <a:endParaRPr sz="1800" b="1">
              <a:solidFill>
                <a:srgbClr val="F3F3F3"/>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1800" b="1">
                <a:solidFill>
                  <a:srgbClr val="F3F3F3"/>
                </a:solidFill>
                <a:latin typeface="Times New Roman"/>
                <a:ea typeface="Times New Roman"/>
                <a:cs typeface="Times New Roman"/>
                <a:sym typeface="Times New Roman"/>
              </a:rPr>
              <a:t>Rate</a:t>
            </a:r>
            <a:endParaRPr sz="1800" b="1">
              <a:solidFill>
                <a:srgbClr val="F3F3F3"/>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b="1">
              <a:solidFill>
                <a:srgbClr val="F3F3F3"/>
              </a:solidFill>
            </a:endParaRPr>
          </a:p>
          <a:p>
            <a:pPr marL="0" lvl="0" indent="0" algn="l" rtl="0">
              <a:spcBef>
                <a:spcPts val="0"/>
              </a:spcBef>
              <a:spcAft>
                <a:spcPts val="0"/>
              </a:spcAft>
              <a:buNone/>
            </a:pPr>
            <a:endParaRPr>
              <a:solidFill>
                <a:srgbClr val="F3F3F3"/>
              </a:solidFil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78"/>
          <p:cNvPicPr preferRelativeResize="0">
            <a:picLocks noGrp="1"/>
          </p:cNvPicPr>
          <p:nvPr>
            <p:ph type="pic" idx="3"/>
          </p:nvPr>
        </p:nvPicPr>
        <p:blipFill rotWithShape="1">
          <a:blip r:embed="rId3">
            <a:alphaModFix/>
          </a:blip>
          <a:srcRect/>
          <a:stretch/>
        </p:blipFill>
        <p:spPr>
          <a:xfrm>
            <a:off x="0" y="5"/>
            <a:ext cx="3901800" cy="6858000"/>
          </a:xfrm>
          <a:prstGeom prst="rect">
            <a:avLst/>
          </a:prstGeom>
          <a:noFill/>
          <a:ln>
            <a:noFill/>
          </a:ln>
        </p:spPr>
      </p:pic>
      <p:sp>
        <p:nvSpPr>
          <p:cNvPr id="527" name="Google Shape;527;p78"/>
          <p:cNvSpPr/>
          <p:nvPr/>
        </p:nvSpPr>
        <p:spPr>
          <a:xfrm>
            <a:off x="0" y="266405"/>
            <a:ext cx="3901800" cy="3405300"/>
          </a:xfrm>
          <a:prstGeom prst="rect">
            <a:avLst/>
          </a:prstGeom>
          <a:solidFill>
            <a:schemeClr val="accent2">
              <a:alpha val="71760"/>
            </a:schemeClr>
          </a:solid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endParaRPr sz="4400" b="1">
              <a:solidFill>
                <a:schemeClr val="lt1"/>
              </a:solidFill>
            </a:endParaRPr>
          </a:p>
          <a:p>
            <a:pPr marL="0" lvl="0" indent="0" algn="ctr" rtl="0">
              <a:lnSpc>
                <a:spcPct val="115000"/>
              </a:lnSpc>
              <a:spcBef>
                <a:spcPts val="0"/>
              </a:spcBef>
              <a:spcAft>
                <a:spcPts val="0"/>
              </a:spcAft>
              <a:buClr>
                <a:schemeClr val="dk1"/>
              </a:buClr>
              <a:buFont typeface="Arial"/>
              <a:buNone/>
            </a:pPr>
            <a:r>
              <a:rPr lang="en-US" sz="4400" b="1">
                <a:solidFill>
                  <a:schemeClr val="lt1"/>
                </a:solidFill>
              </a:rPr>
              <a:t>Information</a:t>
            </a:r>
            <a:endParaRPr>
              <a:solidFill>
                <a:schemeClr val="dk1"/>
              </a:solidFill>
            </a:endParaRPr>
          </a:p>
          <a:p>
            <a:pPr marL="0" lvl="0" indent="0" algn="ctr" rtl="0">
              <a:lnSpc>
                <a:spcPct val="115000"/>
              </a:lnSpc>
              <a:spcBef>
                <a:spcPts val="0"/>
              </a:spcBef>
              <a:spcAft>
                <a:spcPts val="0"/>
              </a:spcAft>
              <a:buClr>
                <a:schemeClr val="dk1"/>
              </a:buClr>
              <a:buFont typeface="Arial"/>
              <a:buNone/>
            </a:pPr>
            <a:r>
              <a:rPr lang="en-US" sz="4400" b="1">
                <a:solidFill>
                  <a:schemeClr val="lt1"/>
                </a:solidFill>
              </a:rPr>
              <a:t>Problem</a:t>
            </a:r>
            <a:endParaRPr sz="4400" b="1">
              <a:solidFill>
                <a:schemeClr val="lt1"/>
              </a:solidFill>
            </a:endParaRPr>
          </a:p>
          <a:p>
            <a:pPr marL="0" lvl="0" indent="0" algn="ctr" rtl="0">
              <a:lnSpc>
                <a:spcPct val="115000"/>
              </a:lnSpc>
              <a:spcBef>
                <a:spcPts val="0"/>
              </a:spcBef>
              <a:spcAft>
                <a:spcPts val="0"/>
              </a:spcAft>
              <a:buClr>
                <a:schemeClr val="dk1"/>
              </a:buClr>
              <a:buFont typeface="Arial"/>
              <a:buNone/>
            </a:pPr>
            <a:endParaRPr sz="800" b="1">
              <a:solidFill>
                <a:srgbClr val="AC1615"/>
              </a:solidFill>
            </a:endParaRPr>
          </a:p>
          <a:p>
            <a:pPr marL="0" lvl="0" indent="0" algn="ctr" rtl="0">
              <a:lnSpc>
                <a:spcPct val="115000"/>
              </a:lnSpc>
              <a:spcBef>
                <a:spcPts val="0"/>
              </a:spcBef>
              <a:spcAft>
                <a:spcPts val="0"/>
              </a:spcAft>
              <a:buClr>
                <a:schemeClr val="dk1"/>
              </a:buClr>
              <a:buFont typeface="Arial"/>
              <a:buNone/>
            </a:pPr>
            <a:r>
              <a:rPr lang="en-US" sz="1800" b="1">
                <a:solidFill>
                  <a:srgbClr val="AC1615"/>
                </a:solidFill>
              </a:rPr>
              <a:t>HIK</a:t>
            </a:r>
            <a:r>
              <a:rPr lang="en-US" sz="1800" b="1">
                <a:solidFill>
                  <a:srgbClr val="3F3F3F"/>
                </a:solidFill>
              </a:rPr>
              <a:t>VISION</a:t>
            </a:r>
            <a:r>
              <a:rPr lang="en-US" sz="1800" b="1">
                <a:solidFill>
                  <a:srgbClr val="AC1615"/>
                </a:solidFill>
              </a:rPr>
              <a:t> USA</a:t>
            </a:r>
            <a:endParaRPr sz="1800" b="1">
              <a:solidFill>
                <a:srgbClr val="AC1615"/>
              </a:solidFill>
            </a:endParaRPr>
          </a:p>
        </p:txBody>
      </p:sp>
      <p:sp>
        <p:nvSpPr>
          <p:cNvPr id="528" name="Google Shape;528;p78"/>
          <p:cNvSpPr/>
          <p:nvPr/>
        </p:nvSpPr>
        <p:spPr>
          <a:xfrm>
            <a:off x="0" y="0"/>
            <a:ext cx="12192000" cy="266400"/>
          </a:xfrm>
          <a:prstGeom prst="rect">
            <a:avLst/>
          </a:prstGeom>
          <a:solidFill>
            <a:srgbClr val="AC161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529" name="Google Shape;529;p78"/>
          <p:cNvSpPr/>
          <p:nvPr/>
        </p:nvSpPr>
        <p:spPr>
          <a:xfrm>
            <a:off x="6251325" y="2473674"/>
            <a:ext cx="3654675" cy="2318915"/>
          </a:xfrm>
          <a:prstGeom prst="rect">
            <a:avLst/>
          </a:prstGeom>
          <a:solidFill>
            <a:srgbClr val="FCE5C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600"/>
              </a:spcBef>
              <a:spcAft>
                <a:spcPts val="0"/>
              </a:spcAft>
              <a:buNone/>
            </a:pPr>
            <a:r>
              <a:rPr lang="en-US" sz="2000" b="1" dirty="0">
                <a:solidFill>
                  <a:srgbClr val="595959"/>
                </a:solidFill>
                <a:latin typeface="Times New Roman"/>
                <a:ea typeface="Times New Roman"/>
                <a:cs typeface="Times New Roman"/>
                <a:sym typeface="Times New Roman"/>
              </a:rPr>
              <a:t>       Problems</a:t>
            </a:r>
            <a:endParaRPr sz="2000" b="1" dirty="0">
              <a:solidFill>
                <a:srgbClr val="595959"/>
              </a:solidFill>
              <a:latin typeface="Times New Roman"/>
              <a:ea typeface="Times New Roman"/>
              <a:cs typeface="Times New Roman"/>
              <a:sym typeface="Times New Roman"/>
            </a:endParaRPr>
          </a:p>
          <a:p>
            <a:pPr marL="742950" lvl="0" indent="-298450" algn="l" rtl="0">
              <a:lnSpc>
                <a:spcPct val="115000"/>
              </a:lnSpc>
              <a:spcBef>
                <a:spcPts val="1600"/>
              </a:spcBef>
              <a:spcAft>
                <a:spcPts val="0"/>
              </a:spcAft>
              <a:buClr>
                <a:srgbClr val="595959"/>
              </a:buClr>
              <a:buSzPts val="2000"/>
              <a:buFont typeface="Times New Roman"/>
              <a:buChar char="•"/>
            </a:pPr>
            <a:r>
              <a:rPr lang="en-US" sz="2000" dirty="0">
                <a:solidFill>
                  <a:srgbClr val="595959"/>
                </a:solidFill>
                <a:latin typeface="Times New Roman"/>
                <a:ea typeface="Times New Roman"/>
                <a:cs typeface="Times New Roman"/>
                <a:sym typeface="Times New Roman"/>
              </a:rPr>
              <a:t>Customer Satisfaction</a:t>
            </a:r>
            <a:endParaRPr sz="2000" dirty="0">
              <a:solidFill>
                <a:srgbClr val="595959"/>
              </a:solidFill>
              <a:latin typeface="Times New Roman"/>
              <a:ea typeface="Times New Roman"/>
              <a:cs typeface="Times New Roman"/>
              <a:sym typeface="Times New Roman"/>
            </a:endParaRPr>
          </a:p>
          <a:p>
            <a:pPr marL="742950" lvl="0" indent="-298450" algn="l" rtl="0">
              <a:lnSpc>
                <a:spcPct val="115000"/>
              </a:lnSpc>
              <a:spcBef>
                <a:spcPts val="0"/>
              </a:spcBef>
              <a:spcAft>
                <a:spcPts val="0"/>
              </a:spcAft>
              <a:buClr>
                <a:srgbClr val="595959"/>
              </a:buClr>
              <a:buSzPts val="2000"/>
              <a:buFont typeface="Times New Roman"/>
              <a:buChar char="•"/>
            </a:pPr>
            <a:r>
              <a:rPr lang="en-US" sz="2000" dirty="0">
                <a:solidFill>
                  <a:srgbClr val="595959"/>
                </a:solidFill>
                <a:latin typeface="Times New Roman"/>
                <a:ea typeface="Times New Roman"/>
                <a:cs typeface="Times New Roman"/>
                <a:sym typeface="Times New Roman"/>
              </a:rPr>
              <a:t>Long Response Time</a:t>
            </a:r>
            <a:endParaRPr sz="2000" dirty="0">
              <a:solidFill>
                <a:srgbClr val="595959"/>
              </a:solidFill>
              <a:latin typeface="Times New Roman"/>
              <a:ea typeface="Times New Roman"/>
              <a:cs typeface="Times New Roman"/>
              <a:sym typeface="Times New Roman"/>
            </a:endParaRPr>
          </a:p>
          <a:p>
            <a:pPr marL="742950" lvl="0" indent="-298450" algn="l" rtl="0">
              <a:lnSpc>
                <a:spcPct val="115000"/>
              </a:lnSpc>
              <a:spcBef>
                <a:spcPts val="0"/>
              </a:spcBef>
              <a:spcAft>
                <a:spcPts val="0"/>
              </a:spcAft>
              <a:buClr>
                <a:srgbClr val="595959"/>
              </a:buClr>
              <a:buSzPts val="2000"/>
              <a:buFont typeface="Times New Roman"/>
              <a:buChar char="•"/>
            </a:pPr>
            <a:r>
              <a:rPr lang="en-US" sz="2000" dirty="0">
                <a:solidFill>
                  <a:srgbClr val="595959"/>
                </a:solidFill>
                <a:latin typeface="Times New Roman"/>
                <a:ea typeface="Times New Roman"/>
                <a:cs typeface="Times New Roman"/>
                <a:sym typeface="Times New Roman"/>
              </a:rPr>
              <a:t>Employee Satisfaction</a:t>
            </a:r>
            <a:endParaRPr sz="2000" dirty="0">
              <a:solidFill>
                <a:srgbClr val="595959"/>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30" name="Google Shape;530;p78"/>
          <p:cNvSpPr/>
          <p:nvPr/>
        </p:nvSpPr>
        <p:spPr>
          <a:xfrm>
            <a:off x="5086125" y="4548125"/>
            <a:ext cx="2212200" cy="21768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KPI</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Negative</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Satisfaction</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Improvement</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1800" b="1">
              <a:solidFill>
                <a:srgbClr val="F3F3F3"/>
              </a:solidFill>
              <a:latin typeface="Times New Roman"/>
              <a:ea typeface="Times New Roman"/>
              <a:cs typeface="Times New Roman"/>
              <a:sym typeface="Times New Roman"/>
            </a:endParaRPr>
          </a:p>
        </p:txBody>
      </p:sp>
      <p:sp>
        <p:nvSpPr>
          <p:cNvPr id="531" name="Google Shape;531;p78"/>
          <p:cNvSpPr/>
          <p:nvPr/>
        </p:nvSpPr>
        <p:spPr>
          <a:xfrm>
            <a:off x="4392162" y="1726031"/>
            <a:ext cx="2049900" cy="19071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KPI</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Response</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Time</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Promise</a:t>
            </a:r>
            <a:endParaRPr sz="1800" b="1" dirty="0">
              <a:solidFill>
                <a:srgbClr val="F3F3F3"/>
              </a:solidFill>
              <a:latin typeface="Times New Roman"/>
              <a:ea typeface="Times New Roman"/>
              <a:cs typeface="Times New Roman"/>
              <a:sym typeface="Times New Roman"/>
            </a:endParaRPr>
          </a:p>
        </p:txBody>
      </p:sp>
      <p:sp>
        <p:nvSpPr>
          <p:cNvPr id="532" name="Google Shape;532;p78"/>
          <p:cNvSpPr/>
          <p:nvPr/>
        </p:nvSpPr>
        <p:spPr>
          <a:xfrm>
            <a:off x="9144625" y="4548125"/>
            <a:ext cx="2212200" cy="21768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KPI</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Employee</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Motivation</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Enhancement</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1800" b="1" dirty="0">
              <a:solidFill>
                <a:srgbClr val="F3F3F3"/>
              </a:solidFill>
              <a:latin typeface="Times New Roman"/>
              <a:ea typeface="Times New Roman"/>
              <a:cs typeface="Times New Roman"/>
              <a:sym typeface="Times New Roman"/>
            </a:endParaRPr>
          </a:p>
        </p:txBody>
      </p:sp>
      <p:sp>
        <p:nvSpPr>
          <p:cNvPr id="533" name="Google Shape;533;p78"/>
          <p:cNvSpPr/>
          <p:nvPr/>
        </p:nvSpPr>
        <p:spPr>
          <a:xfrm>
            <a:off x="6932425" y="541338"/>
            <a:ext cx="2212200" cy="21768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KPI</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Negative</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Review</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rgbClr val="F3F3F3"/>
                </a:solidFill>
                <a:latin typeface="Times New Roman"/>
                <a:ea typeface="Times New Roman"/>
                <a:cs typeface="Times New Roman"/>
                <a:sym typeface="Times New Roman"/>
              </a:rPr>
              <a:t>Minimization</a:t>
            </a:r>
            <a:endParaRPr sz="1800" b="1" dirty="0">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1800" b="1" dirty="0">
              <a:solidFill>
                <a:srgbClr val="F3F3F3"/>
              </a:solidFill>
              <a:latin typeface="Times New Roman"/>
              <a:ea typeface="Times New Roman"/>
              <a:cs typeface="Times New Roman"/>
              <a:sym typeface="Times New Roman"/>
            </a:endParaRPr>
          </a:p>
        </p:txBody>
      </p:sp>
      <p:sp>
        <p:nvSpPr>
          <p:cNvPr id="534" name="Google Shape;534;p78"/>
          <p:cNvSpPr/>
          <p:nvPr/>
        </p:nvSpPr>
        <p:spPr>
          <a:xfrm>
            <a:off x="9736900" y="1764588"/>
            <a:ext cx="1969500" cy="1907100"/>
          </a:xfrm>
          <a:prstGeom prst="ellipse">
            <a:avLst/>
          </a:prstGeom>
          <a:solidFill>
            <a:srgbClr val="E69138"/>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KPI</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endParaRPr sz="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Loyalty</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Employee</a:t>
            </a:r>
            <a:endParaRPr sz="1800" b="1">
              <a:solidFill>
                <a:srgbClr val="F3F3F3"/>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a:solidFill>
                  <a:srgbClr val="F3F3F3"/>
                </a:solidFill>
                <a:latin typeface="Times New Roman"/>
                <a:ea typeface="Times New Roman"/>
                <a:cs typeface="Times New Roman"/>
                <a:sym typeface="Times New Roman"/>
              </a:rPr>
              <a:t>Retention</a:t>
            </a:r>
            <a:endParaRPr sz="1800" b="1">
              <a:solidFill>
                <a:srgbClr val="F3F3F3"/>
              </a:solidFill>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4519</TotalTime>
  <Words>1186</Words>
  <Application>Microsoft Macintosh PowerPoint</Application>
  <PresentationFormat>Widescreen</PresentationFormat>
  <Paragraphs>280</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Times New Roman</vt:lpstr>
      <vt:lpstr>Roboto</vt:lpstr>
      <vt:lpstr>Office 主题</vt:lpstr>
      <vt:lpstr>Office 主题</vt:lpstr>
      <vt:lpstr>PowerPoint Presentation</vt:lpstr>
      <vt:lpstr>PowerPoint Presentation</vt:lpstr>
      <vt:lpstr>PowerPoint Presentation</vt:lpstr>
      <vt:lpstr>MARKET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Xiaoting Liu</cp:lastModifiedBy>
  <cp:revision>14</cp:revision>
  <dcterms:modified xsi:type="dcterms:W3CDTF">2018-12-16T21:12:19Z</dcterms:modified>
</cp:coreProperties>
</file>