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7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Impact" panose="020B0806030902050204" pitchFamily="34" charset="0"/>
      <p:regular r:id="rId26"/>
    </p:embeddedFont>
    <p:embeddedFont>
      <p:font typeface="Lato" panose="020F0502020204030203" pitchFamily="34" charset="77"/>
      <p:regular r:id="rId27"/>
      <p:bold r:id="rId28"/>
      <p:italic r:id="rId29"/>
      <p:boldItalic r:id="rId30"/>
    </p:embeddedFont>
    <p:embeddedFont>
      <p:font typeface="Montserrat" pitchFamily="2" charset="77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BDB61D6-414F-4F03-8411-8BE5F4D4C089}">
  <a:tblStyle styleId="{DBDB61D6-414F-4F03-8411-8BE5F4D4C0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3"/>
  </p:normalViewPr>
  <p:slideViewPr>
    <p:cSldViewPr snapToGrid="0">
      <p:cViewPr varScale="1">
        <p:scale>
          <a:sx n="120" d="100"/>
          <a:sy n="120" d="100"/>
        </p:scale>
        <p:origin x="200" y="4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55e9b009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55e9b009a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5b734a89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5b734a89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5b734a89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5b734a89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5b734a89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5b734a89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55e9b00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55e9b009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55e9b009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55e9b009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55e9b009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55e9b009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55e9b009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55e9b009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55e9b009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55e9b009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0d0888122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0d0888122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0d0888122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0d0888122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55e9b009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55e9b009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0d0888122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0d0888122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56ee8b15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56ee8b15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0d0888122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0d0888122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5de84b87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5de84b87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0d0888122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0d0888122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0d0888122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0d0888122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0d0888122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0d0888122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0d0888122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0d0888122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0d0888122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0d0888122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1735223.1735231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0-www.statista.com.library.ggu.edu/statistics/809750/worldwide-popularity-ranking-database-management-systems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0-www.statista.com.library.ggu.edu/statistics/750228/united-states-cites-most-tech-jobs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forbes.com/sites/forbeshumanresourcescouncil/2018/06/07/18-tips-for-new-graduates-ready-for-the-job-market/#5435185e4338" TargetMode="External"/><Relationship Id="rId4" Type="http://schemas.openxmlformats.org/officeDocument/2006/relationships/hyperlink" Target="https://www.rasmussen.edu/degrees/technology/blog/how-to-break-the-experience-barrier-in-it-jobs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reerservices.avemaria.edu/blog/the-key-to-competition-why-competitive-individuals-succeed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rbusiness.azcentral.com/database-management-systems-important-business-organizations-21106.html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204500" y="1125450"/>
            <a:ext cx="5547000" cy="14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 dirty="0"/>
              <a:t>Salaries and Jobs in Database Technology</a:t>
            </a:r>
            <a:endParaRPr sz="3800"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242650" y="3112100"/>
            <a:ext cx="3470700" cy="18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Montserrat"/>
                <a:ea typeface="Montserrat"/>
                <a:cs typeface="Montserrat"/>
                <a:sym typeface="Montserrat"/>
              </a:rPr>
              <a:t>MSBA 304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Montserrat"/>
                <a:ea typeface="Montserrat"/>
                <a:cs typeface="Montserrat"/>
                <a:sym typeface="Montserrat"/>
              </a:rPr>
              <a:t>Final Project Presentation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Montserrat"/>
                <a:ea typeface="Montserrat"/>
                <a:cs typeface="Montserrat"/>
                <a:sym typeface="Montserrat"/>
              </a:rPr>
              <a:t>Professor  Helen Yelluas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Montserrat"/>
                <a:ea typeface="Montserrat"/>
                <a:cs typeface="Montserrat"/>
                <a:sym typeface="Montserrat"/>
              </a:rPr>
              <a:t>Hanqing (Jamie)  Huang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Montserrat"/>
                <a:ea typeface="Montserrat"/>
                <a:cs typeface="Montserrat"/>
                <a:sym typeface="Montserrat"/>
              </a:rPr>
              <a:t>Jing Ding (DJ)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Montserrat"/>
                <a:ea typeface="Montserrat"/>
                <a:cs typeface="Montserrat"/>
                <a:sym typeface="Montserrat"/>
              </a:rPr>
              <a:t>Xiangwen (Jessica) Meng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Montserrat"/>
                <a:ea typeface="Montserrat"/>
                <a:cs typeface="Montserrat"/>
                <a:sym typeface="Montserrat"/>
              </a:rPr>
              <a:t>Xiaoting (Theresa) Liu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/>
          </p:nvPr>
        </p:nvSpPr>
        <p:spPr>
          <a:xfrm>
            <a:off x="1253575" y="6534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 b="1"/>
              <a:t>Prospect on Database Technology</a:t>
            </a:r>
            <a:endParaRPr/>
          </a:p>
        </p:txBody>
      </p:sp>
      <p:sp>
        <p:nvSpPr>
          <p:cNvPr id="200" name="Google Shape;200;p22"/>
          <p:cNvSpPr txBox="1">
            <a:spLocks noGrp="1"/>
          </p:cNvSpPr>
          <p:nvPr>
            <p:ph type="body" idx="1"/>
          </p:nvPr>
        </p:nvSpPr>
        <p:spPr>
          <a:xfrm>
            <a:off x="5746273" y="1957998"/>
            <a:ext cx="3254852" cy="23466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-US" altLang="zh-CN" dirty="0">
                <a:sym typeface="Montserrat"/>
              </a:rPr>
              <a:t>Computer and mathematical occupation is the first group that had 802K employment. It is projected that it will have nearly 50% growth from 2010 - 2020.</a:t>
            </a:r>
            <a:endParaRPr dirty="0">
              <a:sym typeface="Montserrat"/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altLang="zh-CN" dirty="0">
              <a:sym typeface="Montserrat"/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altLang="zh-CN" dirty="0">
                <a:sym typeface="Montserrat"/>
              </a:rPr>
              <a:t>Management had less employment in 2010 but the median annual wage was higher than computer and mathematical group. </a:t>
            </a:r>
            <a:endParaRPr dirty="0">
              <a:sym typeface="Montserrat"/>
            </a:endParaRPr>
          </a:p>
        </p:txBody>
      </p:sp>
      <p:pic>
        <p:nvPicPr>
          <p:cNvPr id="201" name="Google Shape;2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" y="2211384"/>
            <a:ext cx="5603398" cy="234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894232-8FB2-2341-822B-39B4103246A8}"/>
              </a:ext>
            </a:extLst>
          </p:cNvPr>
          <p:cNvSpPr txBox="1"/>
          <p:nvPr/>
        </p:nvSpPr>
        <p:spPr>
          <a:xfrm>
            <a:off x="1817174" y="1621659"/>
            <a:ext cx="591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Why Jobs in Database Technology Field Become Popular?</a:t>
            </a:r>
            <a:endParaRPr lang="en-US" b="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>
            <a:spLocks noGrp="1"/>
          </p:cNvSpPr>
          <p:nvPr>
            <p:ph type="title"/>
          </p:nvPr>
        </p:nvSpPr>
        <p:spPr>
          <a:xfrm>
            <a:off x="1297500" y="732175"/>
            <a:ext cx="69960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2600" b="1"/>
              <a:t>Requirements on Database Techonogy </a:t>
            </a:r>
            <a:endParaRPr sz="2600" b="1"/>
          </a:p>
        </p:txBody>
      </p:sp>
      <p:sp>
        <p:nvSpPr>
          <p:cNvPr id="207" name="Google Shape;207;p23"/>
          <p:cNvSpPr txBox="1">
            <a:spLocks noGrp="1"/>
          </p:cNvSpPr>
          <p:nvPr>
            <p:ph type="body" idx="1"/>
          </p:nvPr>
        </p:nvSpPr>
        <p:spPr>
          <a:xfrm>
            <a:off x="1297500" y="1410475"/>
            <a:ext cx="7043100" cy="3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 b="1" dirty="0">
                <a:latin typeface="Montserrat"/>
                <a:ea typeface="Montserrat"/>
                <a:cs typeface="Montserrat"/>
                <a:sym typeface="Montserrat"/>
              </a:rPr>
              <a:t>Career Requirements</a:t>
            </a:r>
            <a:endParaRPr sz="16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zh-CN" sz="1400" dirty="0">
                <a:latin typeface="Montserrat"/>
                <a:ea typeface="Montserrat"/>
                <a:cs typeface="Montserrat"/>
                <a:sym typeface="Montserrat"/>
              </a:rPr>
              <a:t>Critical Skills: 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zh-CN" sz="1400" dirty="0">
                <a:latin typeface="Montserrat"/>
                <a:ea typeface="Montserrat"/>
                <a:cs typeface="Montserrat"/>
                <a:sym typeface="Montserrat"/>
              </a:rPr>
              <a:t>Acknowledge on Data Technology 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</a:pPr>
            <a:r>
              <a:rPr lang="zh-CN" sz="1400" dirty="0">
                <a:latin typeface="Montserrat"/>
                <a:ea typeface="Montserrat"/>
                <a:cs typeface="Montserrat"/>
                <a:sym typeface="Montserrat"/>
              </a:rPr>
              <a:t>Analytical skills;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</a:pPr>
            <a:r>
              <a:rPr lang="zh-CN" sz="1400" dirty="0">
                <a:latin typeface="Montserrat"/>
                <a:ea typeface="Montserrat"/>
                <a:cs typeface="Montserrat"/>
                <a:sym typeface="Montserrat"/>
              </a:rPr>
              <a:t>Theories on  data structures and databases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zh-CN" sz="1400" dirty="0">
                <a:latin typeface="Montserrat"/>
                <a:ea typeface="Montserrat"/>
                <a:cs typeface="Montserrat"/>
                <a:sym typeface="Montserrat"/>
              </a:rPr>
              <a:t>Professional proficiency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</a:pPr>
            <a:r>
              <a:rPr lang="zh-CN" sz="1400" dirty="0">
                <a:latin typeface="Montserrat"/>
                <a:ea typeface="Montserrat"/>
                <a:cs typeface="Montserrat"/>
                <a:sym typeface="Montserrat"/>
              </a:rPr>
              <a:t>Programming capability: C++, JAVA, SQL, C#, PHP and etc.; 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</a:pPr>
            <a:r>
              <a:rPr lang="zh-CN" sz="1400" dirty="0">
                <a:latin typeface="Montserrat"/>
                <a:ea typeface="Montserrat"/>
                <a:cs typeface="Montserrat"/>
                <a:sym typeface="Montserrat"/>
              </a:rPr>
              <a:t>Microsoft Office programs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zh-CN" sz="1400" dirty="0">
                <a:latin typeface="Montserrat"/>
                <a:ea typeface="Montserrat"/>
                <a:cs typeface="Montserrat"/>
                <a:sym typeface="Montserrat"/>
              </a:rPr>
              <a:t>Working Experience:  at least of </a:t>
            </a:r>
            <a:r>
              <a:rPr lang="zh-CN" sz="1400" b="1" dirty="0">
                <a:latin typeface="Montserrat"/>
                <a:ea typeface="Montserrat"/>
                <a:cs typeface="Montserrat"/>
                <a:sym typeface="Montserrat"/>
              </a:rPr>
              <a:t>two </a:t>
            </a:r>
            <a:r>
              <a:rPr lang="zh-CN" sz="1400" dirty="0">
                <a:latin typeface="Montserrat"/>
                <a:ea typeface="Montserrat"/>
                <a:cs typeface="Montserrat"/>
                <a:sym typeface="Montserrat"/>
              </a:rPr>
              <a:t>years of experience 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zh-CN" sz="1400" dirty="0">
                <a:latin typeface="Montserrat"/>
                <a:ea typeface="Montserrat"/>
                <a:cs typeface="Montserrat"/>
                <a:sym typeface="Montserrat"/>
              </a:rPr>
              <a:t>Degree Level:  Bachelor's or higher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>
            <a:spLocks noGrp="1"/>
          </p:cNvSpPr>
          <p:nvPr>
            <p:ph type="title"/>
          </p:nvPr>
        </p:nvSpPr>
        <p:spPr>
          <a:xfrm>
            <a:off x="1092750" y="612775"/>
            <a:ext cx="69585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600" b="1"/>
              <a:t>Requirements on Database Techonogy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4"/>
          <p:cNvSpPr txBox="1">
            <a:spLocks noGrp="1"/>
          </p:cNvSpPr>
          <p:nvPr>
            <p:ph type="body" idx="1"/>
          </p:nvPr>
        </p:nvSpPr>
        <p:spPr>
          <a:xfrm>
            <a:off x="1092750" y="1253275"/>
            <a:ext cx="7426500" cy="36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 b="1" dirty="0">
                <a:latin typeface="Montserrat"/>
                <a:ea typeface="Montserrat"/>
                <a:cs typeface="Montserrat"/>
                <a:sym typeface="Montserrat"/>
              </a:rPr>
              <a:t>Competitiveness Enhancement Process</a:t>
            </a:r>
            <a:endParaRPr sz="14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200" dirty="0">
                <a:latin typeface="Montserrat"/>
                <a:ea typeface="Montserrat"/>
                <a:cs typeface="Montserrat"/>
                <a:sym typeface="Montserrat"/>
              </a:rPr>
              <a:t>Step 1: Obtain a Computer Degree</a:t>
            </a: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628650" indent="-171450">
              <a:spcBef>
                <a:spcPts val="1600"/>
              </a:spcBef>
            </a:pPr>
            <a:r>
              <a:rPr lang="en-US" altLang="zh-CN" sz="1200" dirty="0">
                <a:latin typeface="Montserrat"/>
                <a:ea typeface="Montserrat"/>
                <a:cs typeface="Montserrat"/>
                <a:sym typeface="Montserrat"/>
              </a:rPr>
              <a:t> Computer programming, computer information systems, or information technology</a:t>
            </a: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200" dirty="0">
                <a:latin typeface="Montserrat"/>
                <a:ea typeface="Montserrat"/>
                <a:cs typeface="Montserrat"/>
                <a:sym typeface="Montserrat"/>
              </a:rPr>
              <a:t>Step 2: Keep Skills Current</a:t>
            </a: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628650" indent="-171450">
              <a:spcBef>
                <a:spcPts val="1600"/>
              </a:spcBef>
            </a:pPr>
            <a:r>
              <a:rPr lang="en-US" altLang="zh-CN" sz="1200" dirty="0">
                <a:latin typeface="Montserrat"/>
                <a:ea typeface="Montserrat"/>
                <a:cs typeface="Montserrat"/>
                <a:sym typeface="Montserrat"/>
              </a:rPr>
              <a:t> Learn the newest programming languages</a:t>
            </a: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628650" indent="-171450">
              <a:spcBef>
                <a:spcPts val="1600"/>
              </a:spcBef>
            </a:pPr>
            <a:r>
              <a:rPr lang="zh-CN" sz="12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CN" sz="1200" dirty="0">
                <a:latin typeface="Montserrat"/>
                <a:ea typeface="Montserrat"/>
                <a:cs typeface="Montserrat"/>
                <a:sym typeface="Montserrat"/>
              </a:rPr>
              <a:t>Stay abreast of new developments in computer languages or application specialties</a:t>
            </a: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200" dirty="0">
                <a:latin typeface="Montserrat"/>
                <a:ea typeface="Montserrat"/>
                <a:cs typeface="Montserrat"/>
                <a:sym typeface="Montserrat"/>
              </a:rPr>
              <a:t>Step 3: Join a Professional Organization</a:t>
            </a: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628650" indent="-171450">
              <a:spcBef>
                <a:spcPts val="1600"/>
              </a:spcBef>
            </a:pPr>
            <a:r>
              <a:rPr lang="zh-CN" sz="1200" dirty="0"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-US" altLang="zh-CN" sz="1200" dirty="0">
                <a:latin typeface="Montserrat"/>
                <a:ea typeface="Montserrat"/>
                <a:cs typeface="Montserrat"/>
                <a:sym typeface="Montserrat"/>
              </a:rPr>
              <a:t>Becoming a member of a computing association </a:t>
            </a: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altLang="zh-CN" sz="1200" dirty="0"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zh-CN" sz="12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CN" sz="1200" dirty="0">
                <a:latin typeface="Montserrat"/>
                <a:ea typeface="Montserrat"/>
                <a:cs typeface="Montserrat"/>
                <a:sym typeface="Montserrat"/>
              </a:rPr>
              <a:t> (IEEE Computer Society/ the Association for Computing Machinery)</a:t>
            </a: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>
            <a:spLocks noGrp="1"/>
          </p:cNvSpPr>
          <p:nvPr>
            <p:ph type="title"/>
          </p:nvPr>
        </p:nvSpPr>
        <p:spPr>
          <a:xfrm>
            <a:off x="1148644" y="753861"/>
            <a:ext cx="69960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 b="1" dirty="0"/>
              <a:t>Required Skills in Marketing (LinkedIn)</a:t>
            </a:r>
            <a:endParaRPr b="1" dirty="0"/>
          </a:p>
        </p:txBody>
      </p:sp>
      <p:sp>
        <p:nvSpPr>
          <p:cNvPr id="219" name="Google Shape;219;p25"/>
          <p:cNvSpPr txBox="1">
            <a:spLocks noGrp="1"/>
          </p:cNvSpPr>
          <p:nvPr>
            <p:ph type="body" idx="1"/>
          </p:nvPr>
        </p:nvSpPr>
        <p:spPr>
          <a:xfrm>
            <a:off x="1148644" y="1889000"/>
            <a:ext cx="3807600" cy="27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 b="1" dirty="0">
                <a:latin typeface="Montserrat"/>
                <a:ea typeface="Montserrat"/>
                <a:cs typeface="Montserrat"/>
                <a:sym typeface="Montserrat"/>
              </a:rPr>
              <a:t>Option 1 - Database Engineer</a:t>
            </a:r>
            <a:endParaRPr sz="14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zh-CN" sz="1400" dirty="0">
                <a:latin typeface="Montserrat"/>
                <a:ea typeface="Montserrat"/>
                <a:cs typeface="Montserrat"/>
                <a:sym typeface="Montserrat"/>
              </a:rPr>
              <a:t>Data Center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zh-CN" sz="1400" dirty="0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zh-CN" sz="1400" dirty="0">
                <a:latin typeface="Montserrat"/>
                <a:ea typeface="Montserrat"/>
                <a:cs typeface="Montserrat"/>
                <a:sym typeface="Montserrat"/>
              </a:rPr>
              <a:t>Computer Science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zh-CN" sz="1400" dirty="0">
                <a:latin typeface="Montserrat"/>
                <a:ea typeface="Montserrat"/>
                <a:cs typeface="Montserrat"/>
                <a:sym typeface="Montserrat"/>
              </a:rPr>
              <a:t>Platform Integration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zh-CN" sz="1400" dirty="0">
                <a:latin typeface="Montserrat"/>
                <a:ea typeface="Montserrat"/>
                <a:cs typeface="Montserrat"/>
                <a:sym typeface="Montserrat"/>
              </a:rPr>
              <a:t>Databases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zh-CN" sz="1400" dirty="0">
                <a:latin typeface="Montserrat"/>
                <a:ea typeface="Montserrat"/>
                <a:cs typeface="Montserrat"/>
                <a:sym typeface="Montserrat"/>
              </a:rPr>
              <a:t>MongoDB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zh-CN" sz="1400" dirty="0">
                <a:latin typeface="Montserrat"/>
                <a:ea typeface="Montserrat"/>
                <a:cs typeface="Montserrat"/>
                <a:sym typeface="Montserrat"/>
              </a:rPr>
              <a:t>Credit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zh-CN" sz="1400" dirty="0">
                <a:latin typeface="Montserrat"/>
                <a:ea typeface="Montserrat"/>
                <a:cs typeface="Montserrat"/>
                <a:sym typeface="Montserrat"/>
              </a:rPr>
              <a:t>MySQL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zh-CN" sz="1400" dirty="0">
                <a:latin typeface="Montserrat"/>
                <a:ea typeface="Montserrat"/>
                <a:cs typeface="Montserrat"/>
                <a:sym typeface="Montserrat"/>
              </a:rPr>
              <a:t>Amazon Web Service (AWS)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25"/>
          <p:cNvSpPr txBox="1">
            <a:spLocks noGrp="1"/>
          </p:cNvSpPr>
          <p:nvPr>
            <p:ph type="body" idx="1"/>
          </p:nvPr>
        </p:nvSpPr>
        <p:spPr>
          <a:xfrm>
            <a:off x="4646644" y="1596922"/>
            <a:ext cx="4097100" cy="32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 b="1" dirty="0">
                <a:latin typeface="Montserrat"/>
                <a:ea typeface="Montserrat"/>
                <a:cs typeface="Montserrat"/>
                <a:sym typeface="Montserrat"/>
              </a:rPr>
              <a:t>Option 2  - Database Administrator</a:t>
            </a:r>
            <a:endParaRPr sz="14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zh-CN" sz="1400" dirty="0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zh-CN" sz="1400" dirty="0">
                <a:latin typeface="Montserrat"/>
                <a:ea typeface="Montserrat"/>
                <a:cs typeface="Montserrat"/>
                <a:sym typeface="Montserrat"/>
              </a:rPr>
              <a:t>Computer Science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zh-CN" sz="1400" dirty="0">
                <a:latin typeface="Montserrat"/>
                <a:ea typeface="Montserrat"/>
                <a:cs typeface="Montserrat"/>
                <a:sym typeface="Montserrat"/>
              </a:rPr>
              <a:t>Application Security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zh-CN" sz="1400" dirty="0">
                <a:latin typeface="Montserrat"/>
                <a:ea typeface="Montserrat"/>
                <a:cs typeface="Montserrat"/>
                <a:sym typeface="Montserrat"/>
              </a:rPr>
              <a:t>Data Models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zh-CN" sz="1400" dirty="0">
                <a:latin typeface="Montserrat"/>
                <a:ea typeface="Montserrat"/>
                <a:cs typeface="Montserrat"/>
                <a:sym typeface="Montserrat"/>
              </a:rPr>
              <a:t>Databases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zh-CN" sz="1400" dirty="0">
                <a:latin typeface="Montserrat"/>
                <a:ea typeface="Montserrat"/>
                <a:cs typeface="Montserrat"/>
                <a:sym typeface="Montserrat"/>
              </a:rPr>
              <a:t>Flow Diagrams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zh-CN" sz="1400" dirty="0">
                <a:latin typeface="Montserrat"/>
                <a:ea typeface="Montserrat"/>
                <a:cs typeface="Montserrat"/>
                <a:sym typeface="Montserrat"/>
              </a:rPr>
              <a:t>Security Information and event Management (SIEM)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zh-CN" sz="1400" dirty="0">
                <a:latin typeface="Montserrat"/>
                <a:ea typeface="Montserrat"/>
                <a:cs typeface="Montserrat"/>
                <a:sym typeface="Montserrat"/>
              </a:rPr>
              <a:t>Database Administration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zh-CN" sz="1400" dirty="0">
                <a:latin typeface="Montserrat"/>
                <a:ea typeface="Montserrat"/>
                <a:cs typeface="Montserrat"/>
                <a:sym typeface="Montserrat"/>
              </a:rPr>
              <a:t>Investigation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zh-CN" sz="1400" dirty="0">
                <a:latin typeface="Montserrat"/>
                <a:ea typeface="Montserrat"/>
                <a:cs typeface="Montserrat"/>
                <a:sym typeface="Montserrat"/>
              </a:rPr>
              <a:t>RDBMS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>
            <a:spLocks noGrp="1"/>
          </p:cNvSpPr>
          <p:nvPr>
            <p:ph type="title"/>
          </p:nvPr>
        </p:nvSpPr>
        <p:spPr>
          <a:xfrm>
            <a:off x="1180542" y="761150"/>
            <a:ext cx="7038900" cy="6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 b="1" dirty="0"/>
              <a:t>Required Skills in Marketing (LinkedIn)</a:t>
            </a:r>
            <a:endParaRPr b="1" dirty="0"/>
          </a:p>
        </p:txBody>
      </p:sp>
      <p:sp>
        <p:nvSpPr>
          <p:cNvPr id="226" name="Google Shape;226;p26"/>
          <p:cNvSpPr txBox="1">
            <a:spLocks noGrp="1"/>
          </p:cNvSpPr>
          <p:nvPr>
            <p:ph type="body" idx="1"/>
          </p:nvPr>
        </p:nvSpPr>
        <p:spPr>
          <a:xfrm>
            <a:off x="1180542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 b="1" dirty="0">
                <a:latin typeface="Montserrat"/>
                <a:ea typeface="Montserrat"/>
                <a:cs typeface="Montserrat"/>
                <a:sym typeface="Montserrat"/>
              </a:rPr>
              <a:t>Option 3 - Database Specialist</a:t>
            </a:r>
            <a:endParaRPr sz="14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zh-CN" sz="1200" dirty="0">
                <a:latin typeface="Montserrat"/>
                <a:ea typeface="Montserrat"/>
                <a:cs typeface="Montserrat"/>
                <a:sym typeface="Montserrat"/>
              </a:rPr>
              <a:t>Keep Oracle RAC and SQL server databases up and running fast</a:t>
            </a:r>
            <a:endParaRPr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zh-CN" sz="1200" dirty="0">
                <a:latin typeface="Montserrat"/>
                <a:ea typeface="Montserrat"/>
                <a:cs typeface="Montserrat"/>
                <a:sym typeface="Montserrat"/>
              </a:rPr>
              <a:t>Troubleshotting database errors</a:t>
            </a:r>
            <a:endParaRPr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zh-CN" sz="1200" dirty="0">
                <a:latin typeface="Montserrat"/>
                <a:ea typeface="Montserrat"/>
                <a:cs typeface="Montserrat"/>
                <a:sym typeface="Montserrat"/>
              </a:rPr>
              <a:t>Performance tuning inefficient database code</a:t>
            </a:r>
            <a:endParaRPr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zh-CN" sz="1200" dirty="0">
                <a:latin typeface="Montserrat"/>
                <a:ea typeface="Montserrat"/>
                <a:cs typeface="Montserrat"/>
                <a:sym typeface="Montserrat"/>
              </a:rPr>
              <a:t>Create Oracele and Microsoft SQL sERVER dATABASES</a:t>
            </a:r>
            <a:endParaRPr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zh-CN" sz="1200" dirty="0">
                <a:latin typeface="Montserrat"/>
                <a:ea typeface="Montserrat"/>
                <a:cs typeface="Montserrat"/>
                <a:sym typeface="Montserrat"/>
              </a:rPr>
              <a:t>Managing databases storage migrating databases from Solaris Servers to Linux Servers </a:t>
            </a:r>
            <a:endParaRPr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zh-CN" sz="1200" dirty="0">
                <a:latin typeface="Montserrat"/>
                <a:ea typeface="Montserrat"/>
                <a:cs typeface="Montserrat"/>
                <a:sym typeface="Montserrat"/>
              </a:rPr>
              <a:t>Setup Oracle Wallet and manage certificates </a:t>
            </a:r>
            <a:endParaRPr sz="12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>
            <a:spLocks noGrp="1"/>
          </p:cNvSpPr>
          <p:nvPr>
            <p:ph type="title"/>
          </p:nvPr>
        </p:nvSpPr>
        <p:spPr>
          <a:xfrm>
            <a:off x="1297500" y="708650"/>
            <a:ext cx="70389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/>
              <a:t>Applicants in Database Technology Field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32" name="Google Shape;232;p27"/>
          <p:cNvSpPr txBox="1">
            <a:spLocks noGrp="1"/>
          </p:cNvSpPr>
          <p:nvPr>
            <p:ph type="body" idx="1"/>
          </p:nvPr>
        </p:nvSpPr>
        <p:spPr>
          <a:xfrm>
            <a:off x="1297500" y="1207150"/>
            <a:ext cx="7038900" cy="370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zh-CN" sz="1200" b="1" dirty="0">
                <a:latin typeface="Montserrat"/>
                <a:ea typeface="Montserrat"/>
                <a:cs typeface="Montserrat"/>
                <a:sym typeface="Montserrat"/>
              </a:rPr>
              <a:t>What Are You Good At</a:t>
            </a:r>
            <a:endParaRPr sz="12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04800" algn="l" rtl="0"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</a:pPr>
            <a:r>
              <a:rPr lang="zh-CN" sz="1200" dirty="0">
                <a:latin typeface="Montserrat"/>
                <a:ea typeface="Montserrat"/>
                <a:cs typeface="Montserrat"/>
                <a:sym typeface="Montserrat"/>
              </a:rPr>
              <a:t>Soft Skills: what kind of person you are</a:t>
            </a:r>
            <a:endParaRPr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304800" algn="l" rtl="0"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</a:pPr>
            <a:r>
              <a:rPr lang="zh-CN" sz="1200" dirty="0">
                <a:latin typeface="Montserrat"/>
                <a:ea typeface="Montserrat"/>
                <a:cs typeface="Montserrat"/>
                <a:sym typeface="Montserrat"/>
              </a:rPr>
              <a:t>Personality,  characteristics, and interests</a:t>
            </a:r>
            <a:endParaRPr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04800" algn="l" rtl="0"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</a:pPr>
            <a:r>
              <a:rPr lang="zh-CN" sz="1200" dirty="0">
                <a:latin typeface="Montserrat"/>
                <a:ea typeface="Montserrat"/>
                <a:cs typeface="Montserrat"/>
                <a:sym typeface="Montserrat"/>
              </a:rPr>
              <a:t>Job Skills: what kind of work you are good at</a:t>
            </a:r>
            <a:endParaRPr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304800" algn="l" rtl="0"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</a:pPr>
            <a:r>
              <a:rPr lang="zh-CN" sz="1200" dirty="0">
                <a:latin typeface="Montserrat"/>
                <a:ea typeface="Montserrat"/>
                <a:cs typeface="Montserrat"/>
                <a:sym typeface="Montserrat"/>
              </a:rPr>
              <a:t>Analyzing, coding, programming, developing, and learning</a:t>
            </a:r>
            <a:endParaRPr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zh-CN" sz="1200" b="1" dirty="0">
                <a:latin typeface="Montserrat"/>
                <a:ea typeface="Montserrat"/>
                <a:cs typeface="Montserrat"/>
                <a:sym typeface="Montserrat"/>
              </a:rPr>
              <a:t>Hand On Learning Project </a:t>
            </a: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04800" algn="l" rtl="0"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</a:pPr>
            <a:r>
              <a:rPr lang="en-US" altLang="zh-CN" sz="1200" dirty="0">
                <a:latin typeface="Montserrat"/>
                <a:ea typeface="Montserrat"/>
                <a:cs typeface="Montserrat"/>
                <a:sym typeface="Montserrat"/>
              </a:rPr>
              <a:t>How does the project  work</a:t>
            </a: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04800" algn="l" rtl="0"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</a:pPr>
            <a:r>
              <a:rPr lang="zh-CN" sz="1200" dirty="0">
                <a:latin typeface="Montserrat"/>
                <a:ea typeface="Montserrat"/>
                <a:cs typeface="Montserrat"/>
                <a:sym typeface="Montserrat"/>
              </a:rPr>
              <a:t>What results will be from these projects</a:t>
            </a:r>
            <a:endParaRPr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04800" algn="l" rtl="0">
              <a:spcBef>
                <a:spcPts val="1600"/>
              </a:spcBef>
              <a:spcAft>
                <a:spcPts val="1600"/>
              </a:spcAft>
              <a:buSzPts val="1200"/>
              <a:buFont typeface="Montserrat"/>
              <a:buChar char="○"/>
            </a:pPr>
            <a:r>
              <a:rPr lang="zh-CN" sz="1200" dirty="0">
                <a:latin typeface="Montserrat"/>
                <a:ea typeface="Montserrat"/>
                <a:cs typeface="Montserrat"/>
                <a:sym typeface="Montserrat"/>
              </a:rPr>
              <a:t>What can you learn from the projects</a:t>
            </a:r>
            <a:endParaRPr sz="12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>
            <a:spLocks noGrp="1"/>
          </p:cNvSpPr>
          <p:nvPr>
            <p:ph type="title"/>
          </p:nvPr>
        </p:nvSpPr>
        <p:spPr>
          <a:xfrm>
            <a:off x="1297500" y="723050"/>
            <a:ext cx="70389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/>
              <a:t>Applicants in Database Technology Field</a:t>
            </a:r>
            <a:endParaRPr sz="3200"/>
          </a:p>
        </p:txBody>
      </p:sp>
      <p:sp>
        <p:nvSpPr>
          <p:cNvPr id="238" name="Google Shape;238;p28"/>
          <p:cNvSpPr txBox="1">
            <a:spLocks noGrp="1"/>
          </p:cNvSpPr>
          <p:nvPr>
            <p:ph type="body" idx="1"/>
          </p:nvPr>
        </p:nvSpPr>
        <p:spPr>
          <a:xfrm>
            <a:off x="1297500" y="1373450"/>
            <a:ext cx="7038900" cy="3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zh-CN" sz="1400" b="1" dirty="0">
                <a:latin typeface="Montserrat"/>
                <a:ea typeface="Montserrat"/>
                <a:cs typeface="Montserrat"/>
                <a:sym typeface="Montserrat"/>
              </a:rPr>
              <a:t>Competition</a:t>
            </a:r>
            <a:endParaRPr sz="14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zh-CN" sz="1400" dirty="0">
                <a:latin typeface="Montserrat"/>
                <a:ea typeface="Montserrat"/>
                <a:cs typeface="Montserrat"/>
                <a:sym typeface="Montserrat"/>
              </a:rPr>
              <a:t>Gain better insight on yourself, the work, even the industry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zh-CN" sz="1400" dirty="0">
                <a:latin typeface="Montserrat"/>
                <a:ea typeface="Montserrat"/>
                <a:cs typeface="Montserrat"/>
                <a:sym typeface="Montserrat"/>
              </a:rPr>
              <a:t>Keeping hard-working on the path towards the goal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zh-CN" sz="1400" b="1" dirty="0">
                <a:latin typeface="Montserrat"/>
                <a:ea typeface="Montserrat"/>
                <a:cs typeface="Montserrat"/>
                <a:sym typeface="Montserrat"/>
              </a:rPr>
              <a:t>Volunteer</a:t>
            </a:r>
            <a:endParaRPr sz="14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zh-CN" sz="1400" dirty="0">
                <a:latin typeface="Montserrat"/>
                <a:ea typeface="Montserrat"/>
                <a:cs typeface="Montserrat"/>
                <a:sym typeface="Montserrat"/>
              </a:rPr>
              <a:t>Allowing you to build IT experience along with a collaborative and team-oriented attitude 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</a:pPr>
            <a:r>
              <a:rPr lang="zh-CN" sz="1400" dirty="0">
                <a:latin typeface="Montserrat"/>
                <a:ea typeface="Montserrat"/>
                <a:cs typeface="Montserrat"/>
                <a:sym typeface="Montserrat"/>
              </a:rPr>
              <a:t>Charaties / Non-profit Organizations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7500" algn="l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○"/>
            </a:pPr>
            <a:r>
              <a:rPr lang="zh-CN" sz="1400" dirty="0">
                <a:latin typeface="Montserrat"/>
                <a:ea typeface="Montserrat"/>
                <a:cs typeface="Montserrat"/>
                <a:sym typeface="Montserrat"/>
              </a:rPr>
              <a:t>Keeping your mind sharp and developing skills 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>
            <a:spLocks noGrp="1"/>
          </p:cNvSpPr>
          <p:nvPr>
            <p:ph type="title"/>
          </p:nvPr>
        </p:nvSpPr>
        <p:spPr>
          <a:xfrm>
            <a:off x="1297500" y="708675"/>
            <a:ext cx="70389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/>
              <a:t>Applicants in Database Technology Field</a:t>
            </a:r>
            <a:endParaRPr sz="3200"/>
          </a:p>
        </p:txBody>
      </p:sp>
      <p:sp>
        <p:nvSpPr>
          <p:cNvPr id="244" name="Google Shape;244;p29"/>
          <p:cNvSpPr txBox="1">
            <a:spLocks noGrp="1"/>
          </p:cNvSpPr>
          <p:nvPr>
            <p:ph type="body" idx="1"/>
          </p:nvPr>
        </p:nvSpPr>
        <p:spPr>
          <a:xfrm>
            <a:off x="1297500" y="1299075"/>
            <a:ext cx="7038900" cy="3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zh-CN" sz="1200" b="1" dirty="0">
                <a:latin typeface="Montserrat"/>
                <a:ea typeface="Montserrat"/>
                <a:cs typeface="Montserrat"/>
                <a:sym typeface="Montserrat"/>
              </a:rPr>
              <a:t>Career Fair</a:t>
            </a:r>
            <a:endParaRPr sz="12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04800" algn="l" rtl="0"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</a:pPr>
            <a:r>
              <a:rPr lang="zh-CN" sz="1200" dirty="0">
                <a:latin typeface="Montserrat"/>
                <a:ea typeface="Montserrat"/>
                <a:cs typeface="Montserrat"/>
                <a:sym typeface="Montserrat"/>
              </a:rPr>
              <a:t>Building social networking with both professionals and peers</a:t>
            </a:r>
            <a:endParaRPr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04800" algn="l" rtl="0"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</a:pPr>
            <a:r>
              <a:rPr lang="zh-CN" sz="1200" dirty="0">
                <a:latin typeface="Montserrat"/>
                <a:ea typeface="Montserrat"/>
                <a:cs typeface="Montserrat"/>
                <a:sym typeface="Montserrat"/>
              </a:rPr>
              <a:t>Strenghen professional skills and communication skills</a:t>
            </a:r>
            <a:endParaRPr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04800" algn="l" rtl="0"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</a:pPr>
            <a:r>
              <a:rPr lang="zh-CN" sz="1200" dirty="0">
                <a:latin typeface="Montserrat"/>
                <a:ea typeface="Montserrat"/>
                <a:cs typeface="Montserrat"/>
                <a:sym typeface="Montserrat"/>
              </a:rPr>
              <a:t>Seeking for potential opprtunities</a:t>
            </a:r>
            <a:endParaRPr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●"/>
            </a:pPr>
            <a:r>
              <a:rPr lang="zh-CN" sz="1200" b="1" dirty="0">
                <a:latin typeface="Montserrat"/>
                <a:ea typeface="Montserrat"/>
                <a:cs typeface="Montserrat"/>
                <a:sym typeface="Montserrat"/>
              </a:rPr>
              <a:t>Internship </a:t>
            </a:r>
            <a:endParaRPr sz="12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</a:pPr>
            <a:r>
              <a:rPr lang="zh-CN" sz="1200" dirty="0">
                <a:latin typeface="Montserrat"/>
                <a:ea typeface="Montserrat"/>
                <a:cs typeface="Montserrat"/>
                <a:sym typeface="Montserrat"/>
              </a:rPr>
              <a:t>Gaining industry experience / working experience</a:t>
            </a:r>
            <a:endParaRPr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</a:pPr>
            <a:r>
              <a:rPr lang="zh-CN" sz="1200" dirty="0">
                <a:latin typeface="Montserrat"/>
                <a:ea typeface="Montserrat"/>
                <a:cs typeface="Montserrat"/>
                <a:sym typeface="Montserrat"/>
              </a:rPr>
              <a:t>Competing / Well-prepared for full-time position</a:t>
            </a:r>
            <a:endParaRPr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</a:pPr>
            <a:r>
              <a:rPr lang="zh-CN" sz="1200" dirty="0">
                <a:latin typeface="Montserrat"/>
                <a:ea typeface="Montserrat"/>
                <a:cs typeface="Montserrat"/>
                <a:sym typeface="Montserrat"/>
              </a:rPr>
              <a:t>Gaining  networking and learn from the company</a:t>
            </a:r>
            <a:endParaRPr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Montserrat"/>
              <a:buChar char="■"/>
            </a:pPr>
            <a:r>
              <a:rPr lang="zh-CN" sz="1200" dirty="0">
                <a:latin typeface="Montserrat"/>
                <a:ea typeface="Montserrat"/>
                <a:cs typeface="Montserrat"/>
                <a:sym typeface="Montserrat"/>
              </a:rPr>
              <a:t>Local job board / Career Fair / Universitty Career Resources</a:t>
            </a:r>
            <a:endParaRPr sz="12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>
            <a:spLocks noGrp="1"/>
          </p:cNvSpPr>
          <p:nvPr>
            <p:ph type="title"/>
          </p:nvPr>
        </p:nvSpPr>
        <p:spPr>
          <a:xfrm>
            <a:off x="1297500" y="629925"/>
            <a:ext cx="7038900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 b="1"/>
              <a:t>Conclusion &amp; Recommendation</a:t>
            </a:r>
            <a:endParaRPr sz="3000" b="1"/>
          </a:p>
        </p:txBody>
      </p:sp>
      <p:sp>
        <p:nvSpPr>
          <p:cNvPr id="250" name="Google Shape;250;p30"/>
          <p:cNvSpPr txBox="1">
            <a:spLocks noGrp="1"/>
          </p:cNvSpPr>
          <p:nvPr>
            <p:ph type="body" idx="1"/>
          </p:nvPr>
        </p:nvSpPr>
        <p:spPr>
          <a:xfrm>
            <a:off x="1297500" y="1849270"/>
            <a:ext cx="3626700" cy="22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 b="1" dirty="0"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sz="20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 dirty="0">
                <a:latin typeface="Montserrat"/>
                <a:ea typeface="Montserrat"/>
                <a:cs typeface="Montserrat"/>
                <a:sym typeface="Montserrat"/>
              </a:rPr>
              <a:t>Database Technology Field</a:t>
            </a: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zh-CN" sz="1600" dirty="0">
                <a:latin typeface="Montserrat"/>
                <a:ea typeface="Montserrat"/>
                <a:cs typeface="Montserrat"/>
                <a:sym typeface="Montserrat"/>
              </a:rPr>
              <a:t>Good Salaries</a:t>
            </a: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zh-CN" sz="1600" dirty="0">
                <a:latin typeface="Montserrat"/>
                <a:ea typeface="Montserrat"/>
                <a:cs typeface="Montserrat"/>
                <a:sym typeface="Montserrat"/>
              </a:rPr>
              <a:t>High demand in job market</a:t>
            </a: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0"/>
          <p:cNvSpPr/>
          <p:nvPr/>
        </p:nvSpPr>
        <p:spPr>
          <a:xfrm>
            <a:off x="5098950" y="2020186"/>
            <a:ext cx="3428362" cy="2034084"/>
          </a:xfrm>
          <a:prstGeom prst="wedgeRoundRectCallout">
            <a:avLst>
              <a:gd name="adj1" fmla="val -66262"/>
              <a:gd name="adj2" fmla="val 23038"/>
              <a:gd name="adj3" fmla="val 0"/>
            </a:avLst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Glassdoor Average Base Pay</a:t>
            </a: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Database Specialist: $60,500 up</a:t>
            </a: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Database Administrator: $80,683 up</a:t>
            </a: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Database Engineer: </a:t>
            </a:r>
            <a:r>
              <a:rPr lang="zh-CN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$151,460 up</a:t>
            </a: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>
            <a:spLocks noGrp="1"/>
          </p:cNvSpPr>
          <p:nvPr>
            <p:ph type="title"/>
          </p:nvPr>
        </p:nvSpPr>
        <p:spPr>
          <a:xfrm>
            <a:off x="1297500" y="603675"/>
            <a:ext cx="70389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 b="1"/>
              <a:t>Conclusion &amp; Recommendation</a:t>
            </a:r>
            <a:endParaRPr/>
          </a:p>
        </p:txBody>
      </p:sp>
      <p:sp>
        <p:nvSpPr>
          <p:cNvPr id="257" name="Google Shape;257;p3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 dirty="0">
                <a:latin typeface="Montserrat"/>
                <a:ea typeface="Montserrat"/>
                <a:cs typeface="Montserrat"/>
                <a:sym typeface="Montserrat"/>
              </a:rPr>
              <a:t>Recommendation</a:t>
            </a:r>
            <a:endParaRPr sz="18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zh-CN" sz="1400" dirty="0">
                <a:latin typeface="Montserrat"/>
                <a:ea typeface="Montserrat"/>
                <a:cs typeface="Montserrat"/>
                <a:sym typeface="Montserrat"/>
              </a:rPr>
              <a:t>Do your reseach 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zh-CN" sz="1400" dirty="0">
                <a:latin typeface="Montserrat"/>
                <a:ea typeface="Montserrat"/>
                <a:cs typeface="Montserrat"/>
                <a:sym typeface="Montserrat"/>
              </a:rPr>
              <a:t>Salary, position, prospect, work environment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zh-CN" sz="1400" dirty="0">
                <a:latin typeface="Montserrat"/>
                <a:ea typeface="Montserrat"/>
                <a:cs typeface="Montserrat"/>
                <a:sym typeface="Montserrat"/>
              </a:rPr>
              <a:t>Network! Network! Network!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zh-CN" sz="1400" dirty="0">
                <a:latin typeface="Montserrat"/>
                <a:ea typeface="Montserrat"/>
                <a:cs typeface="Montserrat"/>
                <a:sym typeface="Montserrat"/>
              </a:rPr>
              <a:t>Professionals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zh-CN" sz="1400" dirty="0">
                <a:latin typeface="Montserrat"/>
                <a:ea typeface="Montserrat"/>
                <a:cs typeface="Montserrat"/>
                <a:sym typeface="Montserrat"/>
              </a:rPr>
              <a:t>Friends from the field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zh-CN" sz="1400" dirty="0">
                <a:latin typeface="Montserrat"/>
                <a:ea typeface="Montserrat"/>
                <a:cs typeface="Montserrat"/>
                <a:sym typeface="Montserrat"/>
              </a:rPr>
              <a:t>Competition 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zh-CN" sz="1400" dirty="0">
                <a:latin typeface="Montserrat"/>
                <a:ea typeface="Montserrat"/>
                <a:cs typeface="Montserrat"/>
                <a:sym typeface="Montserrat"/>
              </a:rPr>
              <a:t>Be ready to work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zh-CN" sz="1400" dirty="0">
                <a:latin typeface="Montserrat"/>
                <a:ea typeface="Montserrat"/>
                <a:cs typeface="Montserrat"/>
                <a:sym typeface="Montserrat"/>
              </a:rPr>
              <a:t>Keep develop yourself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6141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 b="1" dirty="0"/>
              <a:t>Database Technology</a:t>
            </a:r>
            <a:endParaRPr sz="3400" b="1"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420732"/>
            <a:ext cx="7038900" cy="35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600" b="1" dirty="0">
                <a:latin typeface="Montserrat"/>
                <a:ea typeface="Montserrat"/>
                <a:cs typeface="Montserrat"/>
                <a:sym typeface="Montserrat"/>
              </a:rPr>
              <a:t>Content</a:t>
            </a:r>
            <a:endParaRPr sz="26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zh-CN" sz="1600" dirty="0">
                <a:latin typeface="Montserrat"/>
                <a:ea typeface="Montserrat"/>
                <a:cs typeface="Montserrat"/>
                <a:sym typeface="Montserrat"/>
              </a:rPr>
              <a:t>Introduction &amp; Background</a:t>
            </a: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zh-CN" sz="1600" dirty="0">
                <a:latin typeface="Montserrat"/>
                <a:ea typeface="Montserrat"/>
                <a:cs typeface="Montserrat"/>
                <a:sym typeface="Montserrat"/>
              </a:rPr>
              <a:t>Prospect on Database Technology</a:t>
            </a: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zh-CN" sz="1600" dirty="0">
                <a:latin typeface="Montserrat"/>
                <a:ea typeface="Montserrat"/>
                <a:cs typeface="Montserrat"/>
                <a:sym typeface="Montserrat"/>
              </a:rPr>
              <a:t>Requirements on Database Techonogy </a:t>
            </a: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zh-CN" sz="1600" dirty="0">
                <a:latin typeface="Montserrat"/>
                <a:ea typeface="Montserrat"/>
                <a:cs typeface="Montserrat"/>
                <a:sym typeface="Montserrat"/>
              </a:rPr>
              <a:t>Applicants in Database Technology</a:t>
            </a: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zh-CN" sz="1600" dirty="0">
                <a:latin typeface="Montserrat"/>
                <a:ea typeface="Montserrat"/>
                <a:cs typeface="Montserrat"/>
                <a:sym typeface="Montserrat"/>
              </a:rPr>
              <a:t>Conclusion &amp; Recommendation</a:t>
            </a: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zh-CN" sz="1600" dirty="0">
                <a:latin typeface="Montserrat"/>
                <a:ea typeface="Montserrat"/>
                <a:cs typeface="Montserrat"/>
                <a:sym typeface="Montserrat"/>
              </a:rPr>
              <a:t>Reference</a:t>
            </a: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>
            <a:spLocks noGrp="1"/>
          </p:cNvSpPr>
          <p:nvPr>
            <p:ph type="title"/>
          </p:nvPr>
        </p:nvSpPr>
        <p:spPr>
          <a:xfrm>
            <a:off x="1297500" y="669275"/>
            <a:ext cx="7038900" cy="7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 b="1"/>
              <a:t>Reference 	</a:t>
            </a:r>
            <a:endParaRPr sz="3000" b="1"/>
          </a:p>
        </p:txBody>
      </p:sp>
      <p:sp>
        <p:nvSpPr>
          <p:cNvPr id="263" name="Google Shape;263;p32"/>
          <p:cNvSpPr txBox="1">
            <a:spLocks noGrp="1"/>
          </p:cNvSpPr>
          <p:nvPr>
            <p:ph type="body" idx="1"/>
          </p:nvPr>
        </p:nvSpPr>
        <p:spPr>
          <a:xfrm>
            <a:off x="1297500" y="1437800"/>
            <a:ext cx="7038900" cy="34212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Anthes, G. (2010). Happy Birthday, RDBMS ! </a:t>
            </a:r>
            <a:r>
              <a:rPr lang="zh-CN" sz="1200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Communications of the ACM</a:t>
            </a:r>
            <a:r>
              <a:rPr lang="zh-CN" sz="1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zh-CN" sz="1200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53</a:t>
            </a:r>
            <a:r>
              <a:rPr lang="zh-CN" sz="1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(5), 16–17.</a:t>
            </a:r>
            <a:endParaRPr sz="1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Retrieved from</a:t>
            </a:r>
            <a:r>
              <a:rPr lang="zh-CN" sz="1200" u="sng" dirty="0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https://doi.org/10.1145/1735223.1735231</a:t>
            </a:r>
            <a:endParaRPr lang="en-US" altLang="zh-CN" sz="1200" u="sng" dirty="0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lang="en-US" sz="6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sz="120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Csorn</a:t>
            </a:r>
            <a:r>
              <a:rPr lang="en-US" altLang="zh-CN" sz="1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L. (2013). Careers in the growing field of information technology services. </a:t>
            </a:r>
            <a:r>
              <a:rPr lang="en-US" altLang="zh-CN" sz="1200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Beyond  the</a:t>
            </a:r>
            <a:r>
              <a:rPr lang="en-US" altLang="zh-CN" sz="1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CN" sz="1200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r>
              <a:rPr lang="en-US" altLang="zh-CN" sz="1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altLang="zh-CN" sz="1200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-US" altLang="zh-CN" sz="1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0" lvl="0" indent="0">
              <a:lnSpc>
                <a:spcPct val="150000"/>
              </a:lnSpc>
              <a:buNone/>
            </a:pPr>
            <a:endParaRPr lang="en-US" sz="6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sz="1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DB-Engines. (n.d.). Ranking of the most popular database management systems worldwide, as of March 2019. In </a:t>
            </a:r>
            <a:r>
              <a:rPr lang="en-US" altLang="zh-CN" sz="1200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Statista - The Statistics Portal</a:t>
            </a:r>
            <a:r>
              <a:rPr lang="en-US" altLang="zh-CN" sz="1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lang="en-US" sz="1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indent="0">
              <a:lnSpc>
                <a:spcPct val="150000"/>
              </a:lnSpc>
              <a:buNone/>
            </a:pPr>
            <a:r>
              <a:rPr lang="en-US" altLang="zh-CN" sz="1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Retrieved March 27, 2019, from </a:t>
            </a:r>
            <a:r>
              <a:rPr lang="en-US" altLang="zh-CN" sz="1200" u="sng" dirty="0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https://0-www.statista.com.library.ggu.edu/statistics/809750/worldwide-popularity-ranking-database-management-systems/</a:t>
            </a:r>
            <a:endParaRPr lang="en-US" altLang="zh-CN" sz="1200" u="sng" dirty="0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>
            <a:spLocks noGrp="1"/>
          </p:cNvSpPr>
          <p:nvPr>
            <p:ph type="title"/>
          </p:nvPr>
        </p:nvSpPr>
        <p:spPr>
          <a:xfrm>
            <a:off x="1297500" y="616800"/>
            <a:ext cx="7038900" cy="7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 b="1" dirty="0"/>
              <a:t>Reference </a:t>
            </a:r>
            <a:endParaRPr dirty="0"/>
          </a:p>
        </p:txBody>
      </p:sp>
      <p:sp>
        <p:nvSpPr>
          <p:cNvPr id="269" name="Google Shape;269;p33"/>
          <p:cNvSpPr txBox="1">
            <a:spLocks noGrp="1"/>
          </p:cNvSpPr>
          <p:nvPr>
            <p:ph type="body" idx="1"/>
          </p:nvPr>
        </p:nvSpPr>
        <p:spPr>
          <a:xfrm>
            <a:off x="1297500" y="1372200"/>
            <a:ext cx="7038900" cy="33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 dirty="0">
                <a:latin typeface="Montserrat"/>
                <a:ea typeface="Montserrat"/>
                <a:cs typeface="Montserrat"/>
                <a:sym typeface="Montserrat"/>
              </a:rPr>
              <a:t>Forbes. (n.d.). Top cities for tech jobs in the United States in 2016. In </a:t>
            </a:r>
            <a:r>
              <a:rPr lang="zh-CN" sz="1200" i="1" dirty="0">
                <a:latin typeface="Montserrat"/>
                <a:ea typeface="Montserrat"/>
                <a:cs typeface="Montserrat"/>
                <a:sym typeface="Montserrat"/>
              </a:rPr>
              <a:t>Statista - The Statistics Portal</a:t>
            </a:r>
            <a:r>
              <a:rPr lang="zh-CN" sz="1200" dirty="0"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 dirty="0">
                <a:latin typeface="Montserrat"/>
                <a:ea typeface="Montserrat"/>
                <a:cs typeface="Montserrat"/>
                <a:sym typeface="Montserrat"/>
              </a:rPr>
              <a:t>Retrieved March 27, 2019, from </a:t>
            </a:r>
            <a:r>
              <a:rPr lang="zh-CN" sz="1200" u="sng" dirty="0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https://0-www.statista.com.library.ggu.edu/statistics/750228/united-states-cites-most-tech-jobs/</a:t>
            </a:r>
            <a:r>
              <a:rPr lang="zh-CN" sz="1200" dirty="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 dirty="0">
                <a:latin typeface="Montserrat"/>
                <a:ea typeface="Montserrat"/>
                <a:cs typeface="Montserrat"/>
                <a:sym typeface="Montserrat"/>
              </a:rPr>
              <a:t>Flavin, B. (n.d.). 6 Ways to Gain the IT Experience Employers Are Looking For.</a:t>
            </a:r>
            <a:endParaRPr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 dirty="0">
                <a:latin typeface="Montserrat"/>
                <a:ea typeface="Montserrat"/>
                <a:cs typeface="Montserrat"/>
                <a:sym typeface="Montserrat"/>
              </a:rPr>
              <a:t>Retrieved April 26, 2017, from </a:t>
            </a:r>
            <a:r>
              <a:rPr lang="zh-CN" sz="1200" u="sng" dirty="0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https://www.rasmussen.edu/degrees/technology/blog/how-to-break-the-experience-barrier-in-it-jobs/</a:t>
            </a:r>
            <a:endParaRPr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 dirty="0">
                <a:latin typeface="Montserrat"/>
                <a:ea typeface="Montserrat"/>
                <a:cs typeface="Montserrat"/>
                <a:sym typeface="Montserrat"/>
              </a:rPr>
              <a:t>Forbes Human Resources Council. (n.d.) 18 Tips For New Graduates Ready For The Job Market. </a:t>
            </a:r>
            <a:endParaRPr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 dirty="0">
                <a:latin typeface="Montserrat"/>
                <a:ea typeface="Montserrat"/>
                <a:cs typeface="Montserrat"/>
                <a:sym typeface="Montserrat"/>
              </a:rPr>
              <a:t>Retrieved June 7, 2018, from </a:t>
            </a:r>
            <a:r>
              <a:rPr lang="zh-CN" sz="1200" u="sng" dirty="0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https://www.forbes.com/sites/forbeshumanresourcescouncil/2018/06/07/18-tips-for-new-graduates-ready-for-the-job-market/#5435185e4338</a:t>
            </a:r>
            <a:endParaRPr sz="12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4"/>
          <p:cNvSpPr txBox="1">
            <a:spLocks noGrp="1"/>
          </p:cNvSpPr>
          <p:nvPr>
            <p:ph type="title"/>
          </p:nvPr>
        </p:nvSpPr>
        <p:spPr>
          <a:xfrm>
            <a:off x="1297500" y="850950"/>
            <a:ext cx="7038900" cy="520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b="1" dirty="0"/>
              <a:t>Reference </a:t>
            </a:r>
            <a:r>
              <a:rPr lang="zh-CN" dirty="0"/>
              <a:t>	</a:t>
            </a:r>
            <a:endParaRPr dirty="0"/>
          </a:p>
        </p:txBody>
      </p:sp>
      <p:sp>
        <p:nvSpPr>
          <p:cNvPr id="275" name="Google Shape;275;p34"/>
          <p:cNvSpPr txBox="1">
            <a:spLocks noGrp="1"/>
          </p:cNvSpPr>
          <p:nvPr>
            <p:ph type="body" idx="1"/>
          </p:nvPr>
        </p:nvSpPr>
        <p:spPr>
          <a:xfrm>
            <a:off x="1297500" y="1477926"/>
            <a:ext cx="7038900" cy="3107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Gonzalez, L. (n.d.). </a:t>
            </a:r>
            <a:r>
              <a:rPr lang="zh-CN" sz="1200" dirty="0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The Key to Competition: Why Competitive Individuals Succeed</a:t>
            </a:r>
            <a:r>
              <a:rPr lang="zh-CN" sz="1200" dirty="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zh-CN" sz="1200" dirty="0">
                <a:latin typeface="Montserrat"/>
                <a:ea typeface="Montserrat"/>
                <a:cs typeface="Montserrat"/>
                <a:sym typeface="Montserrat"/>
              </a:rPr>
              <a:t>Retrieved April 3, 2018,, from </a:t>
            </a:r>
            <a:r>
              <a:rPr lang="en-US" altLang="zh-CN" sz="1200" u="sng" dirty="0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https://www.careerservices.avemaria.edu/blog/the-key-to-competition-why-competitive-individuals-succeed</a:t>
            </a:r>
            <a:endParaRPr lang="en-US" sz="1200" dirty="0"/>
          </a:p>
          <a:p>
            <a:pPr marL="0" lvl="0" indent="0">
              <a:lnSpc>
                <a:spcPct val="150000"/>
              </a:lnSpc>
              <a:spcBef>
                <a:spcPts val="1600"/>
              </a:spcBef>
              <a:buNone/>
            </a:pPr>
            <a:r>
              <a:rPr lang="en-US" altLang="zh-CN" sz="1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Hanks, G. (n.d.). Why Are Database Management Systems Important to Business Organizations? </a:t>
            </a:r>
            <a:endParaRPr lang="en-US" sz="1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457200">
              <a:lnSpc>
                <a:spcPct val="150000"/>
              </a:lnSpc>
              <a:buNone/>
            </a:pPr>
            <a:r>
              <a:rPr lang="en-US" altLang="zh-CN" sz="1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Retrieved March 27, 2019, from </a:t>
            </a:r>
            <a:endParaRPr lang="en-US" sz="1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indent="0">
              <a:lnSpc>
                <a:spcPct val="150000"/>
              </a:lnSpc>
              <a:buNone/>
            </a:pPr>
            <a:r>
              <a:rPr lang="en-US" altLang="zh-CN" sz="1200" u="sng" dirty="0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https://yourbusiness.azcentral.com/database-management-systems-important-business-organizations-21106.html</a:t>
            </a:r>
            <a:endParaRPr lang="en-US" sz="1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>
            <a:spLocks noGrp="1"/>
          </p:cNvSpPr>
          <p:nvPr>
            <p:ph type="body" idx="1"/>
          </p:nvPr>
        </p:nvSpPr>
        <p:spPr>
          <a:xfrm>
            <a:off x="1052550" y="15544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 sz="6000" b="1" dirty="0"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60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052550" y="498675"/>
            <a:ext cx="7038900" cy="6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 b="1" dirty="0"/>
              <a:t>Introduction &amp; Background</a:t>
            </a:r>
            <a:endParaRPr sz="3000" b="1" dirty="0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5507665" y="1980650"/>
            <a:ext cx="3231110" cy="23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According to the U.S. Department of Labor’s Bureau of Labor Statistics, </a:t>
            </a:r>
            <a:endParaRPr sz="14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 sz="14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Database administrators jobs are projected to grow 11 percent by 2026, which is faster than the 7 percent average for all occupations.</a:t>
            </a:r>
            <a:r>
              <a:rPr lang="zh-CN" sz="1400" baseline="30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4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225" y="1452153"/>
            <a:ext cx="4803543" cy="356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169898" y="290236"/>
            <a:ext cx="7519500" cy="1060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600" b="1" dirty="0"/>
              <a:t>Employment of Database </a:t>
            </a:r>
            <a:endParaRPr sz="2600" b="1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dirty="0"/>
              <a:t>Related Job, by State in May 2018</a:t>
            </a:r>
            <a:endParaRPr sz="1800" dirty="0"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572" y="1560680"/>
            <a:ext cx="4504019" cy="329258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5" name="Google Shape;155;p16"/>
          <p:cNvGraphicFramePr/>
          <p:nvPr>
            <p:extLst>
              <p:ext uri="{D42A27DB-BD31-4B8C-83A1-F6EECF244321}">
                <p14:modId xmlns:p14="http://schemas.microsoft.com/office/powerpoint/2010/main" val="1783279982"/>
              </p:ext>
            </p:extLst>
          </p:nvPr>
        </p:nvGraphicFramePr>
        <p:xfrm>
          <a:off x="4837814" y="1881123"/>
          <a:ext cx="4188061" cy="2552025"/>
        </p:xfrm>
        <a:graphic>
          <a:graphicData uri="http://schemas.openxmlformats.org/drawingml/2006/table">
            <a:tbl>
              <a:tblPr>
                <a:noFill/>
                <a:tableStyleId>{DBDB61D6-414F-4F03-8411-8BE5F4D4C089}</a:tableStyleId>
              </a:tblPr>
              <a:tblGrid>
                <a:gridCol w="54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0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5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80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7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 dirty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State</a:t>
                      </a:r>
                      <a:endParaRPr sz="1000" b="1" dirty="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 dirty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Employment</a:t>
                      </a:r>
                      <a:endParaRPr sz="1000" b="1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 dirty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</a:t>
                      </a:r>
                      <a:endParaRPr lang="en-US" altLang="zh-CN" sz="1000" b="1" dirty="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 dirty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per </a:t>
                      </a:r>
                      <a:r>
                        <a:rPr lang="en-US" altLang="zh-CN" sz="1000" b="1" dirty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1000</a:t>
                      </a:r>
                      <a:r>
                        <a:rPr lang="zh-CN" sz="1000" b="1" dirty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altLang="zh-CN" sz="1000" b="1" dirty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</a:t>
                      </a:r>
                      <a:r>
                        <a:rPr lang="zh-CN" sz="1000" b="1" dirty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obs</a:t>
                      </a:r>
                      <a:endParaRPr sz="1000" b="1" dirty="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Location quotient </a:t>
                      </a:r>
                      <a:endParaRPr sz="1000"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 dirty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Hourly mean wage</a:t>
                      </a:r>
                      <a:endParaRPr sz="1000" b="1" dirty="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Annual mean wage</a:t>
                      </a:r>
                      <a:endParaRPr sz="1000"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TX</a:t>
                      </a:r>
                      <a:endParaRPr sz="1000"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11020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0.91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1.20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$45.90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$95470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</a:t>
                      </a:r>
                      <a:endParaRPr sz="1000"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10970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0.64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0.85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$45.50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$100890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NY</a:t>
                      </a:r>
                      <a:endParaRPr sz="1000"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7100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0.76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0.99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$47.60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$99000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</a:t>
                      </a:r>
                      <a:endParaRPr sz="1000"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6980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0.81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1.07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$41.76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$86870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</a:t>
                      </a:r>
                      <a:endParaRPr sz="1000"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5510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1.44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1.89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$47.16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dirty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$98090</a:t>
                      </a:r>
                      <a:endParaRPr sz="1000" dirty="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0;p17">
            <a:extLst>
              <a:ext uri="{FF2B5EF4-FFF2-40B4-BE49-F238E27FC236}">
                <a16:creationId xmlns:a16="http://schemas.microsoft.com/office/drawing/2014/main" id="{992C9F20-72B5-DA46-84BF-C09DCE4FD023}"/>
              </a:ext>
            </a:extLst>
          </p:cNvPr>
          <p:cNvSpPr txBox="1">
            <a:spLocks/>
          </p:cNvSpPr>
          <p:nvPr/>
        </p:nvSpPr>
        <p:spPr>
          <a:xfrm>
            <a:off x="1174898" y="684192"/>
            <a:ext cx="6794204" cy="549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457200"/>
            <a:r>
              <a:rPr lang="en-US" altLang="zh-CN" sz="3200" b="1" dirty="0">
                <a:solidFill>
                  <a:srgbClr val="FFFFFF"/>
                </a:solidFill>
              </a:rPr>
              <a:t>Purpose of this presentation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5" name="Google Shape;161;p17">
            <a:extLst>
              <a:ext uri="{FF2B5EF4-FFF2-40B4-BE49-F238E27FC236}">
                <a16:creationId xmlns:a16="http://schemas.microsoft.com/office/drawing/2014/main" id="{48E43F73-3D68-4147-B15B-76DB929D9F1C}"/>
              </a:ext>
            </a:extLst>
          </p:cNvPr>
          <p:cNvSpPr/>
          <p:nvPr/>
        </p:nvSpPr>
        <p:spPr>
          <a:xfrm>
            <a:off x="1747194" y="3883182"/>
            <a:ext cx="1532700" cy="977100"/>
          </a:xfrm>
          <a:prstGeom prst="wedgeRectCallout">
            <a:avLst>
              <a:gd name="adj1" fmla="val 76669"/>
              <a:gd name="adj2" fmla="val -395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latin typeface="Impact"/>
                <a:ea typeface="Impact"/>
                <a:cs typeface="Impact"/>
                <a:sym typeface="Impact"/>
              </a:rPr>
              <a:t>Why</a:t>
            </a:r>
            <a:endParaRPr sz="24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" name="Google Shape;162;p17">
            <a:extLst>
              <a:ext uri="{FF2B5EF4-FFF2-40B4-BE49-F238E27FC236}">
                <a16:creationId xmlns:a16="http://schemas.microsoft.com/office/drawing/2014/main" id="{1E8872C8-19D2-ED42-8AB2-A55D3F4253C4}"/>
              </a:ext>
            </a:extLst>
          </p:cNvPr>
          <p:cNvSpPr/>
          <p:nvPr/>
        </p:nvSpPr>
        <p:spPr>
          <a:xfrm>
            <a:off x="1747194" y="2735419"/>
            <a:ext cx="1532700" cy="915300"/>
          </a:xfrm>
          <a:prstGeom prst="wedgeRectCallout">
            <a:avLst>
              <a:gd name="adj1" fmla="val 74101"/>
              <a:gd name="adj2" fmla="val -4135"/>
            </a:avLst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latin typeface="Impact"/>
                <a:ea typeface="Impact"/>
                <a:cs typeface="Impact"/>
                <a:sym typeface="Impact"/>
              </a:rPr>
              <a:t>How</a:t>
            </a:r>
            <a:endParaRPr sz="24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" name="Google Shape;163;p17">
            <a:extLst>
              <a:ext uri="{FF2B5EF4-FFF2-40B4-BE49-F238E27FC236}">
                <a16:creationId xmlns:a16="http://schemas.microsoft.com/office/drawing/2014/main" id="{8BA4FC45-702D-C44D-B917-D0B532174E65}"/>
              </a:ext>
            </a:extLst>
          </p:cNvPr>
          <p:cNvSpPr/>
          <p:nvPr/>
        </p:nvSpPr>
        <p:spPr>
          <a:xfrm>
            <a:off x="1747194" y="1587644"/>
            <a:ext cx="1532700" cy="915300"/>
          </a:xfrm>
          <a:prstGeom prst="wedgeRectCallout">
            <a:avLst>
              <a:gd name="adj1" fmla="val 77525"/>
              <a:gd name="adj2" fmla="val -4027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dirty="0">
                <a:latin typeface="Impact"/>
                <a:ea typeface="Impact"/>
                <a:cs typeface="Impact"/>
                <a:sym typeface="Impact"/>
              </a:rPr>
              <a:t>What</a:t>
            </a:r>
            <a:endParaRPr sz="2400" dirty="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" name="Google Shape;164;p17">
            <a:extLst>
              <a:ext uri="{FF2B5EF4-FFF2-40B4-BE49-F238E27FC236}">
                <a16:creationId xmlns:a16="http://schemas.microsoft.com/office/drawing/2014/main" id="{BBC20B7B-D53E-B148-8EFA-2005072FD0A7}"/>
              </a:ext>
            </a:extLst>
          </p:cNvPr>
          <p:cNvSpPr txBox="1"/>
          <p:nvPr/>
        </p:nvSpPr>
        <p:spPr>
          <a:xfrm>
            <a:off x="3795643" y="4083594"/>
            <a:ext cx="4173457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Why job in database technology field become popular？</a:t>
            </a:r>
            <a:endParaRPr sz="18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Google Shape;165;p17">
            <a:extLst>
              <a:ext uri="{FF2B5EF4-FFF2-40B4-BE49-F238E27FC236}">
                <a16:creationId xmlns:a16="http://schemas.microsoft.com/office/drawing/2014/main" id="{A0284FF5-A3E6-A541-A76D-7D95BC48DDBC}"/>
              </a:ext>
            </a:extLst>
          </p:cNvPr>
          <p:cNvSpPr txBox="1"/>
          <p:nvPr/>
        </p:nvSpPr>
        <p:spPr>
          <a:xfrm>
            <a:off x="3795644" y="2996419"/>
            <a:ext cx="4173458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How students can fit in this field? </a:t>
            </a:r>
            <a:endParaRPr sz="18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Google Shape;166;p17">
            <a:extLst>
              <a:ext uri="{FF2B5EF4-FFF2-40B4-BE49-F238E27FC236}">
                <a16:creationId xmlns:a16="http://schemas.microsoft.com/office/drawing/2014/main" id="{CDA7304C-F54F-4548-A50B-0122495E4DAE}"/>
              </a:ext>
            </a:extLst>
          </p:cNvPr>
          <p:cNvSpPr txBox="1"/>
          <p:nvPr/>
        </p:nvSpPr>
        <p:spPr>
          <a:xfrm>
            <a:off x="3795644" y="1879544"/>
            <a:ext cx="23799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What to do？</a:t>
            </a:r>
            <a:endParaRPr sz="20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236194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>
            <a:spLocks noGrp="1"/>
          </p:cNvSpPr>
          <p:nvPr>
            <p:ph type="title"/>
          </p:nvPr>
        </p:nvSpPr>
        <p:spPr>
          <a:xfrm>
            <a:off x="1297050" y="5905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 b="1"/>
              <a:t>Prospect on Database Technology</a:t>
            </a:r>
            <a:endParaRPr sz="3000" b="1"/>
          </a:p>
        </p:txBody>
      </p:sp>
      <p:sp>
        <p:nvSpPr>
          <p:cNvPr id="172" name="Google Shape;172;p18"/>
          <p:cNvSpPr txBox="1">
            <a:spLocks noGrp="1"/>
          </p:cNvSpPr>
          <p:nvPr>
            <p:ph type="body" idx="1"/>
          </p:nvPr>
        </p:nvSpPr>
        <p:spPr>
          <a:xfrm>
            <a:off x="1297050" y="1422796"/>
            <a:ext cx="7296900" cy="33999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dirty="0">
                <a:sym typeface="Montserrat"/>
              </a:rPr>
              <a:t>Why Jobs in Database Technology Field Become Popular?</a:t>
            </a:r>
            <a:endParaRPr sz="1600" b="1" dirty="0">
              <a:sym typeface="Montserrat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-US" altLang="zh-CN" sz="1200" dirty="0">
                <a:sym typeface="Montserrat"/>
              </a:rPr>
              <a:t>Database plays a significant role towards a business’s success: </a:t>
            </a:r>
            <a:endParaRPr sz="1200" dirty="0">
              <a:sym typeface="Montserrat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-US" altLang="zh-CN" sz="1200" dirty="0">
                <a:sym typeface="Montserrat"/>
              </a:rPr>
              <a:t>Managing vast amounts of business information (store in databases)</a:t>
            </a:r>
            <a:endParaRPr sz="1200" dirty="0">
              <a:sym typeface="Montserrat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-US" altLang="zh-CN" sz="1200" dirty="0">
                <a:sym typeface="Montserrat"/>
              </a:rPr>
              <a:t>Intergrating all useful data (produce various reports)</a:t>
            </a:r>
            <a:endParaRPr sz="1200" dirty="0">
              <a:sym typeface="Montserrat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-US" altLang="zh-CN" sz="1200" dirty="0">
                <a:sym typeface="Montserrat"/>
              </a:rPr>
              <a:t>Providing insight into market opportunities (data analysis) </a:t>
            </a:r>
            <a:endParaRPr sz="1200" dirty="0">
              <a:sym typeface="Montserrat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-US" altLang="zh-CN" sz="1200" dirty="0">
                <a:sym typeface="Montserrat"/>
              </a:rPr>
              <a:t>Database is expanded from simple storage to creating insight</a:t>
            </a:r>
            <a:endParaRPr sz="1200" dirty="0">
              <a:sym typeface="Montserrat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-US" altLang="zh-CN" sz="1200" dirty="0">
                <a:sym typeface="Montserrat"/>
              </a:rPr>
              <a:t>Important of database management: </a:t>
            </a:r>
            <a:endParaRPr sz="1200" dirty="0">
              <a:sym typeface="Montserrat"/>
            </a:endParaRPr>
          </a:p>
          <a:p>
            <a:pPr marL="9144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-US" altLang="zh-CN" sz="1200" dirty="0">
                <a:sym typeface="Montserrat"/>
              </a:rPr>
              <a:t>Data Access</a:t>
            </a:r>
            <a:endParaRPr sz="1200" dirty="0">
              <a:sym typeface="Montserrat"/>
            </a:endParaRPr>
          </a:p>
          <a:p>
            <a:pPr marL="9144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-US" altLang="zh-CN" sz="1200" dirty="0">
                <a:sym typeface="Montserrat"/>
              </a:rPr>
              <a:t>Data Relationships</a:t>
            </a:r>
            <a:endParaRPr sz="1200" dirty="0">
              <a:sym typeface="Montserrat"/>
            </a:endParaRPr>
          </a:p>
          <a:p>
            <a:pPr marL="9144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-US" altLang="zh-CN" sz="1200" dirty="0">
                <a:sym typeface="Montserrat"/>
              </a:rPr>
              <a:t>Data Updates</a:t>
            </a:r>
            <a:endParaRPr sz="1200" dirty="0">
              <a:sym typeface="Montserrat"/>
            </a:endParaRPr>
          </a:p>
          <a:p>
            <a:pPr marL="9144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-US" altLang="zh-CN" sz="1200" dirty="0">
                <a:sym typeface="Montserrat"/>
              </a:rPr>
              <a:t>Data Searches </a:t>
            </a:r>
            <a:endParaRPr sz="12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>
            <a:spLocks noGrp="1"/>
          </p:cNvSpPr>
          <p:nvPr>
            <p:ph type="title"/>
          </p:nvPr>
        </p:nvSpPr>
        <p:spPr>
          <a:xfrm>
            <a:off x="1258125" y="507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 b="1" dirty="0"/>
              <a:t>Prospect on Database Technology</a:t>
            </a:r>
            <a:endParaRPr dirty="0"/>
          </a:p>
        </p:txBody>
      </p:sp>
      <p:sp>
        <p:nvSpPr>
          <p:cNvPr id="178" name="Google Shape;178;p19"/>
          <p:cNvSpPr txBox="1">
            <a:spLocks noGrp="1"/>
          </p:cNvSpPr>
          <p:nvPr>
            <p:ph type="body" idx="1"/>
          </p:nvPr>
        </p:nvSpPr>
        <p:spPr>
          <a:xfrm>
            <a:off x="5310150" y="1487450"/>
            <a:ext cx="3415500" cy="32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 b="1" dirty="0">
                <a:latin typeface="Montserrat"/>
                <a:ea typeface="Montserrat"/>
                <a:cs typeface="Montserrat"/>
                <a:sym typeface="Montserrat"/>
              </a:rPr>
              <a:t>Why Jobs in Database Technology Field Become Popular?</a:t>
            </a:r>
            <a:endParaRPr sz="14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4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Three most popular database management systems were each approximately three times more popular than the next nearest DBMS. </a:t>
            </a:r>
            <a:endParaRPr sz="14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 sz="14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Oracle was the most popular system according to the source's criteria, with a ranking score of 1,279.</a:t>
            </a:r>
            <a:endParaRPr sz="14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625" y="1487388"/>
            <a:ext cx="4421000" cy="328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>
            <a:spLocks noGrp="1"/>
          </p:cNvSpPr>
          <p:nvPr>
            <p:ph type="title"/>
          </p:nvPr>
        </p:nvSpPr>
        <p:spPr>
          <a:xfrm>
            <a:off x="1138012" y="5008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 b="1" dirty="0"/>
              <a:t>Prospect on Database Technology</a:t>
            </a:r>
            <a:endParaRPr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body" idx="1"/>
          </p:nvPr>
        </p:nvSpPr>
        <p:spPr>
          <a:xfrm>
            <a:off x="4837814" y="2139175"/>
            <a:ext cx="3902148" cy="22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 b="1" dirty="0">
                <a:latin typeface="Montserrat"/>
                <a:ea typeface="Montserrat"/>
                <a:cs typeface="Montserrat"/>
                <a:sym typeface="Montserrat"/>
              </a:rPr>
              <a:t>Why Jobs in Database Technology Field Become Popular?</a:t>
            </a:r>
            <a:endParaRPr sz="14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lang="zh-CN" sz="14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San Francisco had 220,000 tech industry jobs,  follow by San Jose  which had 176,000 jobs. </a:t>
            </a:r>
            <a:endParaRPr sz="14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lang="zh-CN" sz="14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Bay area had most tech jobs in the United States. </a:t>
            </a:r>
            <a:endParaRPr sz="14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012" y="1223514"/>
            <a:ext cx="3562140" cy="368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>
            <a:spLocks noGrp="1"/>
          </p:cNvSpPr>
          <p:nvPr>
            <p:ph type="title"/>
          </p:nvPr>
        </p:nvSpPr>
        <p:spPr>
          <a:xfrm>
            <a:off x="1297275" y="5965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 b="1"/>
              <a:t>Prospect on Database Technology</a:t>
            </a:r>
            <a:endParaRPr/>
          </a:p>
        </p:txBody>
      </p:sp>
      <p:sp>
        <p:nvSpPr>
          <p:cNvPr id="192" name="Google Shape;192;p21"/>
          <p:cNvSpPr txBox="1">
            <a:spLocks noGrp="1"/>
          </p:cNvSpPr>
          <p:nvPr>
            <p:ph type="body" idx="1"/>
          </p:nvPr>
        </p:nvSpPr>
        <p:spPr>
          <a:xfrm>
            <a:off x="5393638" y="1881539"/>
            <a:ext cx="3490200" cy="21606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 b="1" dirty="0">
                <a:latin typeface="Montserrat"/>
                <a:ea typeface="Montserrat"/>
                <a:cs typeface="Montserrat"/>
                <a:sym typeface="Montserrat"/>
              </a:rPr>
              <a:t>Why Jobs in Database Technology Field Become Popular?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zh-CN" sz="1400" dirty="0">
                <a:latin typeface="Montserrat"/>
                <a:ea typeface="Montserrat"/>
                <a:cs typeface="Montserrat"/>
                <a:sym typeface="Montserrat"/>
              </a:rPr>
              <a:t>The median pay for computer system analyst is $88k in 2017. 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zh-CN" sz="1400" dirty="0">
                <a:latin typeface="Montserrat"/>
                <a:ea typeface="Montserrat"/>
                <a:cs typeface="Montserrat"/>
                <a:sym typeface="Montserrat"/>
              </a:rPr>
              <a:t>Bachelor’s degree is at least needed for jobs in database technology 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517" y="1793675"/>
            <a:ext cx="4877865" cy="233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 txBox="1"/>
          <p:nvPr/>
        </p:nvSpPr>
        <p:spPr>
          <a:xfrm>
            <a:off x="1100349" y="4162938"/>
            <a:ext cx="34902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16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2017 US Department of Labor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1343</Words>
  <Application>Microsoft Macintosh PowerPoint</Application>
  <PresentationFormat>On-screen Show (16:9)</PresentationFormat>
  <Paragraphs>223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Lato</vt:lpstr>
      <vt:lpstr>Montserrat</vt:lpstr>
      <vt:lpstr>Arial</vt:lpstr>
      <vt:lpstr>Impact</vt:lpstr>
      <vt:lpstr>Focus</vt:lpstr>
      <vt:lpstr>Salaries and Jobs in Database Technology</vt:lpstr>
      <vt:lpstr>Database Technology</vt:lpstr>
      <vt:lpstr>Introduction &amp; Background</vt:lpstr>
      <vt:lpstr>Employment of Database  Related Job, by State in May 2018</vt:lpstr>
      <vt:lpstr>PowerPoint Presentation</vt:lpstr>
      <vt:lpstr>Prospect on Database Technology</vt:lpstr>
      <vt:lpstr>Prospect on Database Technology</vt:lpstr>
      <vt:lpstr>Prospect on Database Technology</vt:lpstr>
      <vt:lpstr>Prospect on Database Technology</vt:lpstr>
      <vt:lpstr>Prospect on Database Technology</vt:lpstr>
      <vt:lpstr>Requirements on Database Techonogy </vt:lpstr>
      <vt:lpstr>Requirements on Database Techonogy </vt:lpstr>
      <vt:lpstr>Required Skills in Marketing (LinkedIn)</vt:lpstr>
      <vt:lpstr>Required Skills in Marketing (LinkedIn)</vt:lpstr>
      <vt:lpstr>Applicants in Database Technology Field</vt:lpstr>
      <vt:lpstr>Applicants in Database Technology Field</vt:lpstr>
      <vt:lpstr>Applicants in Database Technology Field</vt:lpstr>
      <vt:lpstr>Conclusion &amp; Recommendation</vt:lpstr>
      <vt:lpstr>Conclusion &amp; Recommendation</vt:lpstr>
      <vt:lpstr>Reference  </vt:lpstr>
      <vt:lpstr>Reference </vt:lpstr>
      <vt:lpstr>Reference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Salaries and Jobs in Database Technology</dc:title>
  <cp:lastModifiedBy>shawndddjjj@gmail.com</cp:lastModifiedBy>
  <cp:revision>2</cp:revision>
  <dcterms:modified xsi:type="dcterms:W3CDTF">2019-04-03T00:54:11Z</dcterms:modified>
</cp:coreProperties>
</file>