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5" r:id="rId3"/>
    <p:sldId id="344" r:id="rId4"/>
    <p:sldId id="343" r:id="rId5"/>
    <p:sldId id="395" r:id="rId6"/>
    <p:sldId id="370" r:id="rId7"/>
    <p:sldId id="349" r:id="rId8"/>
    <p:sldId id="394" r:id="rId9"/>
    <p:sldId id="350" r:id="rId10"/>
    <p:sldId id="396" r:id="rId11"/>
    <p:sldId id="403" r:id="rId12"/>
    <p:sldId id="366" r:id="rId13"/>
    <p:sldId id="392" r:id="rId14"/>
    <p:sldId id="401" r:id="rId15"/>
    <p:sldId id="361" r:id="rId16"/>
    <p:sldId id="402" r:id="rId17"/>
    <p:sldId id="404" r:id="rId18"/>
    <p:sldId id="405" r:id="rId19"/>
    <p:sldId id="363" r:id="rId20"/>
    <p:sldId id="355" r:id="rId21"/>
    <p:sldId id="354" r:id="rId22"/>
    <p:sldId id="356" r:id="rId23"/>
    <p:sldId id="358" r:id="rId24"/>
    <p:sldId id="359" r:id="rId25"/>
    <p:sldId id="360" r:id="rId26"/>
    <p:sldId id="397" r:id="rId27"/>
    <p:sldId id="323" r:id="rId28"/>
    <p:sldId id="406" r:id="rId29"/>
    <p:sldId id="407" r:id="rId30"/>
    <p:sldId id="389" r:id="rId31"/>
    <p:sldId id="399" r:id="rId32"/>
    <p:sldId id="400" r:id="rId33"/>
    <p:sldId id="387" r:id="rId34"/>
    <p:sldId id="388" r:id="rId35"/>
    <p:sldId id="408" r:id="rId36"/>
    <p:sldId id="372" r:id="rId37"/>
    <p:sldId id="373" r:id="rId38"/>
    <p:sldId id="398" r:id="rId39"/>
    <p:sldId id="374" r:id="rId40"/>
    <p:sldId id="380" r:id="rId41"/>
    <p:sldId id="381" r:id="rId42"/>
    <p:sldId id="382" r:id="rId43"/>
    <p:sldId id="384" r:id="rId44"/>
    <p:sldId id="385" r:id="rId45"/>
    <p:sldId id="371" r:id="rId46"/>
    <p:sldId id="345" r:id="rId47"/>
    <p:sldId id="348" r:id="rId48"/>
    <p:sldId id="386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09" autoAdjust="0"/>
  </p:normalViewPr>
  <p:slideViewPr>
    <p:cSldViewPr>
      <p:cViewPr varScale="1">
        <p:scale>
          <a:sx n="85" d="100"/>
          <a:sy n="85" d="100"/>
        </p:scale>
        <p:origin x="23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9C7A1-5588-447A-A346-8ED6BD0F1C6B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74BAD-CD69-45BF-938E-2F796417DC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38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66571-F767-45BD-9631-E8854E7B9DE1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8CAD5-AFD9-4689-8903-4DD707C9E9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8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）大数据下单个文件大小超过单节点的存储能力，要求文件能够分区，并跨节点存储；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）分布式计算同时读取数据时，单节点。。。；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）计算代码相对数据传输，其开销更小，要求数据分布存储；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）分布式存储要求容错性，。。。，通过副本机制，在普通配置服务器上获取容错性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）比如可扩展性、高可用性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1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NameNode</a:t>
            </a:r>
            <a:r>
              <a:rPr lang="zh-CN" altLang="en-US" dirty="0"/>
              <a:t>存储元数据，文件名，每个文件的副本数，文件的块的</a:t>
            </a:r>
            <a:r>
              <a:rPr lang="en-US" altLang="zh-CN" dirty="0"/>
              <a:t>id</a:t>
            </a:r>
            <a:r>
              <a:rPr lang="zh-CN" altLang="en-US" dirty="0"/>
              <a:t>，块</a:t>
            </a:r>
            <a:r>
              <a:rPr lang="en-US" altLang="zh-CN" dirty="0"/>
              <a:t>id</a:t>
            </a:r>
            <a:r>
              <a:rPr lang="zh-CN" altLang="en-US" dirty="0"/>
              <a:t>所在的节点等，如</a:t>
            </a:r>
            <a:r>
              <a:rPr lang="en-US" altLang="zh-CN" dirty="0"/>
              <a:t>part-0</a:t>
            </a:r>
            <a:r>
              <a:rPr lang="zh-CN" altLang="en-US" dirty="0"/>
              <a:t>是。。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DataNode</a:t>
            </a:r>
            <a:r>
              <a:rPr lang="zh-CN" altLang="en-US" dirty="0"/>
              <a:t>存储实际的数据，同一个</a:t>
            </a:r>
            <a:r>
              <a:rPr lang="en-US" altLang="zh-CN" dirty="0"/>
              <a:t>DataNode</a:t>
            </a:r>
            <a:r>
              <a:rPr lang="zh-CN" altLang="en-US" dirty="0"/>
              <a:t>只能存储块的一个副本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43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多副本是保证数据高可用和容错性的基础，并且可以提升系统的吞吐量；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认为跨机架读取，是比同机架读取慢的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0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集群非常容易出现机器与机器之间磁盘利用率不平衡的情况，例如：当集群内新增、删除节点，或者某个节点机器内硬盘存储达到饱和值。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数据均衡服务（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Rebalancing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）首先要求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数据分布分析报告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磁盘使用情况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Rebalancing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汇总需要移动的数据分布情况，计算具体数据块迁移路线图。数据块迁移路线图，确保网络内最短路径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开始数据块迁移任务，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Source Data 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复制一块需要移动数据块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将复制的数据块复制到目标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删除原始数据块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Source Data 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确认该数据块迁移完成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Source Data 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Rebalancing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确认本次数据块迁移完成。然后继续执行这个过程，直至集群达到数据均衡标准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6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5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97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en-US" altLang="zh-CN" sz="1800" dirty="0"/>
              <a:t>DataNode</a:t>
            </a:r>
            <a:r>
              <a:rPr lang="zh-CN" altLang="en-US" sz="1800" dirty="0"/>
              <a:t>定时发送</a:t>
            </a:r>
            <a:r>
              <a:rPr lang="en-US" altLang="zh-CN" sz="1800" dirty="0" err="1"/>
              <a:t>Blockreport</a:t>
            </a:r>
            <a:r>
              <a:rPr lang="zh-CN" altLang="en-US" sz="1800" dirty="0"/>
              <a:t>给</a:t>
            </a:r>
            <a:r>
              <a:rPr lang="en-US" altLang="zh-CN" sz="1800" dirty="0"/>
              <a:t>NameNode</a:t>
            </a:r>
            <a:endParaRPr lang="zh-CN" altLang="en-US" sz="1800" dirty="0"/>
          </a:p>
          <a:p>
            <a:pPr marL="0" lvl="1"/>
            <a:r>
              <a:rPr lang="en-US" altLang="zh-CN" dirty="0" err="1"/>
              <a:t>BlockReport</a:t>
            </a:r>
            <a:r>
              <a:rPr lang="zh-CN" altLang="en-US" dirty="0"/>
              <a:t>可能只是为了定期的同步信息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将每个</a:t>
            </a:r>
            <a:r>
              <a:rPr lang="en-US" altLang="zh-CN" sz="1200" dirty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1200" dirty="0">
                <a:latin typeface="Arial Narrow" pitchFamily="34" charset="0"/>
                <a:ea typeface="黑体" pitchFamily="2" charset="-122"/>
              </a:rPr>
              <a:t>数据块存储在本地文件系统中的单独文件中，使用启发式方法来确定每个目录的最佳文件数，并相应地创建子目录</a:t>
            </a:r>
            <a:endParaRPr lang="en-US" altLang="zh-CN" sz="1200" dirty="0">
              <a:latin typeface="Arial Narrow" pitchFamily="34" charset="0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3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“最近”的数据选择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2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获取当前块的</a:t>
            </a:r>
            <a:r>
              <a:rPr lang="en-US" altLang="zh-CN" dirty="0"/>
              <a:t>location</a:t>
            </a:r>
            <a:r>
              <a:rPr lang="zh-CN" altLang="en-US" dirty="0"/>
              <a:t>，还是文件所有块的</a:t>
            </a:r>
            <a:r>
              <a:rPr lang="en-US" altLang="zh-CN" dirty="0"/>
              <a:t>location??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3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硬件故障是常态而不是例外。</a:t>
            </a:r>
            <a:r>
              <a:rPr lang="en-US" altLang="zh-CN" dirty="0"/>
              <a:t>HDFS</a:t>
            </a:r>
            <a:r>
              <a:rPr lang="zh-CN" altLang="en-US" dirty="0"/>
              <a:t>实例可以由数百或数千台服务器组成，每台服务器存储文件系统的一部分数据。</a:t>
            </a:r>
            <a:endParaRPr lang="en-US" altLang="zh-CN" dirty="0"/>
          </a:p>
          <a:p>
            <a:r>
              <a:rPr lang="zh-CN" altLang="en-US" dirty="0"/>
              <a:t>事实上，有大量的组件，每个组件都有不小的故障概率，这意味着</a:t>
            </a:r>
            <a:r>
              <a:rPr lang="en-US" altLang="zh-CN" dirty="0"/>
              <a:t>HDFS</a:t>
            </a:r>
            <a:r>
              <a:rPr lang="zh-CN" altLang="en-US" dirty="0"/>
              <a:t>的某些组件总是不起作用的。因此，故障检测和快速、自动地从中恢复是</a:t>
            </a:r>
            <a:r>
              <a:rPr lang="en-US" altLang="zh-CN" dirty="0"/>
              <a:t>HDFS</a:t>
            </a:r>
            <a:r>
              <a:rPr lang="zh-CN" altLang="en-US" dirty="0"/>
              <a:t>的核心架构目标。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流式数据访问，类似传统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 err="1"/>
              <a:t>FileInputStream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大数据集，</a:t>
            </a:r>
            <a:r>
              <a:rPr lang="en-US" altLang="zh-CN" dirty="0"/>
              <a:t>GB</a:t>
            </a:r>
            <a:r>
              <a:rPr lang="zh-CN" altLang="en-US" dirty="0"/>
              <a:t>到</a:t>
            </a:r>
            <a:r>
              <a:rPr lang="en-US" altLang="zh-CN" dirty="0"/>
              <a:t>TB</a:t>
            </a:r>
            <a:r>
              <a:rPr lang="zh-CN" altLang="en-US" dirty="0"/>
              <a:t>级文件，做了很多优化，高吞吐量而不是低延迟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简单的一致型模型，支持更高的吞吐量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36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客户端首先与</a:t>
            </a:r>
            <a:r>
              <a:rPr lang="en-US" altLang="zh-CN" dirty="0"/>
              <a:t>NameNode</a:t>
            </a:r>
            <a:r>
              <a:rPr lang="zh-CN" altLang="en-US" dirty="0"/>
              <a:t>通信选取待写数据的</a:t>
            </a:r>
            <a:r>
              <a:rPr lang="en-US" altLang="zh-CN" dirty="0"/>
              <a:t>DataNode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然后，客户端直接将数据块写入一个</a:t>
            </a:r>
            <a:r>
              <a:rPr lang="en-US" altLang="zh-CN" dirty="0"/>
              <a:t>DataNode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接着，</a:t>
            </a:r>
            <a:r>
              <a:rPr lang="en-US" altLang="zh-CN" dirty="0"/>
              <a:t>DataNode</a:t>
            </a:r>
            <a:r>
              <a:rPr lang="zh-CN" altLang="en-US" dirty="0"/>
              <a:t>之间复制数据块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对于后面写入的数据块，同样按上述流程进行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51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写的</a:t>
            </a:r>
            <a:r>
              <a:rPr lang="en-US" altLang="zh-CN" dirty="0"/>
              <a:t>ACK</a:t>
            </a:r>
            <a:r>
              <a:rPr lang="zh-CN" altLang="en-US" dirty="0"/>
              <a:t>是异步的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80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27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16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06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Secondary NameNode</a:t>
            </a:r>
            <a:r>
              <a:rPr lang="zh-CN" altLang="en-US" dirty="0"/>
              <a:t>解决</a:t>
            </a:r>
            <a:r>
              <a:rPr lang="en-US" altLang="zh-CN" dirty="0" err="1"/>
              <a:t>Editlog</a:t>
            </a:r>
            <a:r>
              <a:rPr lang="zh-CN" altLang="en-US" dirty="0"/>
              <a:t>过多，导致</a:t>
            </a:r>
            <a:r>
              <a:rPr lang="en-US" altLang="zh-CN" dirty="0"/>
              <a:t>NameNode</a:t>
            </a:r>
            <a:r>
              <a:rPr lang="zh-CN" altLang="en-US" dirty="0"/>
              <a:t>启动太慢的问题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40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Bookeeper</a:t>
            </a:r>
            <a:r>
              <a:rPr lang="en-US" altLang="zh-CN" dirty="0"/>
              <a:t> </a:t>
            </a:r>
            <a:r>
              <a:rPr lang="zh-CN" altLang="en-US" dirty="0"/>
              <a:t>是一个分布式高可用的日志存储服务。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65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2.x</a:t>
            </a:r>
            <a:r>
              <a:rPr lang="zh-CN" altLang="en-US" sz="1200" dirty="0"/>
              <a:t>版本只支持两个</a:t>
            </a:r>
            <a:r>
              <a:rPr lang="en-US" altLang="zh-CN" sz="1200" dirty="0"/>
              <a:t>NameNode</a:t>
            </a:r>
            <a:r>
              <a:rPr lang="zh-CN" altLang="en-US" sz="1200" dirty="0"/>
              <a:t>，</a:t>
            </a:r>
            <a:r>
              <a:rPr lang="en-US" altLang="zh-CN" sz="1200" dirty="0"/>
              <a:t>3.x</a:t>
            </a:r>
            <a:r>
              <a:rPr lang="zh-CN" altLang="en-US" sz="1200" dirty="0"/>
              <a:t>支持多</a:t>
            </a:r>
            <a:r>
              <a:rPr lang="en-US" altLang="zh-CN" sz="1200" dirty="0"/>
              <a:t>NameNode</a:t>
            </a:r>
          </a:p>
          <a:p>
            <a:endParaRPr lang="en-US" altLang="zh-CN" sz="1200" dirty="0"/>
          </a:p>
          <a:p>
            <a:r>
              <a:rPr lang="en-US" altLang="zh-CN" sz="1200" dirty="0"/>
              <a:t>NFS</a:t>
            </a:r>
            <a:r>
              <a:rPr lang="zh-CN" altLang="en-US" sz="1200" dirty="0"/>
              <a:t>将单磁盘文件系统换成共享文件系统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 err="1">
                <a:solidFill>
                  <a:srgbClr val="FF0000"/>
                </a:solidFill>
              </a:rPr>
              <a:t>StandBy</a:t>
            </a:r>
            <a:r>
              <a:rPr lang="zh-CN" altLang="en-US" sz="1200" dirty="0">
                <a:solidFill>
                  <a:srgbClr val="FF0000"/>
                </a:solidFill>
              </a:rPr>
              <a:t>的</a:t>
            </a:r>
            <a:r>
              <a:rPr lang="en-US" altLang="zh-CN" sz="1200" dirty="0" err="1">
                <a:solidFill>
                  <a:srgbClr val="FF0000"/>
                </a:solidFill>
              </a:rPr>
              <a:t>NameNodes</a:t>
            </a:r>
            <a:r>
              <a:rPr lang="zh-CN" altLang="en-US" sz="1200" dirty="0">
                <a:solidFill>
                  <a:srgbClr val="FF0000"/>
                </a:solidFill>
              </a:rPr>
              <a:t>监控</a:t>
            </a:r>
            <a:r>
              <a:rPr lang="en-US" altLang="zh-CN" sz="1200" dirty="0" err="1">
                <a:solidFill>
                  <a:srgbClr val="FF0000"/>
                </a:solidFill>
              </a:rPr>
              <a:t>EditLog</a:t>
            </a:r>
            <a:r>
              <a:rPr lang="zh-CN" altLang="en-US" sz="1200" dirty="0">
                <a:solidFill>
                  <a:srgbClr val="FF0000"/>
                </a:solidFill>
              </a:rPr>
              <a:t>的文件修改，并应用到自己的名空间中。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当主</a:t>
            </a:r>
            <a:r>
              <a:rPr lang="en-US" altLang="zh-CN" sz="1200" dirty="0">
                <a:solidFill>
                  <a:srgbClr val="FF0000"/>
                </a:solidFill>
              </a:rPr>
              <a:t>NameNode</a:t>
            </a:r>
            <a:r>
              <a:rPr lang="zh-CN" altLang="en-US" sz="1200" dirty="0">
                <a:solidFill>
                  <a:srgbClr val="FF0000"/>
                </a:solidFill>
              </a:rPr>
              <a:t>失败时，</a:t>
            </a:r>
            <a:r>
              <a:rPr lang="en-US" altLang="zh-CN" sz="1200" dirty="0" err="1">
                <a:solidFill>
                  <a:srgbClr val="FF0000"/>
                </a:solidFill>
              </a:rPr>
              <a:t>StandBy</a:t>
            </a:r>
            <a:r>
              <a:rPr lang="zh-CN" altLang="en-US" sz="1200" dirty="0">
                <a:solidFill>
                  <a:srgbClr val="FF0000"/>
                </a:solidFill>
              </a:rPr>
              <a:t>确认读取所有的</a:t>
            </a:r>
            <a:r>
              <a:rPr lang="en-US" altLang="zh-CN" sz="1200" dirty="0" err="1">
                <a:solidFill>
                  <a:srgbClr val="FF0000"/>
                </a:solidFill>
              </a:rPr>
              <a:t>editlog</a:t>
            </a:r>
            <a:r>
              <a:rPr lang="zh-CN" altLang="en-US" sz="1200" dirty="0">
                <a:solidFill>
                  <a:srgbClr val="FF0000"/>
                </a:solidFill>
              </a:rPr>
              <a:t>，就可以提升自己为</a:t>
            </a:r>
            <a:r>
              <a:rPr lang="en-US" altLang="zh-CN" sz="1200" dirty="0">
                <a:solidFill>
                  <a:srgbClr val="FF0000"/>
                </a:solidFill>
              </a:rPr>
              <a:t>Active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57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命名空间大小限制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吞吐量受单个命名空间的吞吐量限制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无法隔离应用程序，一个实验程序，可能影响整个集群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6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类似文件系统的挂载点，不同的挂载点使用不同的</a:t>
            </a:r>
            <a:r>
              <a:rPr lang="en-US" altLang="zh-CN" dirty="0" err="1"/>
              <a:t>namenodes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2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放宽了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的一些要求，以支持对文件系统数据的流式访问。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允许管理员给私人目录设置其下面文件夹和文件的总数量配额，或空间使用总量配额。所以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配额的对象是目录，而非用户。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2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RCFile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Avro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文件，压缩并且支持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splittable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4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9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JMX </a:t>
            </a:r>
            <a:r>
              <a:rPr lang="zh-CN" altLang="en-US" dirty="0"/>
              <a:t>监控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8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5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基于主</a:t>
            </a:r>
            <a:r>
              <a:rPr lang="en-US" altLang="zh-CN" dirty="0"/>
              <a:t>/</a:t>
            </a:r>
            <a:r>
              <a:rPr lang="zh-CN" altLang="en-US" dirty="0"/>
              <a:t>从架构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9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5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、数据块在硬盘上非连续存储，普通硬盘因为需要移动磁头，所以随机寻址较慢，读越多的数据块就增大了总的硬盘寻道时间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节点，相对于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来说，其内存是极其有限和宝贵的的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88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8CAD5-AFD9-4689-8903-4DD707C9E95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6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8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kern="1200" dirty="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zh-CN" altLang="en-US" sz="2800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8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6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78B-7E37-497D-BABA-1876AB90711C}" type="datetimeFigureOut">
              <a:rPr lang="zh-CN" altLang="en-US" smtClean="0"/>
              <a:pPr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DED0-D3B5-49E8-A492-B1CCD8BCCA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 descr="C:\Users\mcc\Desktop\江苏鸿程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33" y="361231"/>
            <a:ext cx="869458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:\研究生主业\pasa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60648"/>
            <a:ext cx="934978" cy="9361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LibHdf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3548" y="1814959"/>
            <a:ext cx="8136904" cy="1470025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latin typeface="+mn-ea"/>
                <a:ea typeface="+mn-ea"/>
                <a:cs typeface="Garamond" pitchFamily="18" charset="0"/>
              </a:rPr>
              <a:t>第</a:t>
            </a:r>
            <a:r>
              <a:rPr lang="en-US" altLang="zh-CN" sz="4000" b="1" dirty="0">
                <a:latin typeface="+mn-ea"/>
                <a:ea typeface="+mn-ea"/>
                <a:cs typeface="Garamond" pitchFamily="18" charset="0"/>
              </a:rPr>
              <a:t>3</a:t>
            </a:r>
            <a:r>
              <a:rPr lang="zh-CN" altLang="en-US" sz="4000" b="1" dirty="0">
                <a:latin typeface="+mn-ea"/>
                <a:ea typeface="+mn-ea"/>
                <a:cs typeface="Garamond" pitchFamily="18" charset="0"/>
              </a:rPr>
              <a:t>讲</a:t>
            </a:r>
            <a:r>
              <a:rPr lang="en-US" altLang="zh-CN" sz="4000" b="1" dirty="0">
                <a:latin typeface="+mn-ea"/>
                <a:ea typeface="+mn-ea"/>
                <a:cs typeface="Garamond" pitchFamily="18" charset="0"/>
              </a:rPr>
              <a:t>-Hadoop HDFS</a:t>
            </a:r>
            <a:r>
              <a:rPr lang="zh-CN" altLang="en-US" sz="4000" b="1" dirty="0">
                <a:latin typeface="+mn-ea"/>
                <a:ea typeface="+mn-ea"/>
                <a:cs typeface="Garamond" pitchFamily="18" charset="0"/>
              </a:rPr>
              <a:t>分布式文件系统的基本原理与编程技术</a:t>
            </a:r>
            <a:endParaRPr lang="zh-CN" altLang="en-US" sz="24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Java大数据处理工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3048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99792" y="1700808"/>
            <a:ext cx="720080" cy="16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89957" y="5182858"/>
            <a:ext cx="616408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南京大学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PASA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大数据实验室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江苏鸿程大数据技术与应用研究院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" descr="C:\Users\mcc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00" y="339316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983162"/>
          </a:xfrm>
        </p:spPr>
        <p:txBody>
          <a:bodyPr>
            <a:normAutofit/>
          </a:bodyPr>
          <a:lstStyle/>
          <a:p>
            <a:r>
              <a:rPr lang="en-US" altLang="zh-CN" dirty="0"/>
              <a:t>Block</a:t>
            </a:r>
            <a:r>
              <a:rPr lang="zh-CN" altLang="en-US" dirty="0"/>
              <a:t>大小选择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数据块过小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rpc</a:t>
            </a:r>
            <a:r>
              <a:rPr lang="zh-CN" altLang="en-US" dirty="0"/>
              <a:t>次数增加，磁盘寻道时间增加，吞吐量降低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总的数据块过多，增加</a:t>
            </a:r>
            <a:r>
              <a:rPr lang="en-US" altLang="zh-CN" dirty="0"/>
              <a:t>Namenode</a:t>
            </a:r>
            <a:r>
              <a:rPr lang="zh-CN" altLang="en-US" dirty="0"/>
              <a:t>内存消耗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数据块过大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灵活性较差：数据块丢失，系统修复时间较长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计算时并发度太低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617939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块大小</a:t>
            </a:r>
            <a:r>
              <a:rPr lang="en-US" altLang="zh-CN" dirty="0"/>
              <a:t>128MB</a:t>
            </a:r>
            <a:r>
              <a:rPr lang="zh-CN" altLang="en-US" dirty="0"/>
              <a:t>的来源</a:t>
            </a:r>
            <a:endParaRPr lang="en-US" altLang="zh-CN" dirty="0"/>
          </a:p>
          <a:p>
            <a:pPr lvl="1"/>
            <a:r>
              <a:rPr lang="zh-CN" altLang="en-US" dirty="0"/>
              <a:t>平均寻址时间大概为</a:t>
            </a:r>
            <a:r>
              <a:rPr lang="en-US" altLang="zh-CN" dirty="0"/>
              <a:t>10ms</a:t>
            </a:r>
            <a:r>
              <a:rPr lang="zh-CN" altLang="en-US" dirty="0"/>
              <a:t>，磁盘的传输速率普遍为</a:t>
            </a:r>
            <a:r>
              <a:rPr lang="en-US" altLang="zh-CN" dirty="0"/>
              <a:t>100MB/s</a:t>
            </a:r>
          </a:p>
          <a:p>
            <a:pPr lvl="1"/>
            <a:r>
              <a:rPr lang="zh-CN" altLang="en-US" dirty="0"/>
              <a:t>由大量测试发现，</a:t>
            </a:r>
            <a:r>
              <a:rPr lang="zh-CN" altLang="en-US" dirty="0">
                <a:solidFill>
                  <a:srgbClr val="FF0000"/>
                </a:solidFill>
              </a:rPr>
              <a:t>寻址时间为传输时间的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en-US" dirty="0"/>
              <a:t>时，为最佳状态；    </a:t>
            </a:r>
            <a:endParaRPr lang="en-US" altLang="zh-CN" dirty="0"/>
          </a:p>
          <a:p>
            <a:pPr lvl="1"/>
            <a:r>
              <a:rPr lang="zh-CN" altLang="en-US" dirty="0"/>
              <a:t>所以最佳传输时间为</a:t>
            </a:r>
            <a:r>
              <a:rPr lang="en-US" altLang="zh-CN" dirty="0"/>
              <a:t>10ms/0.01=1s</a:t>
            </a:r>
            <a:r>
              <a:rPr lang="zh-CN" altLang="en-US" dirty="0"/>
              <a:t>；    </a:t>
            </a:r>
            <a:endParaRPr lang="en-US" altLang="zh-CN" dirty="0"/>
          </a:p>
          <a:p>
            <a:pPr lvl="1"/>
            <a:r>
              <a:rPr lang="zh-CN" altLang="en-US" dirty="0"/>
              <a:t>计算出最佳</a:t>
            </a:r>
            <a:r>
              <a:rPr lang="en-US" altLang="zh-CN" dirty="0"/>
              <a:t>block</a:t>
            </a:r>
            <a:r>
              <a:rPr lang="zh-CN" altLang="en-US" dirty="0"/>
              <a:t>大小：</a:t>
            </a:r>
            <a:r>
              <a:rPr lang="en-US" altLang="zh-CN" dirty="0"/>
              <a:t>100MB/s x 1s = 100MB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实际在生产配置中：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磁盘传输速率为</a:t>
            </a:r>
            <a:r>
              <a:rPr lang="en-US" altLang="zh-CN" dirty="0"/>
              <a:t>200MB/s</a:t>
            </a:r>
            <a:r>
              <a:rPr lang="zh-CN" altLang="en-US" dirty="0"/>
              <a:t>时，一般设定</a:t>
            </a:r>
            <a:r>
              <a:rPr lang="en-US" altLang="zh-CN" dirty="0"/>
              <a:t>block</a:t>
            </a:r>
            <a:r>
              <a:rPr lang="zh-CN" altLang="en-US" dirty="0"/>
              <a:t>大小为</a:t>
            </a:r>
            <a:r>
              <a:rPr lang="en-US" altLang="zh-CN" dirty="0"/>
              <a:t>256MB       </a:t>
            </a:r>
          </a:p>
          <a:p>
            <a:pPr marL="457200" lvl="1" indent="0">
              <a:buNone/>
            </a:pPr>
            <a:r>
              <a:rPr lang="zh-CN" altLang="en-US" dirty="0"/>
              <a:t>磁盘传输速率为</a:t>
            </a:r>
            <a:r>
              <a:rPr lang="en-US" altLang="zh-CN" dirty="0"/>
              <a:t>400MB/s</a:t>
            </a:r>
            <a:r>
              <a:rPr lang="zh-CN" altLang="en-US" dirty="0"/>
              <a:t>时，一般设定</a:t>
            </a:r>
            <a:r>
              <a:rPr lang="en-US" altLang="zh-CN" dirty="0"/>
              <a:t>block</a:t>
            </a:r>
            <a:r>
              <a:rPr lang="zh-CN" altLang="en-US" dirty="0"/>
              <a:t>大小为</a:t>
            </a:r>
            <a:r>
              <a:rPr lang="en-US" altLang="zh-CN" dirty="0"/>
              <a:t>512MB 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37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Block</a:t>
            </a:r>
            <a:r>
              <a:rPr lang="zh-CN" altLang="en-US" dirty="0"/>
              <a:t>的存储方式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266" name="Picture 2" descr="HDFS DataNodes">
            <a:extLst>
              <a:ext uri="{FF2B5EF4-FFF2-40B4-BE49-F238E27FC236}">
                <a16:creationId xmlns:a16="http://schemas.microsoft.com/office/drawing/2014/main" id="{4AA7274A-7697-4098-8D67-0624DB26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55" y="2204864"/>
            <a:ext cx="6538689" cy="40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8B24B7-F21F-4DAB-83C9-D1FB3F3E6C9F}"/>
              </a:ext>
            </a:extLst>
          </p:cNvPr>
          <p:cNvSpPr/>
          <p:nvPr/>
        </p:nvSpPr>
        <p:spPr>
          <a:xfrm>
            <a:off x="683568" y="63720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块大小和副本是文件级别参数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983162"/>
          </a:xfrm>
        </p:spPr>
        <p:txBody>
          <a:bodyPr>
            <a:normAutofit/>
          </a:bodyPr>
          <a:lstStyle/>
          <a:p>
            <a:r>
              <a:rPr lang="zh-CN" altLang="en-US" dirty="0"/>
              <a:t>副本放置策略</a:t>
            </a:r>
            <a:endParaRPr lang="en-US" altLang="zh-CN" dirty="0"/>
          </a:p>
          <a:p>
            <a:pPr lvl="1"/>
            <a:r>
              <a:rPr lang="zh-CN" altLang="en-US" sz="1800" dirty="0"/>
              <a:t>将块的一个副本保留在与正在写入块的节点相同的节点上的策略</a:t>
            </a:r>
            <a:r>
              <a:rPr lang="en-US" altLang="zh-CN" sz="1800" dirty="0"/>
              <a:t>;</a:t>
            </a:r>
          </a:p>
          <a:p>
            <a:pPr lvl="1"/>
            <a:r>
              <a:rPr lang="zh-CN" altLang="en-US" sz="1800" dirty="0"/>
              <a:t>一个块的不同副本分布在机架上，以便集群能够在整个机架丢失时生存</a:t>
            </a:r>
            <a:r>
              <a:rPr lang="en-US" altLang="zh-CN" sz="1800" dirty="0"/>
              <a:t>;</a:t>
            </a:r>
          </a:p>
          <a:p>
            <a:pPr lvl="1"/>
            <a:r>
              <a:rPr lang="zh-CN" altLang="en-US" sz="1800" dirty="0"/>
              <a:t>一个副本通常与节点写入文件放在同一个机架上，以减少跨机架网络</a:t>
            </a:r>
            <a:r>
              <a:rPr lang="en-US" altLang="zh-CN" sz="1800" dirty="0"/>
              <a:t>I/O;</a:t>
            </a:r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/>
              <a:t>HDFS</a:t>
            </a:r>
            <a:r>
              <a:rPr lang="zh-CN" altLang="en-US" sz="1800" dirty="0"/>
              <a:t>数据均匀地分布在集群中的数据节点上</a:t>
            </a:r>
            <a:endParaRPr lang="en-US" altLang="zh-CN" sz="1800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CE5B2-3C83-4268-A027-F60780C0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4" y="4091781"/>
            <a:ext cx="5686425" cy="2105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CB2093-F667-4836-B829-8D29E6FFD29D}"/>
              </a:ext>
            </a:extLst>
          </p:cNvPr>
          <p:cNvSpPr/>
          <p:nvPr/>
        </p:nvSpPr>
        <p:spPr>
          <a:xfrm>
            <a:off x="674409" y="6245468"/>
            <a:ext cx="706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/>
              <a:t>机架感知副本放置策略</a:t>
            </a:r>
            <a:r>
              <a:rPr lang="en-US" altLang="zh-CN" dirty="0"/>
              <a:t>: </a:t>
            </a:r>
            <a:r>
              <a:rPr lang="zh-CN" altLang="en-US" dirty="0"/>
              <a:t>提高数据可靠性、可用性和网络带宽利用率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9CA70-E61C-4BF0-A76F-AAEC7C01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37" y="4655539"/>
            <a:ext cx="3249619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983162"/>
          </a:xfrm>
        </p:spPr>
        <p:txBody>
          <a:bodyPr>
            <a:normAutofit/>
          </a:bodyPr>
          <a:lstStyle/>
          <a:p>
            <a:r>
              <a:rPr lang="zh-CN" altLang="en-US" dirty="0"/>
              <a:t>负载均衡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DataNode</a:t>
            </a:r>
            <a:r>
              <a:rPr lang="zh-CN" altLang="en-US" dirty="0"/>
              <a:t>根据磁盘使用以及配置的阈值分成四组；</a:t>
            </a:r>
            <a:endParaRPr lang="en-US" altLang="zh-CN" dirty="0"/>
          </a:p>
          <a:p>
            <a:pPr lvl="1"/>
            <a:r>
              <a:rPr lang="zh-CN" altLang="en-US" dirty="0"/>
              <a:t>在移动数据块的时候，</a:t>
            </a:r>
            <a:r>
              <a:rPr lang="en-US" altLang="zh-CN" dirty="0"/>
              <a:t>Over</a:t>
            </a:r>
            <a:r>
              <a:rPr lang="zh-CN" altLang="en-US" dirty="0"/>
              <a:t>组、</a:t>
            </a:r>
            <a:r>
              <a:rPr lang="en-US" altLang="zh-CN" dirty="0"/>
              <a:t>Above</a:t>
            </a:r>
            <a:r>
              <a:rPr lang="zh-CN" altLang="en-US" dirty="0"/>
              <a:t>组中的块向</a:t>
            </a:r>
            <a:r>
              <a:rPr lang="en-US" altLang="zh-CN" dirty="0"/>
              <a:t>Below</a:t>
            </a:r>
            <a:r>
              <a:rPr lang="zh-CN" altLang="en-US" dirty="0"/>
              <a:t>组、</a:t>
            </a:r>
            <a:r>
              <a:rPr lang="en-US" altLang="zh-CN" dirty="0"/>
              <a:t>Under</a:t>
            </a:r>
            <a:r>
              <a:rPr lang="zh-CN" altLang="en-US" dirty="0"/>
              <a:t>组移动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可以配置数据移动时占用的最大带宽；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44" name="Picture 4" descr="HDFSGroup">
            <a:extLst>
              <a:ext uri="{FF2B5EF4-FFF2-40B4-BE49-F238E27FC236}">
                <a16:creationId xmlns:a16="http://schemas.microsoft.com/office/drawing/2014/main" id="{95C33789-5E1E-4357-8BF4-409164E52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38"/>
          <a:stretch/>
        </p:blipFill>
        <p:spPr bwMode="auto">
          <a:xfrm>
            <a:off x="395536" y="3830406"/>
            <a:ext cx="2592288" cy="2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D00152-C195-4217-9CF9-EA96F081F7E7}"/>
              </a:ext>
            </a:extLst>
          </p:cNvPr>
          <p:cNvSpPr/>
          <p:nvPr/>
        </p:nvSpPr>
        <p:spPr>
          <a:xfrm>
            <a:off x="2627784" y="1724562"/>
            <a:ext cx="270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sbin/start-balancer.sh</a:t>
            </a:r>
            <a:endParaRPr lang="zh-CN" altLang="en-US" dirty="0"/>
          </a:p>
        </p:txBody>
      </p:sp>
      <p:pic>
        <p:nvPicPr>
          <p:cNvPr id="10246" name="Picture 6" descr="Balancer逻辑">
            <a:extLst>
              <a:ext uri="{FF2B5EF4-FFF2-40B4-BE49-F238E27FC236}">
                <a16:creationId xmlns:a16="http://schemas.microsoft.com/office/drawing/2014/main" id="{219D4431-4774-4731-8D05-AD16A5133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31812"/>
            <a:ext cx="5532732" cy="170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组件结构原理分析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8" y="1417638"/>
            <a:ext cx="8229600" cy="5179714"/>
          </a:xfrm>
        </p:spPr>
        <p:txBody>
          <a:bodyPr>
            <a:normAutofit/>
          </a:bodyPr>
          <a:lstStyle/>
          <a:p>
            <a:r>
              <a:rPr lang="en-US" altLang="zh-CN" dirty="0"/>
              <a:t>NameNode</a:t>
            </a:r>
            <a:r>
              <a:rPr lang="zh-CN" altLang="en-US" dirty="0"/>
              <a:t>元数据</a:t>
            </a:r>
            <a:endParaRPr lang="en-US" altLang="zh-CN" dirty="0"/>
          </a:p>
          <a:p>
            <a:pPr lvl="1"/>
            <a:r>
              <a:rPr lang="zh-CN" altLang="en-US" dirty="0"/>
              <a:t>目录树</a:t>
            </a:r>
            <a:endParaRPr lang="en-US" altLang="zh-CN" dirty="0"/>
          </a:p>
          <a:p>
            <a:pPr lvl="1"/>
            <a:r>
              <a:rPr lang="zh-CN" altLang="en-US" dirty="0"/>
              <a:t>文件</a:t>
            </a:r>
            <a:r>
              <a:rPr lang="en-US" altLang="zh-CN" dirty="0"/>
              <a:t>/</a:t>
            </a:r>
            <a:r>
              <a:rPr lang="zh-CN" altLang="en-US" dirty="0"/>
              <a:t>目录的元信息，如权限、用户组、副本数等；</a:t>
            </a:r>
            <a:endParaRPr lang="en-US" altLang="zh-CN" dirty="0"/>
          </a:p>
          <a:p>
            <a:pPr lvl="1"/>
            <a:r>
              <a:rPr lang="zh-CN" altLang="en-US" dirty="0"/>
              <a:t>文件到数据块的映射</a:t>
            </a:r>
            <a:endParaRPr lang="en-US" altLang="zh-CN" dirty="0"/>
          </a:p>
          <a:p>
            <a:pPr lvl="1"/>
            <a:r>
              <a:rPr lang="zh-CN" altLang="en-US" dirty="0"/>
              <a:t>数据块到</a:t>
            </a:r>
            <a:r>
              <a:rPr lang="en-US" altLang="zh-CN" dirty="0"/>
              <a:t>DataNode</a:t>
            </a:r>
            <a:r>
              <a:rPr lang="zh-CN" altLang="en-US" dirty="0"/>
              <a:t>的映射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/>
              <a:t>元数据的持久化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FSImage</a:t>
            </a:r>
            <a:r>
              <a:rPr lang="zh-CN" altLang="en-US" dirty="0"/>
              <a:t>：目录树、文件</a:t>
            </a:r>
            <a:r>
              <a:rPr lang="en-US" altLang="zh-CN" dirty="0"/>
              <a:t>/</a:t>
            </a:r>
            <a:r>
              <a:rPr lang="zh-CN" altLang="en-US" dirty="0"/>
              <a:t>目录元信息、文件到数据块的映射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EditLog</a:t>
            </a:r>
            <a:r>
              <a:rPr lang="zh-CN" altLang="en-US" dirty="0"/>
              <a:t>：基于</a:t>
            </a:r>
            <a:r>
              <a:rPr lang="en-US" altLang="zh-CN" dirty="0" err="1"/>
              <a:t>FSImage</a:t>
            </a:r>
            <a:r>
              <a:rPr lang="zh-CN" altLang="en-US" dirty="0"/>
              <a:t>，元数据的修改记录</a:t>
            </a:r>
            <a:endParaRPr lang="en-US" altLang="zh-CN" dirty="0"/>
          </a:p>
          <a:p>
            <a:pPr lvl="1"/>
            <a:r>
              <a:rPr lang="zh-CN" altLang="en-US" dirty="0"/>
              <a:t>数据块到数据节点的映射并不需要将这些信息持久化</a:t>
            </a:r>
            <a:endParaRPr lang="en-US" altLang="zh-CN" dirty="0"/>
          </a:p>
          <a:p>
            <a:pPr lvl="2"/>
            <a:r>
              <a:rPr lang="en-US" altLang="zh-CN" sz="1800" dirty="0"/>
              <a:t>HDFS</a:t>
            </a:r>
            <a:r>
              <a:rPr lang="zh-CN" altLang="en-US" sz="1800" dirty="0"/>
              <a:t>启动时 </a:t>
            </a:r>
            <a:r>
              <a:rPr lang="en-US" altLang="zh-CN" sz="1800" dirty="0"/>
              <a:t>DataNode </a:t>
            </a:r>
            <a:r>
              <a:rPr lang="zh-CN" altLang="en-US" sz="1800" dirty="0"/>
              <a:t>汇报给 </a:t>
            </a:r>
            <a:r>
              <a:rPr lang="en-US" altLang="zh-CN" sz="1800" dirty="0" err="1"/>
              <a:t>Namenode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000B1E-6080-48F3-9DF0-7BC4A1B8210A}"/>
              </a:ext>
            </a:extLst>
          </p:cNvPr>
          <p:cNvSpPr/>
          <p:nvPr/>
        </p:nvSpPr>
        <p:spPr>
          <a:xfrm>
            <a:off x="755577" y="5674411"/>
            <a:ext cx="7870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48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615" y="1340768"/>
            <a:ext cx="8527057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启动时会进入安全模式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处于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Safemode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状态时，不会复制数据块；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DataNodes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接收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Heartbeat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Blockreport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消息；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Blockreport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DataNode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的数据块列表。每个块都有指定的最小副本数。当数据块的最小副本数已签入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时，块被认为是安全复制的；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检查满足配置的百分比的安全复制数据块后，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退出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Safemode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状态；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确定仍具有少于指定副本数目的数据块（如果有）的列表。然后，</a:t>
            </a:r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将这些块复制到其他数据节点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安全模式</a:t>
            </a:r>
          </a:p>
        </p:txBody>
      </p:sp>
    </p:spTree>
    <p:extLst>
      <p:ext uri="{BB962C8B-B14F-4D97-AF65-F5344CB8AC3E}">
        <p14:creationId xmlns:p14="http://schemas.microsoft.com/office/powerpoint/2010/main" val="423738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615" y="1340768"/>
            <a:ext cx="8527057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SecondaryNameNode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运行期间，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元数据操作全部写到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，回导致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越来越大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需要重启时，由于基于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FSImage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记录，会导致启动非常慢，一直处于安全模式，无法提供访问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SecondaryNameNode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512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615" y="1340768"/>
            <a:ext cx="4053377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SecondaryNameNode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原理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定期和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PrimaryNameNode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通信，要求其停止当前的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文件，换另一个文件写元数据操作（瞬时）；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PrimaryNameNode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FSImage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文件，合并成新的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FSImage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将新的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FSImage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传给</a:t>
            </a:r>
            <a:r>
              <a:rPr lang="en-US" altLang="zh-CN" sz="18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PrimaryNameNode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SecondaryNameNode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370D24-18CC-41D0-A71A-AD5AF9C2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00808"/>
            <a:ext cx="4352430" cy="4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7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组件结构原理分析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			</a:t>
            </a:r>
            <a:r>
              <a:rPr lang="en-US" altLang="zh-CN" dirty="0" err="1">
                <a:latin typeface="+mn-ea"/>
              </a:rPr>
              <a:t>DataNode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24055" y="2906543"/>
            <a:ext cx="8771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读写块</a:t>
            </a:r>
          </a:p>
        </p:txBody>
      </p:sp>
      <p:sp>
        <p:nvSpPr>
          <p:cNvPr id="5" name="矩形 4"/>
          <p:cNvSpPr/>
          <p:nvPr/>
        </p:nvSpPr>
        <p:spPr>
          <a:xfrm>
            <a:off x="3600303" y="2905781"/>
            <a:ext cx="877163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删除块</a:t>
            </a:r>
          </a:p>
        </p:txBody>
      </p:sp>
      <p:sp>
        <p:nvSpPr>
          <p:cNvPr id="6" name="矩形 5"/>
          <p:cNvSpPr/>
          <p:nvPr/>
        </p:nvSpPr>
        <p:spPr>
          <a:xfrm>
            <a:off x="2462179" y="2904881"/>
            <a:ext cx="87716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创建块</a:t>
            </a:r>
          </a:p>
        </p:txBody>
      </p:sp>
      <p:sp>
        <p:nvSpPr>
          <p:cNvPr id="7" name="矩形 6"/>
          <p:cNvSpPr/>
          <p:nvPr/>
        </p:nvSpPr>
        <p:spPr>
          <a:xfrm>
            <a:off x="6052547" y="2903081"/>
            <a:ext cx="8771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sp>
        <p:nvSpPr>
          <p:cNvPr id="8" name="矩形 7"/>
          <p:cNvSpPr/>
          <p:nvPr/>
        </p:nvSpPr>
        <p:spPr>
          <a:xfrm>
            <a:off x="4738427" y="2904881"/>
            <a:ext cx="877163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备份块</a:t>
            </a:r>
          </a:p>
        </p:txBody>
      </p:sp>
      <p:cxnSp>
        <p:nvCxnSpPr>
          <p:cNvPr id="9" name="曲线连接符 8"/>
          <p:cNvCxnSpPr>
            <a:endCxn id="4" idx="0"/>
          </p:cNvCxnSpPr>
          <p:nvPr/>
        </p:nvCxnSpPr>
        <p:spPr>
          <a:xfrm rot="5400000">
            <a:off x="2653797" y="1313705"/>
            <a:ext cx="701678" cy="2483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endCxn id="6" idx="0"/>
          </p:cNvCxnSpPr>
          <p:nvPr/>
        </p:nvCxnSpPr>
        <p:spPr>
          <a:xfrm rot="5400000">
            <a:off x="3223690" y="1881936"/>
            <a:ext cx="700016" cy="1345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5" idx="0"/>
          </p:cNvCxnSpPr>
          <p:nvPr/>
        </p:nvCxnSpPr>
        <p:spPr>
          <a:xfrm rot="5400000">
            <a:off x="3792302" y="2451448"/>
            <a:ext cx="700916" cy="207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8" idx="0"/>
          </p:cNvCxnSpPr>
          <p:nvPr/>
        </p:nvCxnSpPr>
        <p:spPr>
          <a:xfrm rot="16200000" flipH="1">
            <a:off x="4361814" y="2089686"/>
            <a:ext cx="700016" cy="930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0"/>
          </p:cNvCxnSpPr>
          <p:nvPr/>
        </p:nvCxnSpPr>
        <p:spPr>
          <a:xfrm rot="16200000" flipH="1">
            <a:off x="5019774" y="1431726"/>
            <a:ext cx="698216" cy="2244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53856" y="4417949"/>
            <a:ext cx="271482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与客户端通信（读</a:t>
            </a:r>
            <a:r>
              <a:rPr lang="en-US" altLang="zh-CN" dirty="0"/>
              <a:t>/</a:t>
            </a:r>
            <a:r>
              <a:rPr lang="zh-CN" altLang="en-US" dirty="0"/>
              <a:t>写）</a:t>
            </a:r>
          </a:p>
        </p:txBody>
      </p:sp>
      <p:sp>
        <p:nvSpPr>
          <p:cNvPr id="15" name="椭圆 14"/>
          <p:cNvSpPr/>
          <p:nvPr/>
        </p:nvSpPr>
        <p:spPr>
          <a:xfrm>
            <a:off x="2781692" y="5414069"/>
            <a:ext cx="3391547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</a:t>
            </a:r>
            <a:r>
              <a:rPr lang="en-US" altLang="zh-CN" dirty="0" err="1"/>
              <a:t>NameNode</a:t>
            </a:r>
            <a:r>
              <a:rPr lang="zh-CN" altLang="en-US" dirty="0"/>
              <a:t>通信（报告状态</a:t>
            </a:r>
            <a:r>
              <a:rPr lang="en-US" altLang="zh-CN" dirty="0"/>
              <a:t>/</a:t>
            </a:r>
            <a:r>
              <a:rPr lang="zh-CN" altLang="en-US" dirty="0"/>
              <a:t>接受命令）</a:t>
            </a:r>
          </a:p>
        </p:txBody>
      </p:sp>
      <p:sp>
        <p:nvSpPr>
          <p:cNvPr id="16" name="椭圆 15"/>
          <p:cNvSpPr/>
          <p:nvPr/>
        </p:nvSpPr>
        <p:spPr>
          <a:xfrm>
            <a:off x="5615590" y="4417949"/>
            <a:ext cx="271482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与其它</a:t>
            </a:r>
            <a:r>
              <a:rPr lang="en-US" altLang="zh-CN" dirty="0" err="1"/>
              <a:t>DataNode</a:t>
            </a:r>
            <a:r>
              <a:rPr lang="zh-CN" altLang="en-US" dirty="0"/>
              <a:t>通信（复制数据块）</a:t>
            </a:r>
          </a:p>
        </p:txBody>
      </p:sp>
      <p:cxnSp>
        <p:nvCxnSpPr>
          <p:cNvPr id="17" name="曲线连接符 16"/>
          <p:cNvCxnSpPr>
            <a:endCxn id="14" idx="0"/>
          </p:cNvCxnSpPr>
          <p:nvPr/>
        </p:nvCxnSpPr>
        <p:spPr>
          <a:xfrm rot="5400000">
            <a:off x="1972411" y="2143725"/>
            <a:ext cx="2213084" cy="2335364"/>
          </a:xfrm>
          <a:prstGeom prst="curvedConnector3">
            <a:avLst>
              <a:gd name="adj1" fmla="val 340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15" idx="0"/>
          </p:cNvCxnSpPr>
          <p:nvPr/>
        </p:nvCxnSpPr>
        <p:spPr>
          <a:xfrm rot="16200000" flipH="1">
            <a:off x="2757448" y="3694051"/>
            <a:ext cx="3209204" cy="230831"/>
          </a:xfrm>
          <a:prstGeom prst="curvedConnector3">
            <a:avLst>
              <a:gd name="adj1" fmla="val 242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endCxn id="16" idx="0"/>
          </p:cNvCxnSpPr>
          <p:nvPr/>
        </p:nvCxnSpPr>
        <p:spPr>
          <a:xfrm rot="16200000" flipH="1">
            <a:off x="4503278" y="1948222"/>
            <a:ext cx="2213084" cy="2726370"/>
          </a:xfrm>
          <a:prstGeom prst="curvedConnector3">
            <a:avLst>
              <a:gd name="adj1" fmla="val 251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引言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HDFS</a:t>
            </a:r>
            <a:r>
              <a:rPr lang="zh-CN" altLang="en-US" dirty="0"/>
              <a:t>的架构与原理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HDFS</a:t>
            </a:r>
            <a:r>
              <a:rPr lang="zh-CN" altLang="en-US" dirty="0"/>
              <a:t>的操作简介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的读文件流程示意图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1496291" y="2059692"/>
            <a:ext cx="1413164" cy="979055"/>
            <a:chOff x="1496291" y="1625600"/>
            <a:chExt cx="1413164" cy="979055"/>
          </a:xfrm>
        </p:grpSpPr>
        <p:sp>
          <p:nvSpPr>
            <p:cNvPr id="5" name="Rounded Rectangle 75"/>
            <p:cNvSpPr/>
            <p:nvPr/>
          </p:nvSpPr>
          <p:spPr>
            <a:xfrm>
              <a:off x="1496291" y="1625600"/>
              <a:ext cx="1413164" cy="979055"/>
            </a:xfrm>
            <a:prstGeom prst="roundRect">
              <a:avLst/>
            </a:prstGeom>
            <a:solidFill>
              <a:srgbClr val="00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应用程序</a:t>
              </a:r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j-lt"/>
                  <a:ea typeface="+mj-ea"/>
                </a:rPr>
                <a:t>HDFS</a:t>
              </a:r>
              <a:r>
                <a:rPr lang="zh-CN" altLang="en-US" sz="1600" b="1" dirty="0">
                  <a:solidFill>
                    <a:schemeClr val="tx1"/>
                  </a:solidFill>
                  <a:latin typeface="+mj-lt"/>
                  <a:ea typeface="+mj-ea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+mj-lt"/>
                  <a:ea typeface="+mj-ea"/>
                </a:rPr>
                <a:t>Client</a:t>
              </a:r>
              <a:endParaRPr lang="zh-CN" altLang="en-US" sz="1600" b="1" dirty="0">
                <a:solidFill>
                  <a:schemeClr val="tx1"/>
                </a:solidFill>
                <a:latin typeface="+mj-lt"/>
                <a:ea typeface="+mj-ea"/>
              </a:endParaRPr>
            </a:p>
          </p:txBody>
        </p:sp>
        <p:cxnSp>
          <p:nvCxnSpPr>
            <p:cNvPr id="6" name="Straight Connector 84"/>
            <p:cNvCxnSpPr>
              <a:stCxn id="5" idx="1"/>
              <a:endCxn id="5" idx="3"/>
            </p:cNvCxnSpPr>
            <p:nvPr/>
          </p:nvCxnSpPr>
          <p:spPr>
            <a:xfrm rot="10800000" flipH="1">
              <a:off x="1496291" y="2115128"/>
              <a:ext cx="14131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56"/>
          <p:cNvGrpSpPr/>
          <p:nvPr/>
        </p:nvGrpSpPr>
        <p:grpSpPr>
          <a:xfrm>
            <a:off x="4525818" y="1958087"/>
            <a:ext cx="1708727" cy="1077218"/>
            <a:chOff x="4525818" y="1523995"/>
            <a:chExt cx="1708727" cy="1077218"/>
          </a:xfrm>
        </p:grpSpPr>
        <p:sp>
          <p:nvSpPr>
            <p:cNvPr id="30" name="TextBox 152"/>
            <p:cNvSpPr txBox="1"/>
            <p:nvPr/>
          </p:nvSpPr>
          <p:spPr>
            <a:xfrm>
              <a:off x="4525818" y="1523995"/>
              <a:ext cx="1708727" cy="107721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HDFS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j-lt"/>
                </a:rPr>
                <a:t>NameNode</a:t>
              </a:r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1205" y="2058804"/>
              <a:ext cx="1074234" cy="49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155"/>
          <p:cNvGrpSpPr/>
          <p:nvPr/>
        </p:nvGrpSpPr>
        <p:grpSpPr>
          <a:xfrm>
            <a:off x="1380837" y="4488856"/>
            <a:ext cx="5467927" cy="1241001"/>
            <a:chOff x="1380837" y="4054764"/>
            <a:chExt cx="5467927" cy="1241001"/>
          </a:xfrm>
        </p:grpSpPr>
        <p:sp>
          <p:nvSpPr>
            <p:cNvPr id="33" name="Rounded Rectangle 80"/>
            <p:cNvSpPr/>
            <p:nvPr/>
          </p:nvSpPr>
          <p:spPr>
            <a:xfrm>
              <a:off x="1380837" y="405476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4" name="Rounded Rectangle 85"/>
            <p:cNvSpPr/>
            <p:nvPr/>
          </p:nvSpPr>
          <p:spPr>
            <a:xfrm>
              <a:off x="3398978" y="407785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5" name="Rounded Rectangle 86"/>
            <p:cNvSpPr/>
            <p:nvPr/>
          </p:nvSpPr>
          <p:spPr>
            <a:xfrm>
              <a:off x="5421750" y="4077856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8731" y="468456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7641" y="470765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0405" y="4707665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8934B03-E648-4F77-B253-73E68C68AF5C}"/>
              </a:ext>
            </a:extLst>
          </p:cNvPr>
          <p:cNvSpPr/>
          <p:nvPr/>
        </p:nvSpPr>
        <p:spPr>
          <a:xfrm>
            <a:off x="1599718" y="6090262"/>
            <a:ext cx="6424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 根据读取位置，计算当前需要读取的</a:t>
            </a:r>
            <a:r>
              <a:rPr lang="en-US" altLang="zh-CN" dirty="0">
                <a:solidFill>
                  <a:srgbClr val="C00000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10426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的读文件流程示意图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1496291" y="2059692"/>
            <a:ext cx="1413164" cy="979055"/>
            <a:chOff x="1496291" y="1625600"/>
            <a:chExt cx="1413164" cy="979055"/>
          </a:xfrm>
        </p:grpSpPr>
        <p:sp>
          <p:nvSpPr>
            <p:cNvPr id="5" name="Rounded Rectangle 75"/>
            <p:cNvSpPr/>
            <p:nvPr/>
          </p:nvSpPr>
          <p:spPr>
            <a:xfrm>
              <a:off x="1496291" y="1625600"/>
              <a:ext cx="1413164" cy="979055"/>
            </a:xfrm>
            <a:prstGeom prst="roundRect">
              <a:avLst/>
            </a:prstGeom>
            <a:solidFill>
              <a:srgbClr val="00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应用程序</a:t>
              </a:r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HDFS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Client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84"/>
            <p:cNvCxnSpPr>
              <a:stCxn id="5" idx="1"/>
              <a:endCxn id="5" idx="3"/>
            </p:cNvCxnSpPr>
            <p:nvPr/>
          </p:nvCxnSpPr>
          <p:spPr>
            <a:xfrm rot="10800000" flipH="1">
              <a:off x="1496291" y="2115128"/>
              <a:ext cx="14131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56"/>
          <p:cNvGrpSpPr/>
          <p:nvPr/>
        </p:nvGrpSpPr>
        <p:grpSpPr>
          <a:xfrm>
            <a:off x="4525818" y="1958087"/>
            <a:ext cx="1708727" cy="1077218"/>
            <a:chOff x="4525818" y="1523995"/>
            <a:chExt cx="1708727" cy="1077218"/>
          </a:xfrm>
        </p:grpSpPr>
        <p:sp>
          <p:nvSpPr>
            <p:cNvPr id="30" name="TextBox 152"/>
            <p:cNvSpPr txBox="1"/>
            <p:nvPr/>
          </p:nvSpPr>
          <p:spPr>
            <a:xfrm>
              <a:off x="4525818" y="1523995"/>
              <a:ext cx="1708727" cy="107721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HDFS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j-lt"/>
                </a:rPr>
                <a:t>NameNode</a:t>
              </a:r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1205" y="2058804"/>
              <a:ext cx="1074234" cy="49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155"/>
          <p:cNvGrpSpPr/>
          <p:nvPr/>
        </p:nvGrpSpPr>
        <p:grpSpPr>
          <a:xfrm>
            <a:off x="1380837" y="4488856"/>
            <a:ext cx="5467927" cy="1241001"/>
            <a:chOff x="1380837" y="4054764"/>
            <a:chExt cx="5467927" cy="1241001"/>
          </a:xfrm>
        </p:grpSpPr>
        <p:sp>
          <p:nvSpPr>
            <p:cNvPr id="33" name="Rounded Rectangle 80"/>
            <p:cNvSpPr/>
            <p:nvPr/>
          </p:nvSpPr>
          <p:spPr>
            <a:xfrm>
              <a:off x="1380837" y="405476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4" name="Rounded Rectangle 85"/>
            <p:cNvSpPr/>
            <p:nvPr/>
          </p:nvSpPr>
          <p:spPr>
            <a:xfrm>
              <a:off x="3398978" y="407785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5" name="Rounded Rectangle 86"/>
            <p:cNvSpPr/>
            <p:nvPr/>
          </p:nvSpPr>
          <p:spPr>
            <a:xfrm>
              <a:off x="5421750" y="4077856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8731" y="468456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7641" y="470765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0405" y="4707665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" name="Straight Arrow Connector 88"/>
          <p:cNvCxnSpPr/>
          <p:nvPr/>
        </p:nvCxnSpPr>
        <p:spPr>
          <a:xfrm flipV="1">
            <a:off x="2918691" y="2336783"/>
            <a:ext cx="1588654" cy="9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34"/>
          <p:cNvSpPr txBox="1"/>
          <p:nvPr/>
        </p:nvSpPr>
        <p:spPr>
          <a:xfrm>
            <a:off x="3398978" y="2031248"/>
            <a:ext cx="93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数据块号</a:t>
            </a:r>
          </a:p>
        </p:txBody>
      </p:sp>
      <p:grpSp>
        <p:nvGrpSpPr>
          <p:cNvPr id="19" name="Group 137"/>
          <p:cNvGrpSpPr/>
          <p:nvPr/>
        </p:nvGrpSpPr>
        <p:grpSpPr>
          <a:xfrm>
            <a:off x="2914073" y="2715473"/>
            <a:ext cx="1694875" cy="284702"/>
            <a:chOff x="2914073" y="2281381"/>
            <a:chExt cx="1694875" cy="284702"/>
          </a:xfrm>
        </p:grpSpPr>
        <p:cxnSp>
          <p:nvCxnSpPr>
            <p:cNvPr id="20" name="Straight Arrow Connector 92"/>
            <p:cNvCxnSpPr/>
            <p:nvPr/>
          </p:nvCxnSpPr>
          <p:spPr>
            <a:xfrm rot="10800000" flipV="1">
              <a:off x="2914073" y="2281381"/>
              <a:ext cx="1574801" cy="461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36"/>
            <p:cNvSpPr txBox="1"/>
            <p:nvPr/>
          </p:nvSpPr>
          <p:spPr>
            <a:xfrm>
              <a:off x="2960257" y="2304473"/>
              <a:ext cx="1648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数据块号，数据块位置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6A0E96F-B8DF-4298-8B53-AE876A7535B6}"/>
              </a:ext>
            </a:extLst>
          </p:cNvPr>
          <p:cNvSpPr/>
          <p:nvPr/>
        </p:nvSpPr>
        <p:spPr>
          <a:xfrm>
            <a:off x="1276450" y="6151900"/>
            <a:ext cx="6424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从</a:t>
            </a:r>
            <a:r>
              <a:rPr lang="en-US" altLang="zh-CN" dirty="0">
                <a:solidFill>
                  <a:srgbClr val="C00000"/>
                </a:solidFill>
              </a:rPr>
              <a:t>NameNode</a:t>
            </a:r>
            <a:r>
              <a:rPr lang="zh-CN" altLang="en-US" dirty="0">
                <a:solidFill>
                  <a:srgbClr val="C00000"/>
                </a:solidFill>
              </a:rPr>
              <a:t>获取文件数据块到</a:t>
            </a:r>
            <a:r>
              <a:rPr lang="en-US" altLang="zh-CN" dirty="0">
                <a:solidFill>
                  <a:srgbClr val="C00000"/>
                </a:solidFill>
              </a:rPr>
              <a:t>DataNode</a:t>
            </a:r>
            <a:r>
              <a:rPr lang="zh-CN" altLang="en-US" dirty="0">
                <a:solidFill>
                  <a:srgbClr val="C00000"/>
                </a:solidFill>
              </a:rPr>
              <a:t>的映射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9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的读文件流程示意图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1907704" y="1844824"/>
            <a:ext cx="1413164" cy="979055"/>
            <a:chOff x="1496291" y="1625600"/>
            <a:chExt cx="1413164" cy="979055"/>
          </a:xfrm>
        </p:grpSpPr>
        <p:sp>
          <p:nvSpPr>
            <p:cNvPr id="5" name="Rounded Rectangle 75"/>
            <p:cNvSpPr/>
            <p:nvPr/>
          </p:nvSpPr>
          <p:spPr>
            <a:xfrm>
              <a:off x="1496291" y="1625600"/>
              <a:ext cx="1413164" cy="979055"/>
            </a:xfrm>
            <a:prstGeom prst="roundRect">
              <a:avLst/>
            </a:prstGeom>
            <a:solidFill>
              <a:srgbClr val="00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应用程序</a:t>
              </a:r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j-lt"/>
                  <a:ea typeface="+mj-ea"/>
                </a:rPr>
                <a:t>HDFS</a:t>
              </a:r>
              <a:r>
                <a:rPr lang="zh-CN" altLang="en-US" sz="1600" b="1" dirty="0">
                  <a:solidFill>
                    <a:schemeClr val="tx1"/>
                  </a:solidFill>
                  <a:latin typeface="+mj-lt"/>
                  <a:ea typeface="+mj-ea"/>
                </a:rPr>
                <a:t>客户端</a:t>
              </a:r>
            </a:p>
          </p:txBody>
        </p:sp>
        <p:cxnSp>
          <p:nvCxnSpPr>
            <p:cNvPr id="6" name="Straight Connector 84"/>
            <p:cNvCxnSpPr>
              <a:stCxn id="5" idx="1"/>
              <a:endCxn id="5" idx="3"/>
            </p:cNvCxnSpPr>
            <p:nvPr/>
          </p:nvCxnSpPr>
          <p:spPr>
            <a:xfrm rot="10800000" flipH="1">
              <a:off x="1496291" y="2115128"/>
              <a:ext cx="14131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56"/>
          <p:cNvGrpSpPr/>
          <p:nvPr/>
        </p:nvGrpSpPr>
        <p:grpSpPr>
          <a:xfrm>
            <a:off x="4937231" y="1743219"/>
            <a:ext cx="1708727" cy="1077218"/>
            <a:chOff x="4525818" y="1523995"/>
            <a:chExt cx="1708727" cy="1077218"/>
          </a:xfrm>
        </p:grpSpPr>
        <p:sp>
          <p:nvSpPr>
            <p:cNvPr id="30" name="TextBox 152"/>
            <p:cNvSpPr txBox="1"/>
            <p:nvPr/>
          </p:nvSpPr>
          <p:spPr>
            <a:xfrm>
              <a:off x="4525818" y="1523995"/>
              <a:ext cx="1708727" cy="107721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HDFS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j-lt"/>
                </a:rPr>
                <a:t>NameNode</a:t>
              </a:r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1205" y="2058804"/>
              <a:ext cx="1074234" cy="49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155"/>
          <p:cNvGrpSpPr/>
          <p:nvPr/>
        </p:nvGrpSpPr>
        <p:grpSpPr>
          <a:xfrm>
            <a:off x="1792250" y="4273988"/>
            <a:ext cx="5467927" cy="1241001"/>
            <a:chOff x="1380837" y="4054764"/>
            <a:chExt cx="5467927" cy="1241001"/>
          </a:xfrm>
        </p:grpSpPr>
        <p:sp>
          <p:nvSpPr>
            <p:cNvPr id="33" name="Rounded Rectangle 80"/>
            <p:cNvSpPr/>
            <p:nvPr/>
          </p:nvSpPr>
          <p:spPr>
            <a:xfrm>
              <a:off x="1380837" y="405476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4" name="Rounded Rectangle 85"/>
            <p:cNvSpPr/>
            <p:nvPr/>
          </p:nvSpPr>
          <p:spPr>
            <a:xfrm>
              <a:off x="3398978" y="407785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5" name="Rounded Rectangle 86"/>
            <p:cNvSpPr/>
            <p:nvPr/>
          </p:nvSpPr>
          <p:spPr>
            <a:xfrm>
              <a:off x="5421750" y="4077856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8731" y="468456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7641" y="470765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0405" y="4707665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35"/>
          <p:cNvGrpSpPr/>
          <p:nvPr/>
        </p:nvGrpSpPr>
        <p:grpSpPr>
          <a:xfrm>
            <a:off x="3330104" y="1844824"/>
            <a:ext cx="1588654" cy="286327"/>
            <a:chOff x="2918691" y="1625600"/>
            <a:chExt cx="1588654" cy="286327"/>
          </a:xfrm>
        </p:grpSpPr>
        <p:cxnSp>
          <p:nvCxnSpPr>
            <p:cNvPr id="17" name="Straight Arrow Connector 88"/>
            <p:cNvCxnSpPr/>
            <p:nvPr/>
          </p:nvCxnSpPr>
          <p:spPr>
            <a:xfrm flipV="1">
              <a:off x="2918691" y="1902691"/>
              <a:ext cx="1588654" cy="9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34"/>
            <p:cNvSpPr txBox="1"/>
            <p:nvPr/>
          </p:nvSpPr>
          <p:spPr>
            <a:xfrm>
              <a:off x="2946401" y="1625600"/>
              <a:ext cx="1551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文件名或数据块号</a:t>
              </a:r>
            </a:p>
          </p:txBody>
        </p:sp>
      </p:grpSp>
      <p:grpSp>
        <p:nvGrpSpPr>
          <p:cNvPr id="19" name="Group 137"/>
          <p:cNvGrpSpPr/>
          <p:nvPr/>
        </p:nvGrpSpPr>
        <p:grpSpPr>
          <a:xfrm>
            <a:off x="3325486" y="2500605"/>
            <a:ext cx="1694875" cy="284702"/>
            <a:chOff x="2914073" y="2281381"/>
            <a:chExt cx="1694875" cy="284702"/>
          </a:xfrm>
        </p:grpSpPr>
        <p:cxnSp>
          <p:nvCxnSpPr>
            <p:cNvPr id="20" name="Straight Arrow Connector 92"/>
            <p:cNvCxnSpPr/>
            <p:nvPr/>
          </p:nvCxnSpPr>
          <p:spPr>
            <a:xfrm rot="10800000" flipV="1">
              <a:off x="2914073" y="2281381"/>
              <a:ext cx="1574801" cy="461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36"/>
            <p:cNvSpPr txBox="1"/>
            <p:nvPr/>
          </p:nvSpPr>
          <p:spPr>
            <a:xfrm>
              <a:off x="2960257" y="2304473"/>
              <a:ext cx="1648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数据块号，数据块位置</a:t>
              </a:r>
            </a:p>
          </p:txBody>
        </p:sp>
      </p:grpSp>
      <p:cxnSp>
        <p:nvCxnSpPr>
          <p:cNvPr id="39" name="Straight Arrow Connector 143"/>
          <p:cNvCxnSpPr/>
          <p:nvPr/>
        </p:nvCxnSpPr>
        <p:spPr>
          <a:xfrm rot="5400000">
            <a:off x="1515155" y="3548931"/>
            <a:ext cx="1468584" cy="9232"/>
          </a:xfrm>
          <a:prstGeom prst="straightConnector1">
            <a:avLst/>
          </a:prstGeom>
          <a:ln w="28575">
            <a:solidFill>
              <a:srgbClr val="00B0F0"/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F1BCF96-7C13-478E-B58C-FE78A5EF8691}"/>
              </a:ext>
            </a:extLst>
          </p:cNvPr>
          <p:cNvSpPr txBox="1"/>
          <p:nvPr/>
        </p:nvSpPr>
        <p:spPr>
          <a:xfrm>
            <a:off x="1792250" y="5943797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优先选择距离</a:t>
            </a:r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近的</a:t>
            </a:r>
            <a:r>
              <a:rPr lang="en-US" altLang="zh-CN" dirty="0">
                <a:solidFill>
                  <a:srgbClr val="C00000"/>
                </a:solidFill>
              </a:rPr>
              <a:t>DataNode</a:t>
            </a:r>
            <a:r>
              <a:rPr lang="zh-CN" altLang="en-US" dirty="0">
                <a:solidFill>
                  <a:srgbClr val="C00000"/>
                </a:solidFill>
              </a:rPr>
              <a:t>读取数据</a:t>
            </a:r>
          </a:p>
        </p:txBody>
      </p:sp>
    </p:spTree>
    <p:extLst>
      <p:ext uri="{BB962C8B-B14F-4D97-AF65-F5344CB8AC3E}">
        <p14:creationId xmlns:p14="http://schemas.microsoft.com/office/powerpoint/2010/main" val="53950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的读文件流程示意图</a:t>
            </a:r>
          </a:p>
        </p:txBody>
      </p:sp>
      <p:grpSp>
        <p:nvGrpSpPr>
          <p:cNvPr id="4" name="Group 132"/>
          <p:cNvGrpSpPr/>
          <p:nvPr/>
        </p:nvGrpSpPr>
        <p:grpSpPr>
          <a:xfrm>
            <a:off x="1496291" y="2059692"/>
            <a:ext cx="1413164" cy="979055"/>
            <a:chOff x="1496291" y="1625600"/>
            <a:chExt cx="1413164" cy="979055"/>
          </a:xfrm>
        </p:grpSpPr>
        <p:sp>
          <p:nvSpPr>
            <p:cNvPr id="5" name="Rounded Rectangle 75"/>
            <p:cNvSpPr/>
            <p:nvPr/>
          </p:nvSpPr>
          <p:spPr>
            <a:xfrm>
              <a:off x="1496291" y="1625600"/>
              <a:ext cx="1413164" cy="979055"/>
            </a:xfrm>
            <a:prstGeom prst="roundRect">
              <a:avLst/>
            </a:prstGeom>
            <a:solidFill>
              <a:srgbClr val="00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应用程序</a:t>
              </a:r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6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j-lt"/>
                  <a:ea typeface="+mj-ea"/>
                </a:rPr>
                <a:t>HDFS</a:t>
              </a:r>
              <a:r>
                <a:rPr lang="zh-CN" altLang="en-US" sz="1600" b="1" dirty="0">
                  <a:solidFill>
                    <a:schemeClr val="tx1"/>
                  </a:solidFill>
                  <a:latin typeface="+mj-lt"/>
                  <a:ea typeface="+mj-ea"/>
                </a:rPr>
                <a:t>客户端</a:t>
              </a:r>
            </a:p>
          </p:txBody>
        </p:sp>
        <p:cxnSp>
          <p:nvCxnSpPr>
            <p:cNvPr id="6" name="Straight Connector 84"/>
            <p:cNvCxnSpPr>
              <a:stCxn id="5" idx="1"/>
              <a:endCxn id="5" idx="3"/>
            </p:cNvCxnSpPr>
            <p:nvPr/>
          </p:nvCxnSpPr>
          <p:spPr>
            <a:xfrm rot="10800000" flipH="1">
              <a:off x="1496291" y="2115128"/>
              <a:ext cx="141316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56"/>
          <p:cNvGrpSpPr/>
          <p:nvPr/>
        </p:nvGrpSpPr>
        <p:grpSpPr>
          <a:xfrm>
            <a:off x="4525818" y="1958087"/>
            <a:ext cx="1708727" cy="1077218"/>
            <a:chOff x="4525818" y="1523995"/>
            <a:chExt cx="1708727" cy="1077218"/>
          </a:xfrm>
        </p:grpSpPr>
        <p:sp>
          <p:nvSpPr>
            <p:cNvPr id="30" name="TextBox 152"/>
            <p:cNvSpPr txBox="1"/>
            <p:nvPr/>
          </p:nvSpPr>
          <p:spPr>
            <a:xfrm>
              <a:off x="4525818" y="1523995"/>
              <a:ext cx="1708727" cy="1077218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j-lt"/>
                </a:rPr>
                <a:t>HDFS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j-lt"/>
                </a:rPr>
                <a:t>NameNode</a:t>
              </a:r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en-US" altLang="zh-CN" sz="1600" dirty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1205" y="2058804"/>
              <a:ext cx="1074234" cy="493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155"/>
          <p:cNvGrpSpPr/>
          <p:nvPr/>
        </p:nvGrpSpPr>
        <p:grpSpPr>
          <a:xfrm>
            <a:off x="1380837" y="4488856"/>
            <a:ext cx="5467927" cy="1241001"/>
            <a:chOff x="1380837" y="4054764"/>
            <a:chExt cx="5467927" cy="1241001"/>
          </a:xfrm>
        </p:grpSpPr>
        <p:sp>
          <p:nvSpPr>
            <p:cNvPr id="33" name="Rounded Rectangle 80"/>
            <p:cNvSpPr/>
            <p:nvPr/>
          </p:nvSpPr>
          <p:spPr>
            <a:xfrm>
              <a:off x="1380837" y="405476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4" name="Rounded Rectangle 85"/>
            <p:cNvSpPr/>
            <p:nvPr/>
          </p:nvSpPr>
          <p:spPr>
            <a:xfrm>
              <a:off x="3398978" y="4077854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sp>
          <p:nvSpPr>
            <p:cNvPr id="35" name="Rounded Rectangle 86"/>
            <p:cNvSpPr/>
            <p:nvPr/>
          </p:nvSpPr>
          <p:spPr>
            <a:xfrm>
              <a:off x="5421750" y="4077856"/>
              <a:ext cx="1413164" cy="632691"/>
            </a:xfrm>
            <a:prstGeom prst="roundRect">
              <a:avLst/>
            </a:prstGeom>
            <a:solidFill>
              <a:srgbClr val="0066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+mj-lt"/>
                  <a:ea typeface="+mj-ea"/>
                </a:rPr>
                <a:t>DataNode</a:t>
              </a:r>
              <a:endParaRPr lang="en-US" altLang="zh-CN" sz="1600" dirty="0">
                <a:solidFill>
                  <a:schemeClr val="bg1"/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+mj-lt"/>
                  <a:ea typeface="+mj-ea"/>
                </a:rPr>
                <a:t>数据</a:t>
              </a: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8731" y="468456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7641" y="4707659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0405" y="4707665"/>
              <a:ext cx="1418359" cy="58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35"/>
          <p:cNvGrpSpPr/>
          <p:nvPr/>
        </p:nvGrpSpPr>
        <p:grpSpPr>
          <a:xfrm>
            <a:off x="2918691" y="2059692"/>
            <a:ext cx="1588654" cy="286327"/>
            <a:chOff x="2918691" y="1625600"/>
            <a:chExt cx="1588654" cy="286327"/>
          </a:xfrm>
        </p:grpSpPr>
        <p:cxnSp>
          <p:nvCxnSpPr>
            <p:cNvPr id="17" name="Straight Arrow Connector 88"/>
            <p:cNvCxnSpPr/>
            <p:nvPr/>
          </p:nvCxnSpPr>
          <p:spPr>
            <a:xfrm flipV="1">
              <a:off x="2918691" y="1902691"/>
              <a:ext cx="1588654" cy="9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34"/>
            <p:cNvSpPr txBox="1"/>
            <p:nvPr/>
          </p:nvSpPr>
          <p:spPr>
            <a:xfrm>
              <a:off x="2946401" y="1625600"/>
              <a:ext cx="15517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文件名或数据块号</a:t>
              </a:r>
            </a:p>
          </p:txBody>
        </p:sp>
      </p:grpSp>
      <p:grpSp>
        <p:nvGrpSpPr>
          <p:cNvPr id="19" name="Group 137"/>
          <p:cNvGrpSpPr/>
          <p:nvPr/>
        </p:nvGrpSpPr>
        <p:grpSpPr>
          <a:xfrm>
            <a:off x="2914073" y="2715473"/>
            <a:ext cx="1694875" cy="284702"/>
            <a:chOff x="2914073" y="2281381"/>
            <a:chExt cx="1694875" cy="284702"/>
          </a:xfrm>
        </p:grpSpPr>
        <p:cxnSp>
          <p:nvCxnSpPr>
            <p:cNvPr id="20" name="Straight Arrow Connector 92"/>
            <p:cNvCxnSpPr/>
            <p:nvPr/>
          </p:nvCxnSpPr>
          <p:spPr>
            <a:xfrm rot="10800000" flipV="1">
              <a:off x="2914073" y="2281381"/>
              <a:ext cx="1574801" cy="461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36"/>
            <p:cNvSpPr txBox="1"/>
            <p:nvPr/>
          </p:nvSpPr>
          <p:spPr>
            <a:xfrm>
              <a:off x="2960257" y="2304473"/>
              <a:ext cx="1648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数据块号，数据块位置</a:t>
              </a:r>
            </a:p>
          </p:txBody>
        </p:sp>
      </p:grpSp>
      <p:cxnSp>
        <p:nvCxnSpPr>
          <p:cNvPr id="39" name="Straight Arrow Connector 143"/>
          <p:cNvCxnSpPr/>
          <p:nvPr/>
        </p:nvCxnSpPr>
        <p:spPr>
          <a:xfrm rot="5400000">
            <a:off x="1100513" y="3767028"/>
            <a:ext cx="1468584" cy="2775"/>
          </a:xfrm>
          <a:prstGeom prst="straightConnector1">
            <a:avLst/>
          </a:prstGeom>
          <a:ln w="28575">
            <a:solidFill>
              <a:srgbClr val="00B0F0"/>
            </a:solidFill>
            <a:headEnd type="none"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11"/>
          <p:cNvCxnSpPr/>
          <p:nvPr/>
        </p:nvCxnSpPr>
        <p:spPr>
          <a:xfrm rot="5400000">
            <a:off x="1376218" y="3768422"/>
            <a:ext cx="1468584" cy="9232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FC88C9C-6A87-472B-98B9-44CBC17D395C}"/>
              </a:ext>
            </a:extLst>
          </p:cNvPr>
          <p:cNvSpPr txBox="1"/>
          <p:nvPr/>
        </p:nvSpPr>
        <p:spPr>
          <a:xfrm>
            <a:off x="1680562" y="610412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优先选择距离</a:t>
            </a:r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近的</a:t>
            </a:r>
            <a:r>
              <a:rPr lang="en-US" altLang="zh-CN" dirty="0">
                <a:solidFill>
                  <a:srgbClr val="C00000"/>
                </a:solidFill>
              </a:rPr>
              <a:t>DataNode</a:t>
            </a:r>
            <a:r>
              <a:rPr lang="zh-CN" altLang="en-US" dirty="0">
                <a:solidFill>
                  <a:srgbClr val="C00000"/>
                </a:solidFill>
              </a:rPr>
              <a:t>读取数据</a:t>
            </a:r>
          </a:p>
        </p:txBody>
      </p:sp>
    </p:spTree>
    <p:extLst>
      <p:ext uri="{BB962C8B-B14F-4D97-AF65-F5344CB8AC3E}">
        <p14:creationId xmlns:p14="http://schemas.microsoft.com/office/powerpoint/2010/main" val="293882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的读文件流程</a:t>
            </a:r>
          </a:p>
        </p:txBody>
      </p:sp>
      <p:pic>
        <p:nvPicPr>
          <p:cNvPr id="5122" name="Picture 2" descr="http://images.cnitblog.com/blog/360373/201302/01162809-ce8dd54a40044e249623abc4a55ff3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840760" cy="417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的写文件流程示意图</a:t>
            </a:r>
          </a:p>
        </p:txBody>
      </p:sp>
      <p:pic>
        <p:nvPicPr>
          <p:cNvPr id="6146" name="Picture 2" descr="http://images.cnitblog.com/blog/360373/201302/01162818-de0f1a396341488586f4328500deed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793478" cy="41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D247A97-7064-447B-B14E-B330DF9588DF}"/>
              </a:ext>
            </a:extLst>
          </p:cNvPr>
          <p:cNvSpPr/>
          <p:nvPr/>
        </p:nvSpPr>
        <p:spPr>
          <a:xfrm>
            <a:off x="2123728" y="6017771"/>
            <a:ext cx="397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数据以</a:t>
            </a:r>
            <a:r>
              <a:rPr lang="en-US" altLang="zh-CN" dirty="0"/>
              <a:t>packet</a:t>
            </a:r>
            <a:r>
              <a:rPr lang="zh-CN" altLang="en-US" dirty="0"/>
              <a:t>形式组织（默认</a:t>
            </a:r>
            <a:r>
              <a:rPr lang="en-US" altLang="zh-CN" dirty="0"/>
              <a:t>64KB)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823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的写文件流程示意图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2B6F0-B250-4515-8924-CD319790E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39648"/>
            <a:ext cx="4363963" cy="41370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DA322D-E866-4352-8D79-641C3024B6C7}"/>
              </a:ext>
            </a:extLst>
          </p:cNvPr>
          <p:cNvSpPr txBox="1"/>
          <p:nvPr/>
        </p:nvSpPr>
        <p:spPr>
          <a:xfrm>
            <a:off x="5014392" y="2967335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</a:t>
            </a:r>
            <a:r>
              <a:rPr lang="zh-CN" altLang="en-US" dirty="0"/>
              <a:t>以</a:t>
            </a:r>
            <a:r>
              <a:rPr lang="en-US" altLang="zh-CN" dirty="0"/>
              <a:t>Pipeline</a:t>
            </a:r>
            <a:r>
              <a:rPr lang="zh-CN" altLang="en-US" dirty="0"/>
              <a:t>形式发送，下一个</a:t>
            </a:r>
            <a:r>
              <a:rPr lang="en-US" altLang="zh-CN" dirty="0"/>
              <a:t>packet</a:t>
            </a:r>
            <a:r>
              <a:rPr lang="zh-CN" altLang="en-US" dirty="0"/>
              <a:t>可以在接受到上一个的</a:t>
            </a:r>
            <a:r>
              <a:rPr lang="en-US" altLang="zh-CN" dirty="0"/>
              <a:t>ack</a:t>
            </a:r>
            <a:r>
              <a:rPr lang="zh-CN" altLang="en-US" dirty="0"/>
              <a:t>前发送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4C58BC-59C2-419B-81B3-D7E0B53890CE}"/>
              </a:ext>
            </a:extLst>
          </p:cNvPr>
          <p:cNvSpPr/>
          <p:nvPr/>
        </p:nvSpPr>
        <p:spPr>
          <a:xfrm>
            <a:off x="971600" y="4005064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hflush</a:t>
            </a:r>
          </a:p>
        </p:txBody>
      </p:sp>
    </p:spTree>
    <p:extLst>
      <p:ext uri="{BB962C8B-B14F-4D97-AF65-F5344CB8AC3E}">
        <p14:creationId xmlns:p14="http://schemas.microsoft.com/office/powerpoint/2010/main" val="361837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2" y="1556792"/>
            <a:ext cx="8527057" cy="531961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元数据磁盘故障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Multiple 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FsImage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EditLog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性能和高可用的权衡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元数据操作并不频繁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 HA</a:t>
            </a:r>
          </a:p>
          <a:p>
            <a:pPr lvl="2"/>
            <a:r>
              <a:rPr lang="en-US" altLang="zh-CN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Hadoop 2.0</a:t>
            </a:r>
            <a:r>
              <a:rPr lang="zh-CN" altLang="en-US" sz="18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之后</a:t>
            </a:r>
            <a:endParaRPr lang="en-US" altLang="zh-CN" sz="18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进程丢失</a:t>
            </a:r>
            <a:endParaRPr lang="en-US" altLang="zh-CN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NameNode HA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Hadoop 2.0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之后</a:t>
            </a:r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6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容错性：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 NameNode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19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3" y="1700808"/>
            <a:ext cx="7966324" cy="460851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磁盘问题数据不可用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定期检查副本数，发现数据块副本数小于配置，则会生成新的块副本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endParaRPr lang="en-US" altLang="zh-CN" sz="2000" dirty="0">
              <a:latin typeface="Arial Narrow" pitchFamily="34" charset="0"/>
              <a:ea typeface="黑体" pitchFamily="2" charset="-122"/>
            </a:endParaRPr>
          </a:p>
          <a:p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进程丢失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定时发送心跳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(3s)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给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，汇报状态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 Narrow" pitchFamily="34" charset="0"/>
                <a:ea typeface="黑体" pitchFamily="2" charset="-122"/>
              </a:rPr>
              <a:t>若数据节点故障，长时间未收到心跳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(10min)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，则认为其宕机，寻找新的节点替代，将失效节点数据重新分布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 Narrow" pitchFamily="34" charset="0"/>
                <a:ea typeface="黑体" pitchFamily="2" charset="-122"/>
              </a:rPr>
              <a:t>数据节点恢复时，会向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汇报其存储块，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会根据元数据信息让其进行数据块操作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容错性</a:t>
            </a:r>
            <a:r>
              <a:rPr lang="en-US" altLang="zh-CN" dirty="0"/>
              <a:t>: 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62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093" y="1700808"/>
            <a:ext cx="7966324" cy="460851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网络问题，磁盘问题等因素，导致数据出错</a:t>
            </a:r>
          </a:p>
          <a:p>
            <a:pPr lvl="1"/>
            <a:r>
              <a:rPr lang="zh-CN" altLang="en-US" dirty="0"/>
              <a:t>解决方法：通过对块进行</a:t>
            </a:r>
            <a:r>
              <a:rPr lang="en-US" altLang="zh-CN" dirty="0"/>
              <a:t>checksum</a:t>
            </a:r>
          </a:p>
          <a:p>
            <a:pPr lvl="1"/>
            <a:r>
              <a:rPr lang="zh-CN" altLang="en-US" dirty="0"/>
              <a:t>写数据时客户端会对每个</a:t>
            </a:r>
            <a:r>
              <a:rPr lang="en-US" altLang="zh-CN" dirty="0"/>
              <a:t>Block</a:t>
            </a:r>
            <a:r>
              <a:rPr lang="zh-CN" altLang="en-US" dirty="0"/>
              <a:t>计算校验和，并把写入同一个路径的隐藏文件里面</a:t>
            </a:r>
            <a:endParaRPr lang="en-US" altLang="zh-CN" dirty="0"/>
          </a:p>
          <a:p>
            <a:pPr lvl="1"/>
            <a:r>
              <a:rPr lang="zh-CN" altLang="en-US" dirty="0"/>
              <a:t>当客户端读取</a:t>
            </a:r>
            <a:r>
              <a:rPr lang="en-US" altLang="zh-CN" dirty="0"/>
              <a:t>Block</a:t>
            </a:r>
            <a:r>
              <a:rPr lang="zh-CN" altLang="en-US" dirty="0"/>
              <a:t>的时候，会先读取校验和对每个读取的数据块进行校验，如果校验出错，客户端就会请求另外一个</a:t>
            </a:r>
            <a:r>
              <a:rPr lang="en-US" altLang="zh-CN" dirty="0"/>
              <a:t>DataNode</a:t>
            </a:r>
            <a:r>
              <a:rPr lang="zh-CN" altLang="en-US" dirty="0"/>
              <a:t>读取该文件块，并向</a:t>
            </a:r>
            <a:r>
              <a:rPr lang="en-US" altLang="zh-CN" dirty="0"/>
              <a:t>NameNode</a:t>
            </a:r>
            <a:r>
              <a:rPr lang="zh-CN" altLang="en-US" dirty="0"/>
              <a:t>报告该文件块有错误，</a:t>
            </a:r>
            <a:r>
              <a:rPr lang="en-US" altLang="zh-CN" dirty="0"/>
              <a:t> NameNode</a:t>
            </a:r>
            <a:r>
              <a:rPr lang="zh-CN" altLang="en-US" dirty="0"/>
              <a:t>会定期检查并重新复制该数据块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 lvl="1"/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容错性：数据出错</a:t>
            </a:r>
          </a:p>
        </p:txBody>
      </p:sp>
    </p:spTree>
    <p:extLst>
      <p:ext uri="{BB962C8B-B14F-4D97-AF65-F5344CB8AC3E}">
        <p14:creationId xmlns:p14="http://schemas.microsoft.com/office/powerpoint/2010/main" val="109848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HDFS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大数据下单文件超过单节点存储能力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单节点读写带宽满足不了分布式读写要求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计算向数据迁移比数据向计算迁移更经济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大数据管理需求变得普遍，而商用机器有太昂贵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传统文件系统难以满足新的需求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11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NameNode 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Hadoop 2.0</a:t>
            </a:r>
            <a:r>
              <a:rPr lang="zh-CN" altLang="en-US" dirty="0"/>
              <a:t>之前，</a:t>
            </a:r>
            <a:r>
              <a:rPr lang="en-US" altLang="zh-CN" dirty="0"/>
              <a:t>NameNode</a:t>
            </a:r>
            <a:r>
              <a:rPr lang="zh-CN" altLang="en-US" dirty="0"/>
              <a:t>是单点故障</a:t>
            </a:r>
            <a:endParaRPr lang="en-US" altLang="zh-CN" dirty="0"/>
          </a:p>
          <a:p>
            <a:pPr lvl="1"/>
            <a:r>
              <a:rPr lang="en-US" altLang="zh-CN" dirty="0"/>
              <a:t>Secondary NameNode</a:t>
            </a:r>
          </a:p>
          <a:p>
            <a:pPr lvl="2"/>
            <a:r>
              <a:rPr lang="zh-CN" altLang="en-US" dirty="0"/>
              <a:t>它不是</a:t>
            </a:r>
            <a:r>
              <a:rPr lang="en-US" altLang="zh-CN" dirty="0"/>
              <a:t>HA</a:t>
            </a:r>
            <a:r>
              <a:rPr lang="zh-CN" altLang="en-US" dirty="0"/>
              <a:t>，它只是阶段性的合并</a:t>
            </a:r>
            <a:r>
              <a:rPr lang="en-US" altLang="zh-CN" dirty="0"/>
              <a:t>edits</a:t>
            </a:r>
            <a:r>
              <a:rPr lang="zh-CN" altLang="en-US" dirty="0"/>
              <a:t>和</a:t>
            </a:r>
            <a:r>
              <a:rPr lang="en-US" altLang="zh-CN" dirty="0" err="1"/>
              <a:t>fsimage</a:t>
            </a:r>
            <a:r>
              <a:rPr lang="zh-CN" altLang="en-US" dirty="0"/>
              <a:t>，以缩短集群启动的时间。当</a:t>
            </a:r>
            <a:r>
              <a:rPr lang="en-US" altLang="zh-CN" dirty="0" err="1"/>
              <a:t>NameNode</a:t>
            </a:r>
            <a:r>
              <a:rPr lang="en-US" altLang="zh-CN" dirty="0"/>
              <a:t>(</a:t>
            </a:r>
            <a:r>
              <a:rPr lang="zh-CN" altLang="en-US" dirty="0"/>
              <a:t>以下简称</a:t>
            </a:r>
            <a:r>
              <a:rPr lang="en-US" altLang="zh-CN" dirty="0"/>
              <a:t>NN)</a:t>
            </a:r>
            <a:r>
              <a:rPr lang="zh-CN" altLang="en-US" dirty="0"/>
              <a:t>失效的时候，</a:t>
            </a:r>
            <a:r>
              <a:rPr lang="en-US" altLang="zh-CN" dirty="0"/>
              <a:t>Secondary NN</a:t>
            </a:r>
            <a:r>
              <a:rPr lang="zh-CN" altLang="en-US" dirty="0"/>
              <a:t>并无法立刻提供服务，</a:t>
            </a:r>
            <a:r>
              <a:rPr lang="en-US" altLang="zh-CN" dirty="0"/>
              <a:t>Secondary NN</a:t>
            </a:r>
            <a:r>
              <a:rPr lang="zh-CN" altLang="en-US" dirty="0"/>
              <a:t>甚至无法保证数据完整性：如果</a:t>
            </a:r>
            <a:r>
              <a:rPr lang="en-US" altLang="zh-CN" dirty="0"/>
              <a:t>NN</a:t>
            </a:r>
            <a:r>
              <a:rPr lang="zh-CN" altLang="en-US" dirty="0"/>
              <a:t>数据丢失的话，在上一次合并后的文件系统的改动会丢失。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Backup NameNode </a:t>
            </a:r>
          </a:p>
          <a:p>
            <a:pPr lvl="2"/>
            <a:r>
              <a:rPr lang="zh-CN" altLang="en-US" dirty="0"/>
              <a:t>它在内存中复制了</a:t>
            </a:r>
            <a:r>
              <a:rPr lang="en-US" altLang="zh-CN" dirty="0"/>
              <a:t>NN</a:t>
            </a:r>
            <a:r>
              <a:rPr lang="zh-CN" altLang="en-US" dirty="0"/>
              <a:t>的当前状态，算是</a:t>
            </a:r>
            <a:r>
              <a:rPr lang="en-US" altLang="zh-CN" dirty="0"/>
              <a:t>Warm Standby</a:t>
            </a:r>
            <a:r>
              <a:rPr lang="zh-CN" altLang="en-US" dirty="0"/>
              <a:t>，可也就仅限于此，并没有</a:t>
            </a:r>
            <a:r>
              <a:rPr lang="en-US" altLang="zh-CN" dirty="0"/>
              <a:t>failover</a:t>
            </a:r>
            <a:r>
              <a:rPr lang="zh-CN" altLang="en-US" dirty="0"/>
              <a:t>等。它同样是阶段性的做</a:t>
            </a:r>
            <a:r>
              <a:rPr lang="en-US" altLang="zh-CN" dirty="0"/>
              <a:t>checkpoint</a:t>
            </a:r>
            <a:r>
              <a:rPr lang="zh-CN" altLang="en-US" dirty="0"/>
              <a:t>，也无法保证数据完整性。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861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HDFS 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15616"/>
            <a:ext cx="8229600" cy="4925144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en-US" altLang="zh-CN" sz="2400" dirty="0"/>
              <a:t>HDFS HA With Shared Storage</a:t>
            </a:r>
          </a:p>
          <a:p>
            <a:endParaRPr lang="en-US" altLang="zh-CN" sz="2400" dirty="0"/>
          </a:p>
          <a:p>
            <a:r>
              <a:rPr lang="en-US" altLang="zh-CN" sz="2400" dirty="0"/>
              <a:t>HDFS HA with Quorum </a:t>
            </a:r>
            <a:r>
              <a:rPr lang="en-US" altLang="zh-CN" sz="2400" dirty="0" err="1"/>
              <a:t>Jounral</a:t>
            </a:r>
            <a:r>
              <a:rPr lang="en-US" altLang="zh-CN" sz="2400" dirty="0"/>
              <a:t> Manager</a:t>
            </a:r>
          </a:p>
          <a:p>
            <a:endParaRPr lang="en-US" altLang="zh-CN" sz="2400" dirty="0"/>
          </a:p>
          <a:p>
            <a:r>
              <a:rPr lang="en-US" altLang="zh-CN" sz="2400" dirty="0"/>
              <a:t>HDFS HA with </a:t>
            </a:r>
            <a:r>
              <a:rPr lang="en-US" altLang="zh-CN" sz="2400" dirty="0" err="1"/>
              <a:t>Bookeeper</a:t>
            </a:r>
            <a:r>
              <a:rPr lang="zh-CN" altLang="en-US" sz="2400" dirty="0"/>
              <a:t>（</a:t>
            </a:r>
            <a:r>
              <a:rPr lang="en-US" altLang="zh-CN" sz="2400" dirty="0"/>
              <a:t>3.0</a:t>
            </a:r>
            <a:r>
              <a:rPr lang="zh-CN" altLang="en-US" sz="2400" dirty="0"/>
              <a:t>移除）</a:t>
            </a:r>
          </a:p>
        </p:txBody>
      </p:sp>
    </p:spTree>
    <p:extLst>
      <p:ext uri="{BB962C8B-B14F-4D97-AF65-F5344CB8AC3E}">
        <p14:creationId xmlns:p14="http://schemas.microsoft.com/office/powerpoint/2010/main" val="281626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cdn4.infoqstatic.com/statics_s2_20160105-0313u6/resource/articles/hadoop-2-0-namenode-ha-federation-practice-zh/zh/resources/HDFS_HA_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87" y="3933056"/>
            <a:ext cx="43682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Hadoop HA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610" y="1115616"/>
            <a:ext cx="7641782" cy="4925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NameNode</a:t>
            </a:r>
            <a:r>
              <a:rPr lang="zh-CN" altLang="en-US" sz="2000" dirty="0"/>
              <a:t>：分为</a:t>
            </a:r>
            <a:r>
              <a:rPr lang="en-US" altLang="zh-CN" sz="2000" dirty="0"/>
              <a:t>Active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StandBy</a:t>
            </a:r>
            <a:r>
              <a:rPr lang="zh-CN" altLang="en-US" sz="2000" dirty="0"/>
              <a:t>两种状态</a:t>
            </a:r>
            <a:endParaRPr lang="en-US" altLang="zh-CN" sz="2000" dirty="0"/>
          </a:p>
          <a:p>
            <a:r>
              <a:rPr lang="en-US" altLang="zh-CN" sz="2000" dirty="0" err="1"/>
              <a:t>NameNodes</a:t>
            </a:r>
            <a:r>
              <a:rPr lang="zh-CN" altLang="en-US" sz="2000" dirty="0"/>
              <a:t>间元数据一致</a:t>
            </a:r>
            <a:endParaRPr lang="en-US" altLang="zh-CN" sz="2000" dirty="0"/>
          </a:p>
          <a:p>
            <a:pPr lvl="1"/>
            <a:r>
              <a:rPr lang="en-US" altLang="zh-CN" sz="1600" dirty="0"/>
              <a:t>NFS</a:t>
            </a:r>
            <a:r>
              <a:rPr lang="zh-CN" altLang="en-US" sz="1600" dirty="0"/>
              <a:t>：实现多个</a:t>
            </a:r>
            <a:r>
              <a:rPr lang="en-US" altLang="zh-CN" sz="1600" dirty="0" err="1"/>
              <a:t>NameNodes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EditLog</a:t>
            </a:r>
            <a:r>
              <a:rPr lang="zh-CN" altLang="en-US" sz="1600" dirty="0"/>
              <a:t>共享</a:t>
            </a:r>
            <a:endParaRPr lang="en-US" altLang="zh-CN" sz="1600" dirty="0"/>
          </a:p>
          <a:p>
            <a:pPr lvl="1"/>
            <a:r>
              <a:rPr lang="en-US" altLang="zh-CN" sz="1600" dirty="0"/>
              <a:t>QJM</a:t>
            </a:r>
            <a:r>
              <a:rPr lang="zh-CN" altLang="en-US" sz="1600" dirty="0"/>
              <a:t>：大多数决策，接收元数据修改日志，</a:t>
            </a:r>
            <a:r>
              <a:rPr lang="en-US" altLang="zh-CN" sz="1600" dirty="0" err="1"/>
              <a:t>StandBy</a:t>
            </a:r>
            <a:r>
              <a:rPr lang="zh-CN" altLang="en-US" sz="1600" dirty="0"/>
              <a:t>读取修改日志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快速的故障切换</a:t>
            </a:r>
            <a:endParaRPr lang="en-US" altLang="zh-CN" sz="2000" dirty="0"/>
          </a:p>
          <a:p>
            <a:pPr lvl="1"/>
            <a:r>
              <a:rPr lang="en-US" altLang="zh-CN" sz="1600" dirty="0"/>
              <a:t>DataNode</a:t>
            </a:r>
            <a:r>
              <a:rPr lang="zh-CN" altLang="en-US" sz="1600" dirty="0"/>
              <a:t>向所有</a:t>
            </a:r>
            <a:r>
              <a:rPr lang="en-US" altLang="zh-CN" sz="1600" dirty="0" err="1"/>
              <a:t>NameNodes</a:t>
            </a:r>
            <a:r>
              <a:rPr lang="zh-CN" altLang="en-US" sz="1600" dirty="0"/>
              <a:t>发送块位置信息和心跳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隔离，防止脑裂，保证在任何时候只有一个主</a:t>
            </a:r>
            <a:r>
              <a:rPr lang="en-US" altLang="zh-CN" sz="2000" dirty="0"/>
              <a:t>NN</a:t>
            </a:r>
          </a:p>
          <a:p>
            <a:pPr lvl="1"/>
            <a:r>
              <a:rPr lang="zh-CN" altLang="en-US" sz="1600" dirty="0"/>
              <a:t>通知</a:t>
            </a:r>
            <a:r>
              <a:rPr lang="en-US" altLang="zh-CN" sz="1600" dirty="0" err="1"/>
              <a:t>ssh</a:t>
            </a:r>
            <a:r>
              <a:rPr lang="zh-CN" altLang="en-US" sz="1600" dirty="0"/>
              <a:t>或脚本命令，强行终止前任</a:t>
            </a:r>
            <a:r>
              <a:rPr lang="en-US" altLang="zh-CN" sz="1600" dirty="0"/>
              <a:t>NameNode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自动故障切换</a:t>
            </a:r>
            <a:endParaRPr lang="en-US" altLang="zh-CN" sz="2000" dirty="0"/>
          </a:p>
          <a:p>
            <a:pPr lvl="1"/>
            <a:r>
              <a:rPr lang="en-US" altLang="zh-CN" sz="1600" dirty="0"/>
              <a:t>Zookeeper</a:t>
            </a:r>
            <a:r>
              <a:rPr lang="zh-CN" altLang="en-US" sz="1600" dirty="0"/>
              <a:t>集群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ZKFailoverController</a:t>
            </a:r>
            <a:r>
              <a:rPr lang="zh-CN" altLang="en-US" sz="1600" dirty="0"/>
              <a:t>进程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监控</a:t>
            </a:r>
            <a:r>
              <a:rPr lang="en-US" altLang="zh-CN" sz="1600" dirty="0"/>
              <a:t>NameNode</a:t>
            </a:r>
            <a:r>
              <a:rPr lang="zh-CN" altLang="en-US" sz="1600" dirty="0"/>
              <a:t>状态</a:t>
            </a:r>
            <a:endParaRPr lang="en-US" altLang="zh-CN" sz="1600" dirty="0"/>
          </a:p>
          <a:p>
            <a:pPr lvl="1"/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66828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Federation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84784"/>
            <a:ext cx="575828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背景回顾</a:t>
            </a:r>
            <a:endParaRPr lang="en-US" altLang="zh-CN" sz="2400" dirty="0"/>
          </a:p>
          <a:p>
            <a:r>
              <a:rPr lang="en-US" altLang="zh-CN" sz="2400" dirty="0"/>
              <a:t>HDFS</a:t>
            </a:r>
            <a:r>
              <a:rPr lang="zh-CN" altLang="en-US" sz="2400" dirty="0"/>
              <a:t>主要有两层：</a:t>
            </a:r>
            <a:endParaRPr lang="en-US" altLang="zh-CN" sz="2400" dirty="0"/>
          </a:p>
          <a:p>
            <a:pPr lvl="1"/>
            <a:r>
              <a:rPr lang="en-US" altLang="zh-CN" sz="1600" dirty="0"/>
              <a:t>Name Space</a:t>
            </a:r>
          </a:p>
          <a:p>
            <a:pPr lvl="2"/>
            <a:r>
              <a:rPr lang="zh-CN" altLang="en-US" sz="1600" dirty="0"/>
              <a:t>包括目录、文件和</a:t>
            </a:r>
            <a:r>
              <a:rPr lang="en-US" altLang="zh-CN" sz="1600" dirty="0"/>
              <a:t>block</a:t>
            </a:r>
            <a:r>
              <a:rPr lang="zh-CN" altLang="en-US" sz="1600" dirty="0"/>
              <a:t>的信息；</a:t>
            </a:r>
            <a:endParaRPr lang="en-US" altLang="zh-CN" sz="1600" dirty="0"/>
          </a:p>
          <a:p>
            <a:pPr lvl="2"/>
            <a:r>
              <a:rPr lang="zh-CN" altLang="en-US" sz="1600" dirty="0"/>
              <a:t>支持</a:t>
            </a:r>
            <a:r>
              <a:rPr lang="en-US" altLang="zh-CN" sz="1600" dirty="0" err="1"/>
              <a:t>NameSpace</a:t>
            </a:r>
            <a:r>
              <a:rPr lang="zh-CN" altLang="en-US" sz="1600" dirty="0"/>
              <a:t>相关操作，例如新建、删除、查看目录</a:t>
            </a:r>
            <a:r>
              <a:rPr lang="en-US" altLang="zh-CN" sz="1600" dirty="0"/>
              <a:t>/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lvl="1"/>
            <a:r>
              <a:rPr lang="en-US" altLang="zh-CN" sz="1600" dirty="0"/>
              <a:t>Block Storage Space</a:t>
            </a:r>
            <a:r>
              <a:rPr lang="zh-CN" altLang="en-US" sz="1600" dirty="0"/>
              <a:t>（主要包括</a:t>
            </a:r>
            <a:r>
              <a:rPr lang="en-US" altLang="zh-CN" sz="1600" dirty="0"/>
              <a:t>2</a:t>
            </a:r>
            <a:r>
              <a:rPr lang="zh-CN" altLang="en-US" sz="1600" dirty="0"/>
              <a:t>个模块）</a:t>
            </a:r>
            <a:endParaRPr lang="en-US" altLang="zh-CN" sz="1600" dirty="0"/>
          </a:p>
          <a:p>
            <a:pPr lvl="2"/>
            <a:r>
              <a:rPr lang="en-US" altLang="zh-CN" sz="1600" dirty="0"/>
              <a:t>Block Management</a:t>
            </a:r>
            <a:r>
              <a:rPr lang="zh-CN" altLang="en-US" sz="1600" dirty="0"/>
              <a:t>（在</a:t>
            </a:r>
            <a:r>
              <a:rPr lang="en-US" altLang="zh-CN" sz="1600" dirty="0" err="1"/>
              <a:t>NameNode</a:t>
            </a:r>
            <a:r>
              <a:rPr lang="zh-CN" altLang="en-US" sz="1600" dirty="0"/>
              <a:t>中实现）</a:t>
            </a:r>
            <a:endParaRPr lang="en-US" altLang="zh-CN" sz="1600" dirty="0"/>
          </a:p>
          <a:p>
            <a:pPr lvl="3"/>
            <a:r>
              <a:rPr lang="zh-CN" altLang="en-US" sz="1400" dirty="0"/>
              <a:t>通过注册、心跳等管理</a:t>
            </a:r>
            <a:r>
              <a:rPr lang="en-US" altLang="zh-CN" sz="1400" dirty="0" err="1"/>
              <a:t>DataNode</a:t>
            </a:r>
            <a:r>
              <a:rPr lang="zh-CN" altLang="en-US" sz="1400" dirty="0"/>
              <a:t>成员</a:t>
            </a:r>
            <a:endParaRPr lang="en-US" altLang="zh-CN" sz="1400" dirty="0"/>
          </a:p>
          <a:p>
            <a:pPr lvl="3"/>
            <a:r>
              <a:rPr lang="zh-CN" altLang="en-US" sz="1400" dirty="0"/>
              <a:t>处理</a:t>
            </a:r>
            <a:r>
              <a:rPr lang="en-US" altLang="zh-CN" sz="1400" dirty="0"/>
              <a:t>Block</a:t>
            </a:r>
            <a:r>
              <a:rPr lang="zh-CN" altLang="en-US" sz="1400" dirty="0"/>
              <a:t>汇报信息，保存</a:t>
            </a:r>
            <a:r>
              <a:rPr lang="en-US" altLang="zh-CN" sz="1400" dirty="0"/>
              <a:t>Block</a:t>
            </a:r>
            <a:r>
              <a:rPr lang="zh-CN" altLang="en-US" sz="1400" dirty="0"/>
              <a:t>的位置信息</a:t>
            </a:r>
            <a:endParaRPr lang="en-US" altLang="zh-CN" sz="1400" dirty="0"/>
          </a:p>
          <a:p>
            <a:pPr lvl="3"/>
            <a:r>
              <a:rPr lang="zh-CN" altLang="en-US" sz="1400" dirty="0"/>
              <a:t>处理关于</a:t>
            </a:r>
            <a:r>
              <a:rPr lang="en-US" altLang="zh-CN" sz="1400" dirty="0"/>
              <a:t>Block</a:t>
            </a:r>
            <a:r>
              <a:rPr lang="zh-CN" altLang="en-US" sz="1400" dirty="0"/>
              <a:t>的操作信息，例如新建、删除、更改</a:t>
            </a:r>
            <a:r>
              <a:rPr lang="en-US" altLang="zh-CN" sz="1400" dirty="0"/>
              <a:t>/</a:t>
            </a:r>
            <a:r>
              <a:rPr lang="zh-CN" altLang="en-US" sz="1400" dirty="0"/>
              <a:t>获取位置等</a:t>
            </a:r>
            <a:endParaRPr lang="en-US" altLang="zh-CN" sz="1400" dirty="0"/>
          </a:p>
          <a:p>
            <a:pPr lvl="3"/>
            <a:r>
              <a:rPr lang="zh-CN" altLang="en-US" sz="1400" dirty="0"/>
              <a:t>管理需要增加副本的</a:t>
            </a:r>
            <a:r>
              <a:rPr lang="en-US" altLang="zh-CN" sz="1400" dirty="0"/>
              <a:t>block</a:t>
            </a:r>
            <a:r>
              <a:rPr lang="zh-CN" altLang="en-US" sz="1400" dirty="0"/>
              <a:t>的副本替换、新增</a:t>
            </a:r>
            <a:r>
              <a:rPr lang="en-US" altLang="zh-CN" sz="1400" dirty="0"/>
              <a:t>,</a:t>
            </a:r>
            <a:r>
              <a:rPr lang="zh-CN" altLang="en-US" sz="1400" dirty="0"/>
              <a:t>删除副本超过数目的副本</a:t>
            </a:r>
            <a:endParaRPr lang="en-US" altLang="zh-CN" sz="1400" dirty="0"/>
          </a:p>
          <a:p>
            <a:pPr lvl="2"/>
            <a:r>
              <a:rPr lang="en-US" altLang="zh-CN" sz="1600" dirty="0"/>
              <a:t>Storage</a:t>
            </a:r>
            <a:r>
              <a:rPr lang="zh-CN" altLang="en-US" sz="1600" dirty="0"/>
              <a:t>（在</a:t>
            </a:r>
            <a:r>
              <a:rPr lang="en-US" altLang="zh-CN" sz="1600" dirty="0" err="1"/>
              <a:t>DataNode</a:t>
            </a:r>
            <a:r>
              <a:rPr lang="zh-CN" altLang="en-US" sz="1600" dirty="0"/>
              <a:t>中实现）</a:t>
            </a:r>
            <a:endParaRPr lang="en-US" altLang="zh-CN" sz="1600" dirty="0"/>
          </a:p>
          <a:p>
            <a:pPr lvl="3"/>
            <a:r>
              <a:rPr lang="zh-CN" altLang="en-US" sz="1400" dirty="0"/>
              <a:t>存储管理</a:t>
            </a:r>
            <a:r>
              <a:rPr lang="en-US" altLang="zh-CN" sz="1400" dirty="0"/>
              <a:t>block</a:t>
            </a:r>
            <a:r>
              <a:rPr lang="zh-CN" altLang="en-US" sz="1400" dirty="0"/>
              <a:t>在本地文件系统上，并且提供对块数据的读写操作</a:t>
            </a:r>
            <a:endParaRPr lang="en-US" altLang="zh-CN" sz="1400" dirty="0"/>
          </a:p>
          <a:p>
            <a:pPr lvl="3"/>
            <a:endParaRPr lang="en-US" altLang="zh-CN" sz="1400" dirty="0"/>
          </a:p>
          <a:p>
            <a:pPr lvl="3"/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85" y="2748123"/>
            <a:ext cx="2749003" cy="22301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E08E07-A75F-4DE7-B9D8-01C85001B1C7}"/>
              </a:ext>
            </a:extLst>
          </p:cNvPr>
          <p:cNvSpPr/>
          <p:nvPr/>
        </p:nvSpPr>
        <p:spPr>
          <a:xfrm>
            <a:off x="395536" y="6077893"/>
            <a:ext cx="82912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NameNode</a:t>
            </a:r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把所有元数据存储在内存中，单个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NameNode</a:t>
            </a:r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所能存储的对象（文件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+</a:t>
            </a:r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块）有限制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88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Federation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647" y="1916832"/>
            <a:ext cx="4354162" cy="45259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多个</a:t>
            </a:r>
            <a:r>
              <a:rPr lang="en-US" altLang="zh-CN" dirty="0"/>
              <a:t>NN</a:t>
            </a:r>
            <a:r>
              <a:rPr lang="zh-CN" altLang="en-US" dirty="0"/>
              <a:t>共用一个集群里</a:t>
            </a:r>
            <a:r>
              <a:rPr lang="en-US" altLang="zh-CN" dirty="0"/>
              <a:t>DN</a:t>
            </a:r>
            <a:r>
              <a:rPr lang="zh-CN" altLang="en-US" dirty="0"/>
              <a:t>上的存储资源，每个</a:t>
            </a:r>
            <a:r>
              <a:rPr lang="en-US" altLang="zh-CN" dirty="0"/>
              <a:t>NN</a:t>
            </a:r>
            <a:r>
              <a:rPr lang="zh-CN" altLang="en-US" dirty="0"/>
              <a:t>都可以单独对外提供服务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NN</a:t>
            </a:r>
            <a:r>
              <a:rPr lang="zh-CN" altLang="en-US" dirty="0"/>
              <a:t>都会定义一个存储池，有单独的</a:t>
            </a:r>
            <a:r>
              <a:rPr lang="en-US" altLang="zh-CN" dirty="0"/>
              <a:t>id</a:t>
            </a:r>
            <a:r>
              <a:rPr lang="zh-CN" altLang="en-US" dirty="0"/>
              <a:t>，每个</a:t>
            </a:r>
            <a:r>
              <a:rPr lang="en-US" altLang="zh-CN" dirty="0"/>
              <a:t>DN</a:t>
            </a:r>
            <a:r>
              <a:rPr lang="zh-CN" altLang="en-US" dirty="0"/>
              <a:t>都为所有存储池提供存储</a:t>
            </a:r>
          </a:p>
          <a:p>
            <a:pPr lvl="1"/>
            <a:r>
              <a:rPr lang="en-US" altLang="zh-CN" dirty="0"/>
              <a:t>DN</a:t>
            </a:r>
            <a:r>
              <a:rPr lang="zh-CN" altLang="en-US" dirty="0"/>
              <a:t>会按照存储池</a:t>
            </a:r>
            <a:r>
              <a:rPr lang="en-US" altLang="zh-CN" dirty="0"/>
              <a:t>id</a:t>
            </a:r>
            <a:r>
              <a:rPr lang="zh-CN" altLang="en-US" dirty="0"/>
              <a:t>向其对应的</a:t>
            </a:r>
            <a:r>
              <a:rPr lang="en-US" altLang="zh-CN" dirty="0"/>
              <a:t>NN</a:t>
            </a:r>
            <a:r>
              <a:rPr lang="zh-CN" altLang="en-US" dirty="0"/>
              <a:t>汇报块信息，同时，</a:t>
            </a:r>
            <a:r>
              <a:rPr lang="en-US" altLang="zh-CN" dirty="0"/>
              <a:t>DN</a:t>
            </a:r>
            <a:r>
              <a:rPr lang="zh-CN" altLang="en-US" dirty="0"/>
              <a:t>会向所有</a:t>
            </a:r>
            <a:r>
              <a:rPr lang="en-US" altLang="zh-CN" dirty="0"/>
              <a:t>NN</a:t>
            </a:r>
            <a:r>
              <a:rPr lang="zh-CN" altLang="en-US" dirty="0"/>
              <a:t>汇报本地存储可用资源情况</a:t>
            </a:r>
          </a:p>
          <a:p>
            <a:pPr lvl="1"/>
            <a:r>
              <a:rPr lang="zh-CN" altLang="en-US" dirty="0"/>
              <a:t>如果需要在客户端方便的访问若干个</a:t>
            </a:r>
            <a:r>
              <a:rPr lang="en-US" altLang="zh-CN" dirty="0"/>
              <a:t>NN</a:t>
            </a:r>
            <a:r>
              <a:rPr lang="zh-CN" altLang="en-US" dirty="0"/>
              <a:t>上的资源，可以</a:t>
            </a:r>
            <a:r>
              <a:rPr lang="zh-CN" altLang="en-US" dirty="0">
                <a:solidFill>
                  <a:srgbClr val="FF0000"/>
                </a:solidFill>
              </a:rPr>
              <a:t>使用客户端挂载表，把不同的目录映射到不同的</a:t>
            </a:r>
            <a:r>
              <a:rPr lang="en-US" altLang="zh-CN" dirty="0">
                <a:solidFill>
                  <a:srgbClr val="FF0000"/>
                </a:solidFill>
              </a:rPr>
              <a:t>NN</a:t>
            </a:r>
            <a:r>
              <a:rPr lang="zh-CN" altLang="en-US" dirty="0"/>
              <a:t>，但</a:t>
            </a:r>
            <a:r>
              <a:rPr lang="en-US" altLang="zh-CN" dirty="0"/>
              <a:t>NN</a:t>
            </a:r>
            <a:r>
              <a:rPr lang="zh-CN" altLang="en-US" dirty="0"/>
              <a:t>上必须存在相应的目录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4391025" cy="2638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9592" y="607413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*</a:t>
            </a:r>
            <a:r>
              <a:rPr lang="zh-CN" altLang="en-US" sz="1400" i="1" dirty="0"/>
              <a:t>一般1000台机器一下的中小规模的集群，一个namespace/name service就足够了，不需要考虑federation，以免增加不必要的复杂性。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F39F3A-466B-4EB1-A688-A640DEAC1DF8}"/>
              </a:ext>
            </a:extLst>
          </p:cNvPr>
          <p:cNvSpPr/>
          <p:nvPr/>
        </p:nvSpPr>
        <p:spPr>
          <a:xfrm>
            <a:off x="448994" y="1365823"/>
            <a:ext cx="8059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</a:rPr>
              <a:t>Multiple </a:t>
            </a:r>
            <a:r>
              <a:rPr lang="en-US" altLang="zh-CN" sz="2800" dirty="0" err="1">
                <a:solidFill>
                  <a:srgbClr val="002060"/>
                </a:solidFill>
              </a:rPr>
              <a:t>Namenodes</a:t>
            </a:r>
            <a:r>
              <a:rPr lang="en-US" altLang="zh-CN" sz="2800" dirty="0">
                <a:solidFill>
                  <a:srgbClr val="002060"/>
                </a:solidFill>
              </a:rPr>
              <a:t> / Namespaces</a:t>
            </a:r>
          </a:p>
        </p:txBody>
      </p:sp>
    </p:spTree>
    <p:extLst>
      <p:ext uri="{BB962C8B-B14F-4D97-AF65-F5344CB8AC3E}">
        <p14:creationId xmlns:p14="http://schemas.microsoft.com/office/powerpoint/2010/main" val="1943446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/>
              <a:t>HDFS </a:t>
            </a:r>
            <a:r>
              <a:rPr lang="zh-CN" altLang="en-US" dirty="0"/>
              <a:t>数据压缩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15616"/>
            <a:ext cx="8229600" cy="4925144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zh-CN" altLang="en-US" sz="2400" dirty="0"/>
              <a:t>数据文件压缩后再存入</a:t>
            </a:r>
            <a:r>
              <a:rPr lang="en-US" altLang="zh-CN" sz="2400" dirty="0"/>
              <a:t>HDFS</a:t>
            </a:r>
            <a:r>
              <a:rPr lang="zh-CN" altLang="en-US" sz="2400" dirty="0"/>
              <a:t>，以节省存储空间</a:t>
            </a:r>
            <a:endParaRPr lang="en-US" altLang="zh-CN" sz="2400" dirty="0"/>
          </a:p>
          <a:p>
            <a:pPr lvl="1"/>
            <a:r>
              <a:rPr lang="en-US" altLang="zh-CN" dirty="0"/>
              <a:t>MapReduce</a:t>
            </a:r>
            <a:r>
              <a:rPr lang="zh-CN" altLang="en-US" dirty="0"/>
              <a:t>处理压缩文件时，考虑压缩文件的可分割性</a:t>
            </a:r>
            <a:endParaRPr lang="en-US" altLang="zh-CN" dirty="0"/>
          </a:p>
          <a:p>
            <a:pPr lvl="1"/>
            <a:r>
              <a:rPr lang="zh-CN" altLang="en-US" dirty="0"/>
              <a:t>压缩文件不支持分割（随机读），会被当成一个</a:t>
            </a:r>
            <a:r>
              <a:rPr lang="en-US" altLang="zh-CN" dirty="0"/>
              <a:t>Mapper</a:t>
            </a:r>
            <a:r>
              <a:rPr lang="zh-CN" altLang="en-US" dirty="0"/>
              <a:t>任务处理</a:t>
            </a:r>
            <a:endParaRPr lang="en-US" altLang="zh-CN" dirty="0"/>
          </a:p>
          <a:p>
            <a:pPr lvl="1"/>
            <a:r>
              <a:rPr lang="zh-CN" altLang="en-US" dirty="0"/>
              <a:t>以不支持分割的压缩格式存储一个很大的数据文件是不合适</a:t>
            </a:r>
            <a:endParaRPr lang="en-US" altLang="zh-C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8742101-65C0-43E7-98FF-25CAEDF5E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-3577" r="7714" b="3577"/>
          <a:stretch/>
        </p:blipFill>
        <p:spPr bwMode="auto">
          <a:xfrm>
            <a:off x="560240" y="3429000"/>
            <a:ext cx="7992888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060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HDFS</a:t>
            </a:r>
            <a:r>
              <a:rPr lang="zh-CN" altLang="en-US" dirty="0"/>
              <a:t>的架构与原理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34926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使用接口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801AE0-791D-4830-BBEE-2CEBA8AA977B}"/>
              </a:ext>
            </a:extLst>
          </p:cNvPr>
          <p:cNvSpPr/>
          <p:nvPr/>
        </p:nvSpPr>
        <p:spPr>
          <a:xfrm>
            <a:off x="683568" y="1628800"/>
            <a:ext cx="6408712" cy="291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的访问方式包括：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7315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命令行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7315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Native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FileSystem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Java API</a:t>
            </a:r>
          </a:p>
          <a:p>
            <a:pPr marL="7315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libhdfs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: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a JNI based C API</a:t>
            </a:r>
          </a:p>
          <a:p>
            <a:pPr marL="7315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Restful API</a:t>
            </a:r>
            <a:endParaRPr lang="zh-CN" altLang="en-US" sz="2400" dirty="0">
              <a:latin typeface="Arial Narrow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970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CMD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D83467-D104-495C-B61E-A28C91F344A1}"/>
              </a:ext>
            </a:extLst>
          </p:cNvPr>
          <p:cNvSpPr/>
          <p:nvPr/>
        </p:nvSpPr>
        <p:spPr>
          <a:xfrm>
            <a:off x="611560" y="1556792"/>
            <a:ext cx="59766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基本形式</a:t>
            </a:r>
            <a:endParaRPr lang="en-US" altLang="zh-CN" sz="2800" dirty="0">
              <a:solidFill>
                <a:srgbClr val="7030A0"/>
              </a:solidFill>
            </a:endParaRPr>
          </a:p>
          <a:p>
            <a:endParaRPr lang="en-US" altLang="zh-CN" sz="2800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0AD156-352A-4F14-9266-64BBEF5BBB61}"/>
              </a:ext>
            </a:extLst>
          </p:cNvPr>
          <p:cNvSpPr/>
          <p:nvPr/>
        </p:nvSpPr>
        <p:spPr>
          <a:xfrm>
            <a:off x="1475656" y="2696219"/>
            <a:ext cx="57534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bin/</a:t>
            </a:r>
            <a:r>
              <a:rPr lang="en-US" altLang="zh-CN" sz="2400" dirty="0" err="1">
                <a:solidFill>
                  <a:srgbClr val="0066FF"/>
                </a:solidFill>
              </a:rPr>
              <a:t>hadoop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  <a:r>
              <a:rPr lang="en-US" altLang="zh-CN" sz="2400" dirty="0" err="1">
                <a:solidFill>
                  <a:srgbClr val="0066FF"/>
                </a:solidFill>
              </a:rPr>
              <a:t>dfs</a:t>
            </a:r>
            <a:r>
              <a:rPr lang="en-US" altLang="zh-CN" sz="2400" dirty="0">
                <a:solidFill>
                  <a:srgbClr val="0066FF"/>
                </a:solidFill>
              </a:rPr>
              <a:t>  $COMMAND $ARGS</a:t>
            </a:r>
          </a:p>
          <a:p>
            <a:endParaRPr lang="en-US" altLang="zh-CN" sz="2400" dirty="0">
              <a:solidFill>
                <a:srgbClr val="0066FF"/>
              </a:solidFill>
            </a:endParaRPr>
          </a:p>
          <a:p>
            <a:r>
              <a:rPr lang="en-US" altLang="zh-CN" sz="2400" dirty="0">
                <a:solidFill>
                  <a:srgbClr val="0066FF"/>
                </a:solidFill>
              </a:rPr>
              <a:t>bin/</a:t>
            </a:r>
            <a:r>
              <a:rPr lang="en-US" altLang="zh-CN" sz="2400" dirty="0" err="1">
                <a:solidFill>
                  <a:srgbClr val="0066FF"/>
                </a:solidFill>
              </a:rPr>
              <a:t>hadoop</a:t>
            </a:r>
            <a:r>
              <a:rPr lang="en-US" altLang="zh-CN" sz="2400" dirty="0">
                <a:solidFill>
                  <a:srgbClr val="0066FF"/>
                </a:solidFill>
              </a:rPr>
              <a:t> fs  $COMMAND $ARGS </a:t>
            </a:r>
            <a:endParaRPr lang="zh-CN" altLang="en-US" sz="2400" dirty="0"/>
          </a:p>
          <a:p>
            <a:endParaRPr lang="en-US" altLang="zh-CN" sz="2400" dirty="0">
              <a:solidFill>
                <a:srgbClr val="0066FF"/>
              </a:solidFill>
            </a:endParaRPr>
          </a:p>
          <a:p>
            <a:r>
              <a:rPr lang="en-US" altLang="zh-CN" sz="2400" dirty="0">
                <a:solidFill>
                  <a:srgbClr val="0066FF"/>
                </a:solidFill>
              </a:rPr>
              <a:t>bin/</a:t>
            </a:r>
            <a:r>
              <a:rPr lang="en-US" altLang="zh-CN" sz="2400" dirty="0" err="1">
                <a:solidFill>
                  <a:srgbClr val="0066FF"/>
                </a:solidFill>
              </a:rPr>
              <a:t>hdfs</a:t>
            </a:r>
            <a:r>
              <a:rPr lang="en-US" altLang="zh-CN" sz="2400" dirty="0">
                <a:solidFill>
                  <a:srgbClr val="0066FF"/>
                </a:solidFill>
              </a:rPr>
              <a:t> </a:t>
            </a:r>
            <a:r>
              <a:rPr lang="en-US" altLang="zh-CN" sz="2400" dirty="0" err="1">
                <a:solidFill>
                  <a:srgbClr val="0066FF"/>
                </a:solidFill>
              </a:rPr>
              <a:t>dfs</a:t>
            </a:r>
            <a:r>
              <a:rPr lang="en-US" altLang="zh-CN" sz="2400" dirty="0">
                <a:solidFill>
                  <a:srgbClr val="0066FF"/>
                </a:solidFill>
              </a:rPr>
              <a:t> $COMMAND $ARGS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3356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CMD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447646"/>
              </p:ext>
            </p:extLst>
          </p:nvPr>
        </p:nvGraphicFramePr>
        <p:xfrm>
          <a:off x="357728" y="1540317"/>
          <a:ext cx="8534752" cy="49130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5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Command: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Assuming:</a:t>
                      </a:r>
                    </a:p>
                  </a:txBody>
                  <a:tcPr marL="79631" marR="79631" marT="39816" marB="398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6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ls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  <a:ea typeface="黑体" pitchFamily="2" charset="-122"/>
                        </a:rPr>
                        <a:t>Lists the contents of the directory specified by path, showing the names, permissions, owner, size and modification date for each entry.</a:t>
                      </a:r>
                    </a:p>
                  </a:txBody>
                  <a:tcPr marL="68571" marR="68571" marT="34286" marB="3428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3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lsr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  <a:ea typeface="黑体" pitchFamily="2" charset="-122"/>
                        </a:rPr>
                        <a:t>Behaves like -ls, but recursively displays entries in all subdirectories of path.</a:t>
                      </a:r>
                    </a:p>
                  </a:txBody>
                  <a:tcPr marL="68571" marR="68571" marT="34286" marB="3428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39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-du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  <a:ea typeface="黑体" pitchFamily="2" charset="-122"/>
                        </a:rPr>
                        <a:t>Shows disk usage, in bytes, for all files which match path; filenames are reported with the full HDFS protocol prefix.</a:t>
                      </a:r>
                    </a:p>
                  </a:txBody>
                  <a:tcPr marL="68571" marR="68571" marT="34286" marB="3428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83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-</a:t>
                      </a:r>
                      <a:r>
                        <a:rPr lang="en-US" sz="1600" b="0" dirty="0" err="1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dus</a:t>
                      </a:r>
                      <a:r>
                        <a:rPr lang="en-US" sz="1600" b="0" dirty="0">
                          <a:solidFill>
                            <a:srgbClr val="0066FF"/>
                          </a:solidFill>
                          <a:latin typeface="+mj-lt"/>
                          <a:ea typeface="黑体" pitchFamily="2" charset="-122"/>
                        </a:rPr>
                        <a:t> path</a:t>
                      </a:r>
                    </a:p>
                  </a:txBody>
                  <a:tcPr marL="68571" marR="68571" marT="34286" marB="34286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  <a:ea typeface="黑体" pitchFamily="2" charset="-122"/>
                        </a:rPr>
                        <a:t>Like -du, but prints a summary of disk usage of all files/directories in the path.</a:t>
                      </a:r>
                    </a:p>
                  </a:txBody>
                  <a:tcPr marL="68571" marR="68571" marT="34286" marB="3428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Hadoop Distributed File System</a:t>
            </a:r>
          </a:p>
          <a:p>
            <a:pPr lvl="1"/>
            <a:r>
              <a:rPr lang="en-US" altLang="zh-CN" dirty="0"/>
              <a:t>Apache Hadoop </a:t>
            </a:r>
            <a:r>
              <a:rPr lang="zh-CN" altLang="en-US" dirty="0"/>
              <a:t>项目的一个子项目</a:t>
            </a:r>
            <a:endParaRPr lang="en-US" altLang="zh-CN" dirty="0"/>
          </a:p>
          <a:p>
            <a:pPr lvl="1"/>
            <a:r>
              <a:rPr lang="en-US" altLang="zh-CN" dirty="0"/>
              <a:t>HDFS</a:t>
            </a:r>
            <a:r>
              <a:rPr lang="zh-CN" altLang="en-US" dirty="0"/>
              <a:t>在最开始是作为</a:t>
            </a:r>
            <a:r>
              <a:rPr lang="en-US" altLang="zh-CN" dirty="0"/>
              <a:t>Apache </a:t>
            </a:r>
            <a:r>
              <a:rPr lang="en-US" altLang="zh-CN" dirty="0" err="1"/>
              <a:t>Nutch</a:t>
            </a:r>
            <a:r>
              <a:rPr lang="zh-CN" altLang="en-US" dirty="0"/>
              <a:t>搜索引擎项目的基础架构而开发的，作者是</a:t>
            </a:r>
            <a:r>
              <a:rPr lang="en-US" altLang="zh-CN" dirty="0"/>
              <a:t>Hadoop</a:t>
            </a:r>
            <a:r>
              <a:rPr lang="zh-CN" altLang="en-US" dirty="0"/>
              <a:t>之父</a:t>
            </a:r>
            <a:r>
              <a:rPr lang="en-US" altLang="zh-CN" dirty="0"/>
              <a:t>Doug Cutting</a:t>
            </a:r>
          </a:p>
          <a:p>
            <a:pPr lvl="1"/>
            <a:r>
              <a:rPr lang="zh-CN" altLang="en-US" dirty="0"/>
              <a:t>目前大数据生态圈最常用、最稳定的分布式文件系统</a:t>
            </a:r>
            <a:endParaRPr lang="en-US" altLang="zh-CN" dirty="0"/>
          </a:p>
          <a:p>
            <a:r>
              <a:rPr lang="zh-CN" altLang="en-US" sz="2400" dirty="0"/>
              <a:t>应用场景</a:t>
            </a:r>
            <a:endParaRPr lang="en-US" altLang="zh-CN" sz="2400" dirty="0"/>
          </a:p>
          <a:p>
            <a:pPr lvl="1"/>
            <a:r>
              <a:rPr lang="zh-CN" altLang="en-US" dirty="0"/>
              <a:t>高容错性</a:t>
            </a:r>
            <a:endParaRPr lang="en-US" altLang="zh-CN" dirty="0"/>
          </a:p>
          <a:p>
            <a:pPr lvl="1"/>
            <a:r>
              <a:rPr lang="zh-CN" altLang="en-US" dirty="0"/>
              <a:t>流式数据访问</a:t>
            </a:r>
            <a:endParaRPr lang="en-US" altLang="zh-CN" dirty="0"/>
          </a:p>
          <a:p>
            <a:pPr lvl="1"/>
            <a:r>
              <a:rPr lang="zh-CN" altLang="en-US" dirty="0"/>
              <a:t>高吞吐量，大数据集应用    </a:t>
            </a:r>
            <a:endParaRPr lang="en-US" altLang="zh-CN" dirty="0"/>
          </a:p>
          <a:p>
            <a:pPr lvl="1"/>
            <a:r>
              <a:rPr lang="zh-CN" altLang="en-US" dirty="0"/>
              <a:t>一次写多次读（支持追加写，不支持随机写）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局限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不适合低延迟应用</a:t>
            </a:r>
            <a:endParaRPr lang="en-US" altLang="zh-CN" dirty="0"/>
          </a:p>
          <a:p>
            <a:pPr lvl="1"/>
            <a:r>
              <a:rPr lang="zh-CN" altLang="en-US" dirty="0"/>
              <a:t>无法高效存储大量小文件</a:t>
            </a:r>
            <a:endParaRPr lang="en-US" altLang="zh-CN" dirty="0"/>
          </a:p>
          <a:p>
            <a:pPr lvl="1"/>
            <a:r>
              <a:rPr lang="zh-CN" altLang="en-US" dirty="0"/>
              <a:t>不支持随机写文件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7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CMD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159253"/>
              </p:ext>
            </p:extLst>
          </p:nvPr>
        </p:nvGraphicFramePr>
        <p:xfrm>
          <a:off x="457200" y="1405403"/>
          <a:ext cx="8534752" cy="52435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65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2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Command:</a:t>
                      </a:r>
                    </a:p>
                  </a:txBody>
                  <a:tcPr marL="79631" marR="79631" marT="39816" marB="39816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j-lt"/>
                        </a:rPr>
                        <a:t>Assuming:</a:t>
                      </a:r>
                    </a:p>
                  </a:txBody>
                  <a:tcPr marL="79631" marR="79631" marT="39816" marB="398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6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-tail [-f] file</a:t>
                      </a:r>
                    </a:p>
                  </a:txBody>
                  <a:tcPr marL="72605" marR="72605" marT="36302" marB="3630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Shows the las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1KB of file on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605" marR="72605" marT="36302" marB="3630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dirty="0" err="1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 [-R] </a:t>
                      </a:r>
                      <a:r>
                        <a:rPr lang="en-US" sz="1600" b="0" kern="1200" dirty="0" err="1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mode,mode</a:t>
                      </a:r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,...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Changes the file permissions associated with one or more objects identified by path.... Performs changes recursively with -R. mode is a 3-digit octal mode, or {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augo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}+/-{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rwxX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}. Assumes a if no scope is specified and does not apply 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umask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3688" marR="73688" marT="36844" marB="368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dirty="0" err="1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chown</a:t>
                      </a:r>
                      <a:r>
                        <a:rPr lang="en-US" sz="1600" b="0" kern="1200" dirty="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 [-R] [owner][:[group]]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Sets the owning user and/or group for files or directories identified by path.... Sets owner recursively if -R is specified.</a:t>
                      </a:r>
                    </a:p>
                  </a:txBody>
                  <a:tcPr marL="73688" marR="73688" marT="36844" marB="368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>
                          <a:solidFill>
                            <a:srgbClr val="0066FF"/>
                          </a:solidFill>
                          <a:latin typeface="+mj-lt"/>
                          <a:ea typeface="+mn-ea"/>
                          <a:cs typeface="+mn-cs"/>
                        </a:rPr>
                        <a:t>-chgrp [-R] group path...</a:t>
                      </a: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Sets the owning group for files or directories identified by path.... Sets group recursively if -R is specified.</a:t>
                      </a:r>
                    </a:p>
                  </a:txBody>
                  <a:tcPr marL="73688" marR="73688" marT="36844" marB="3684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28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-help </a:t>
                      </a:r>
                      <a:r>
                        <a:rPr lang="en-US" sz="1600" b="0" kern="1200" dirty="0" err="1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cmd</a:t>
                      </a:r>
                      <a:endParaRPr lang="en-US" sz="1600" b="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3688" marR="73688" marT="36844" marB="36844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Returns usage information for one of the commands listed above. You must omit the leading '-' character in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cmd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3688" marR="73688" marT="36844" marB="3684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58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Admin CMD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获得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总体的状态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674370" lvl="1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–report</a:t>
            </a:r>
          </a:p>
          <a:p>
            <a:pPr marL="674370" lvl="1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CN" sz="2400" dirty="0">
              <a:solidFill>
                <a:schemeClr val="tx1"/>
              </a:solidFill>
              <a:latin typeface="Arial Narrow" pitchFamily="34" charset="0"/>
              <a:ea typeface="黑体" pitchFamily="2" charset="-122"/>
            </a:endParaRPr>
          </a:p>
          <a:p>
            <a:pPr marL="674370" lvl="1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-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metasave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filename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</a:t>
            </a:r>
          </a:p>
          <a:p>
            <a:pPr marL="1074420" lvl="2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what the state of the 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NameNode's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metadata is</a:t>
            </a:r>
          </a:p>
          <a:p>
            <a:pPr marL="1074420" lvl="2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CN" sz="2400" dirty="0">
              <a:solidFill>
                <a:schemeClr val="tx1"/>
              </a:solidFill>
              <a:latin typeface="Arial Narrow" pitchFamily="34" charset="0"/>
              <a:ea typeface="黑体" pitchFamily="2" charset="-122"/>
            </a:endParaRPr>
          </a:p>
          <a:p>
            <a:pPr marL="674370" lvl="1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Safemode</a:t>
            </a:r>
            <a:endParaRPr lang="en-US" altLang="zh-CN" sz="2400" dirty="0">
              <a:solidFill>
                <a:schemeClr val="tx1"/>
              </a:solidFill>
              <a:latin typeface="Arial Narrow" pitchFamily="34" charset="0"/>
              <a:ea typeface="黑体" pitchFamily="2" charset="-122"/>
            </a:endParaRPr>
          </a:p>
          <a:p>
            <a:pPr marL="1074420" lvl="2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safemode</a:t>
            </a: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  <a:ea typeface="黑体" pitchFamily="2" charset="-122"/>
              </a:rPr>
              <a:t> enter/leave/get/wait</a:t>
            </a:r>
            <a:endParaRPr lang="en-US" altLang="zh-CN" sz="2400" dirty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655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Admin CMD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升级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版本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/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bin/start-dfs.sh –upgrade(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第一次运行新版本的时候使用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)</a:t>
            </a:r>
          </a:p>
          <a:p>
            <a:pPr lvl="1"/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status</a:t>
            </a:r>
          </a:p>
          <a:p>
            <a:pPr lvl="1"/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details</a:t>
            </a:r>
          </a:p>
          <a:p>
            <a:pPr lvl="1"/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hadoop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–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upgradeProgress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force (on your own risk!)</a:t>
            </a:r>
          </a:p>
          <a:p>
            <a:pPr lvl="1"/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bin/start-dfs.sh –rollback(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在旧版本重新安装后使用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)(on your own risk!)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帮助 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bin/admin 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dfsadmin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 -help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51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文件系统操作命令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  <a:defRPr/>
            </a:pPr>
            <a:r>
              <a:rPr lang="zh-CN" altLang="en-US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负载均衡</a:t>
            </a:r>
            <a:endParaRPr lang="en-US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加入一个新节点的步骤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配置新节点上的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hadoop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软件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在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Master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的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slaves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文件中加入新的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slave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节点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启动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slave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节点上的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DataNode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，会自动去联系</a:t>
            </a:r>
            <a:r>
              <a:rPr lang="en-US" altLang="zh-CN" sz="2400" dirty="0" err="1">
                <a:latin typeface="Arial Narrow" pitchFamily="34" charset="0"/>
                <a:ea typeface="黑体" pitchFamily="2" charset="-122"/>
              </a:rPr>
              <a:t>NameNode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，加入到集群中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Balancer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类用来做负载均衡，默认的均衡参数是</a:t>
            </a: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10%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范围内</a:t>
            </a:r>
            <a:endParaRPr lang="en-US" altLang="zh-CN" sz="2400" dirty="0">
              <a:latin typeface="Arial Narrow" pitchFamily="34" charset="0"/>
              <a:ea typeface="黑体" pitchFamily="2" charset="-122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bin/start-balancer.sh –threshold 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400" dirty="0">
                <a:latin typeface="Arial Narrow" pitchFamily="34" charset="0"/>
                <a:ea typeface="黑体" pitchFamily="2" charset="-122"/>
              </a:rPr>
              <a:t>bin/stop-balancer.sh </a:t>
            </a:r>
            <a:r>
              <a:rPr lang="zh-CN" altLang="en-US" sz="2400" dirty="0">
                <a:latin typeface="Arial Narrow" pitchFamily="34" charset="0"/>
                <a:ea typeface="黑体" pitchFamily="2" charset="-122"/>
              </a:rPr>
              <a:t>随时可以停止负载均衡的工作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577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HDFS C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7C4C89-38F3-475B-9488-5847BDA51A32}"/>
              </a:ext>
            </a:extLst>
          </p:cNvPr>
          <p:cNvSpPr/>
          <p:nvPr/>
        </p:nvSpPr>
        <p:spPr>
          <a:xfrm>
            <a:off x="432288" y="6021288"/>
            <a:ext cx="8388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https://hadoop.apache.org/docs/stable/hadoop-project-dist/hadoop-hdfs/LibHdfs.html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77290-738F-4DC4-A8F4-956144F0BD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" t="1367" b="-1"/>
          <a:stretch/>
        </p:blipFill>
        <p:spPr>
          <a:xfrm>
            <a:off x="693912" y="1993159"/>
            <a:ext cx="7992888" cy="34733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F670D5-B62D-4789-BDF0-9000A211A8E9}"/>
              </a:ext>
            </a:extLst>
          </p:cNvPr>
          <p:cNvSpPr txBox="1"/>
          <p:nvPr/>
        </p:nvSpPr>
        <p:spPr>
          <a:xfrm>
            <a:off x="3347864" y="540235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</a:t>
            </a:r>
            <a:r>
              <a:rPr lang="zh-CN" altLang="en-US" dirty="0"/>
              <a:t>写</a:t>
            </a:r>
            <a:r>
              <a:rPr lang="en-US" altLang="zh-CN" dirty="0"/>
              <a:t>HDFS</a:t>
            </a:r>
            <a:r>
              <a:rPr lang="zh-CN" altLang="en-US" dirty="0"/>
              <a:t>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8B5A89-4654-4F86-A24A-787C51C8D790}"/>
              </a:ext>
            </a:extLst>
          </p:cNvPr>
          <p:cNvSpPr/>
          <p:nvPr/>
        </p:nvSpPr>
        <p:spPr>
          <a:xfrm>
            <a:off x="539552" y="1482569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$HADOOP_HDFS_HOME/include/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hdfs.h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448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的架构与原理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的操作简介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05723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的基本特征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Arial Narrow" pitchFamily="34" charset="0"/>
                <a:ea typeface="黑体" pitchFamily="2" charset="-122"/>
              </a:rPr>
              <a:t>模仿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Google GFS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设计实现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Arial Narrow" pitchFamily="34" charset="0"/>
                <a:ea typeface="黑体" pitchFamily="2" charset="-122"/>
              </a:rPr>
              <a:t>存储极大数目的信息（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terabytes or petabytes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），将数据保存到大量的节点当中；支持很大的单个文件。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Arial Narrow" pitchFamily="34" charset="0"/>
                <a:ea typeface="黑体" pitchFamily="2" charset="-122"/>
              </a:rPr>
              <a:t>提供数据的高可靠性和容错能力，单个或者多个节点不工作，对系统不会造成任何影响，数据仍然可用。通过一定数量的数据复制保证数据存储的可靠性和出错恢复能力。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Arial Narrow" pitchFamily="34" charset="0"/>
                <a:ea typeface="黑体" pitchFamily="2" charset="-122"/>
              </a:rPr>
              <a:t>提供对数据的快速访问；并提供良好的可扩展性，通过简单加入更多服务器快速扩充系统容量，服务更多的客户端。</a:t>
            </a:r>
            <a:endParaRPr lang="en-US" altLang="zh-CN" dirty="0">
              <a:latin typeface="Arial Narrow" pitchFamily="34" charset="0"/>
              <a:ea typeface="黑体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Arial Narrow" pitchFamily="34" charset="0"/>
                <a:ea typeface="黑体" pitchFamily="2" charset="-122"/>
              </a:rPr>
              <a:t>与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GFS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类似，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HDFS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是</a:t>
            </a:r>
            <a:r>
              <a:rPr lang="en-US" altLang="zh-CN" dirty="0">
                <a:latin typeface="Arial Narrow" pitchFamily="34" charset="0"/>
                <a:ea typeface="黑体" pitchFamily="2" charset="-122"/>
              </a:rPr>
              <a:t>MapReduce</a:t>
            </a:r>
            <a:r>
              <a:rPr lang="zh-CN" altLang="en-US" dirty="0">
                <a:latin typeface="Arial Narrow" pitchFamily="34" charset="0"/>
                <a:ea typeface="黑体" pitchFamily="2" charset="-122"/>
              </a:rPr>
              <a:t>的底层数据存储支撑，并使得数据尽可能根据其本地局部性进行访问与计算。</a:t>
            </a:r>
            <a:endParaRPr lang="en-US" altLang="zh-CN" b="1" dirty="0">
              <a:solidFill>
                <a:srgbClr val="00B050"/>
              </a:solidFill>
              <a:latin typeface="Arial Narrow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057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400" b="1" dirty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的基本特征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HDFS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对顺序读进行了优化，支持大量数据的快速顺序读出，代价是对于随机的访问负载较高。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数据支持一次写入，多次读取；不支持已写入数据的更新操作，但允许在文件尾部添加新的数据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数据不进行本地缓存（文件很大，且顺序读没有局部性）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基于块的文件存储，默认的块的大小是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128MB</a:t>
            </a: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减少元数据的量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有利于顺序读写（在磁盘上数据顺序存放）</a:t>
            </a:r>
            <a:r>
              <a:rPr lang="zh-CN" altLang="en-US" sz="2600" dirty="0">
                <a:ea typeface="黑体" pitchFamily="2" charset="-122"/>
              </a:rPr>
              <a:t>  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多副本数据块形式存储，按照块的方式随机选择存储节点，默认副本数目是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600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242088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谢谢！</a:t>
            </a:r>
            <a:br>
              <a:rPr lang="en-US" altLang="zh-CN" sz="4400" dirty="0"/>
            </a:br>
            <a:r>
              <a:rPr lang="en-US" altLang="zh-CN" sz="4400" dirty="0"/>
              <a:t>Q&amp;A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595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传统的分层文件组织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文件和目录组织结构；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类</a:t>
            </a:r>
            <a:r>
              <a:rPr lang="en-US" altLang="zh-CN" dirty="0"/>
              <a:t>POSIX</a:t>
            </a:r>
            <a:r>
              <a:rPr lang="zh-CN" altLang="en-US" dirty="0"/>
              <a:t>语义，创建、删除、移动，重命名等操作；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支持用户配额；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支持用户访问权限；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/>
              <a:t>支持软链接，不支持硬</a:t>
            </a:r>
            <a:r>
              <a:rPr lang="zh-CN" altLang="en-US" dirty="0"/>
              <a:t>链接；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1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在</a:t>
            </a:r>
            <a:r>
              <a:rPr lang="en-US" altLang="zh-CN" dirty="0"/>
              <a:t>Hadoop</a:t>
            </a:r>
            <a:r>
              <a:rPr lang="zh-CN" altLang="en-US" dirty="0"/>
              <a:t>软件栈所处的位置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125135"/>
              </p:ext>
            </p:extLst>
          </p:nvPr>
        </p:nvGraphicFramePr>
        <p:xfrm>
          <a:off x="1475656" y="1916832"/>
          <a:ext cx="6480720" cy="403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Visio" r:id="rId4" imgW="5431771" imgH="3703478" progId="">
                  <p:embed/>
                </p:oleObj>
              </mc:Choice>
              <mc:Fallback>
                <p:oleObj name="Visio" r:id="rId4" imgW="5431771" imgH="37034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16832"/>
                        <a:ext cx="6480720" cy="4032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24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引言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的架构与原理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HDFS</a:t>
            </a:r>
            <a:r>
              <a:rPr lang="zh-CN" altLang="en-US" dirty="0"/>
              <a:t>的操作简介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2433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的体系架构</a:t>
            </a:r>
          </a:p>
        </p:txBody>
      </p:sp>
      <p:sp>
        <p:nvSpPr>
          <p:cNvPr id="7" name="矩形 6"/>
          <p:cNvSpPr/>
          <p:nvPr/>
        </p:nvSpPr>
        <p:spPr>
          <a:xfrm>
            <a:off x="212920" y="1308419"/>
            <a:ext cx="8574144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Master/Workers</a:t>
            </a:r>
            <a:r>
              <a:rPr lang="zh-CN" altLang="en-US" sz="2400" dirty="0">
                <a:solidFill>
                  <a:srgbClr val="002060"/>
                </a:solidFill>
              </a:rPr>
              <a:t>架构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NameNode 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维护文件系统名称空间，和文件</a:t>
            </a:r>
            <a:r>
              <a:rPr lang="en-US" altLang="zh-CN" sz="2000" dirty="0">
                <a:solidFill>
                  <a:srgbClr val="002060"/>
                </a:solidFill>
              </a:rPr>
              <a:t>/</a:t>
            </a:r>
            <a:r>
              <a:rPr lang="zh-CN" altLang="en-US" sz="2000" dirty="0">
                <a:solidFill>
                  <a:srgbClr val="002060"/>
                </a:solidFill>
              </a:rPr>
              <a:t>目录的元数据信息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提供元数据操作的</a:t>
            </a:r>
            <a:r>
              <a:rPr lang="en-US" altLang="zh-CN" sz="2000" dirty="0">
                <a:solidFill>
                  <a:srgbClr val="002060"/>
                </a:solidFill>
              </a:rPr>
              <a:t>API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NameNode</a:t>
            </a:r>
            <a:r>
              <a:rPr lang="zh-CN" altLang="en-US" sz="2000" dirty="0">
                <a:solidFill>
                  <a:srgbClr val="002060"/>
                </a:solidFill>
              </a:rPr>
              <a:t>不初始化任何</a:t>
            </a:r>
            <a:r>
              <a:rPr lang="en-US" altLang="zh-CN" sz="2000" dirty="0">
                <a:solidFill>
                  <a:srgbClr val="002060"/>
                </a:solidFill>
              </a:rPr>
              <a:t>RPC</a:t>
            </a:r>
            <a:r>
              <a:rPr lang="zh-CN" altLang="en-US" sz="2000" dirty="0">
                <a:solidFill>
                  <a:srgbClr val="002060"/>
                </a:solidFill>
              </a:rPr>
              <a:t>，只是对</a:t>
            </a:r>
            <a:r>
              <a:rPr lang="en-US" altLang="zh-CN" sz="2000" dirty="0">
                <a:solidFill>
                  <a:srgbClr val="002060"/>
                </a:solidFill>
              </a:rPr>
              <a:t>Client</a:t>
            </a:r>
            <a:r>
              <a:rPr lang="zh-CN" altLang="en-US" sz="2000" dirty="0">
                <a:solidFill>
                  <a:srgbClr val="002060"/>
                </a:solidFill>
              </a:rPr>
              <a:t>或</a:t>
            </a:r>
            <a:r>
              <a:rPr lang="en-US" altLang="zh-CN" sz="2000" dirty="0">
                <a:solidFill>
                  <a:srgbClr val="002060"/>
                </a:solidFill>
              </a:rPr>
              <a:t>DataNode</a:t>
            </a:r>
            <a:r>
              <a:rPr lang="zh-CN" altLang="en-US" sz="2000" dirty="0">
                <a:solidFill>
                  <a:srgbClr val="002060"/>
                </a:solidFill>
              </a:rPr>
              <a:t>的</a:t>
            </a:r>
            <a:r>
              <a:rPr lang="en-US" altLang="zh-CN" sz="2000" dirty="0">
                <a:solidFill>
                  <a:srgbClr val="002060"/>
                </a:solidFill>
              </a:rPr>
              <a:t>RPC</a:t>
            </a:r>
            <a:r>
              <a:rPr lang="zh-CN" altLang="en-US" sz="2000" dirty="0">
                <a:solidFill>
                  <a:srgbClr val="002060"/>
                </a:solidFill>
              </a:rPr>
              <a:t>进行响应。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2060"/>
                </a:solidFill>
              </a:rPr>
              <a:t>DataNode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存储实际数据在磁盘上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提供数据读写的</a:t>
            </a:r>
            <a:r>
              <a:rPr lang="en-US" altLang="zh-CN" sz="2000" dirty="0">
                <a:solidFill>
                  <a:srgbClr val="002060"/>
                </a:solidFill>
              </a:rPr>
              <a:t>API</a:t>
            </a:r>
          </a:p>
        </p:txBody>
      </p:sp>
      <p:pic>
        <p:nvPicPr>
          <p:cNvPr id="10242" name="Picture 2" descr="HDFS Architecture">
            <a:extLst>
              <a:ext uri="{FF2B5EF4-FFF2-40B4-BE49-F238E27FC236}">
                <a16:creationId xmlns:a16="http://schemas.microsoft.com/office/drawing/2014/main" id="{5C695D5E-78E1-4628-9B28-9BF83376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06704"/>
            <a:ext cx="4587975" cy="31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8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文件存储的基本原理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030" y="1340768"/>
            <a:ext cx="8617939" cy="45259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Block</a:t>
            </a:r>
            <a:r>
              <a:rPr lang="zh-CN" altLang="en-US" dirty="0"/>
              <a:t>的存储方式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文件以块为基本单位存储和读写，文件由任意块序列构成，不同块存储在不同节点上，文件规模可以非常大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以块为基本单位多副本，快速故障恢复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块大小默认</a:t>
            </a:r>
            <a:r>
              <a:rPr lang="en-US" altLang="zh-CN" dirty="0"/>
              <a:t>128M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块副本数默认</a:t>
            </a:r>
            <a:r>
              <a:rPr lang="en-US" altLang="zh-CN" dirty="0"/>
              <a:t>3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/>
          <a:stretch/>
        </p:blipFill>
        <p:spPr>
          <a:xfrm>
            <a:off x="5017081" y="3603749"/>
            <a:ext cx="3863888" cy="27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9413"/>
      </p:ext>
    </p:extLst>
  </p:cSld>
  <p:clrMapOvr>
    <a:masterClrMapping/>
  </p:clrMapOvr>
</p:sld>
</file>

<file path=ppt/theme/theme1.xml><?xml version="1.0" encoding="utf-8"?>
<a:theme xmlns:a="http://schemas.openxmlformats.org/drawingml/2006/main" name="pasalab-nj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pasalab-nju</Template>
  <TotalTime>3740</TotalTime>
  <Words>3677</Words>
  <Application>Microsoft Office PowerPoint</Application>
  <PresentationFormat>全屏显示(4:3)</PresentationFormat>
  <Paragraphs>474</Paragraphs>
  <Slides>48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-apple-system</vt:lpstr>
      <vt:lpstr>黑体</vt:lpstr>
      <vt:lpstr>微软雅黑</vt:lpstr>
      <vt:lpstr>Arial</vt:lpstr>
      <vt:lpstr>Arial Narrow</vt:lpstr>
      <vt:lpstr>Calibri</vt:lpstr>
      <vt:lpstr>Courier New</vt:lpstr>
      <vt:lpstr>Times New Roman</vt:lpstr>
      <vt:lpstr>Verdana</vt:lpstr>
      <vt:lpstr>Wingdings 2</vt:lpstr>
      <vt:lpstr>pasalab-nju</vt:lpstr>
      <vt:lpstr>Visio</vt:lpstr>
      <vt:lpstr>第3讲-Hadoop HDFS分布式文件系统的基本原理与编程技术</vt:lpstr>
      <vt:lpstr>内容</vt:lpstr>
      <vt:lpstr>为什么需要HDFS？</vt:lpstr>
      <vt:lpstr>HDFS 简介</vt:lpstr>
      <vt:lpstr>HDFS 功能</vt:lpstr>
      <vt:lpstr>HDFS在Hadoop软件栈所处的位置</vt:lpstr>
      <vt:lpstr>内容</vt:lpstr>
      <vt:lpstr>HDFS的体系架构</vt:lpstr>
      <vt:lpstr>HDFS文件存储的基本原理</vt:lpstr>
      <vt:lpstr>HDFS文件存储的基本原理</vt:lpstr>
      <vt:lpstr>HDFS文件存储的基本原理</vt:lpstr>
      <vt:lpstr>HDFS文件存储的基本原理</vt:lpstr>
      <vt:lpstr>HDFS文件存储的基本原理</vt:lpstr>
      <vt:lpstr>HDFS文件存储的基本原理</vt:lpstr>
      <vt:lpstr>HDFS组件结构原理分析</vt:lpstr>
      <vt:lpstr>HDFS 安全模式</vt:lpstr>
      <vt:lpstr>HDFS SecondaryNameNode</vt:lpstr>
      <vt:lpstr>HDFS SecondaryNameNode</vt:lpstr>
      <vt:lpstr>HDFS组件结构原理分析</vt:lpstr>
      <vt:lpstr>HDFS的读文件流程示意图</vt:lpstr>
      <vt:lpstr>HDFS的读文件流程示意图</vt:lpstr>
      <vt:lpstr>HDFS的读文件流程示意图</vt:lpstr>
      <vt:lpstr>HDFS的读文件流程示意图</vt:lpstr>
      <vt:lpstr>HDFS的读文件流程</vt:lpstr>
      <vt:lpstr>HDFS的写文件流程示意图</vt:lpstr>
      <vt:lpstr>HDFS的写文件流程示意图</vt:lpstr>
      <vt:lpstr>HDFS容错性： NameNode </vt:lpstr>
      <vt:lpstr>HDFS容错性: DataNode</vt:lpstr>
      <vt:lpstr>HDFS容错性：数据出错</vt:lpstr>
      <vt:lpstr>NameNode HA</vt:lpstr>
      <vt:lpstr>HDFS HA</vt:lpstr>
      <vt:lpstr>Hadoop HA</vt:lpstr>
      <vt:lpstr>HDFS Federation</vt:lpstr>
      <vt:lpstr>HDFS Federation</vt:lpstr>
      <vt:lpstr>HDFS 数据压缩</vt:lpstr>
      <vt:lpstr>内容</vt:lpstr>
      <vt:lpstr>HDFS 使用接口</vt:lpstr>
      <vt:lpstr>HDFS CMD</vt:lpstr>
      <vt:lpstr>HDFS CMD</vt:lpstr>
      <vt:lpstr>HDFS CMD</vt:lpstr>
      <vt:lpstr>HDFS Admin CMD</vt:lpstr>
      <vt:lpstr>HDFS Admin CMD</vt:lpstr>
      <vt:lpstr>HDFS文件系统操作命令</vt:lpstr>
      <vt:lpstr>HDFS C API</vt:lpstr>
      <vt:lpstr>内容</vt:lpstr>
      <vt:lpstr>总结</vt:lpstr>
      <vt:lpstr>总结</vt:lpstr>
      <vt:lpstr>谢谢！ Q&amp;A</vt:lpstr>
    </vt:vector>
  </TitlesOfParts>
  <Company>nju-cs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ZhaoDi</dc:creator>
  <cp:lastModifiedBy>liu zhiqiang</cp:lastModifiedBy>
  <cp:revision>865</cp:revision>
  <dcterms:created xsi:type="dcterms:W3CDTF">2014-06-30T14:18:54Z</dcterms:created>
  <dcterms:modified xsi:type="dcterms:W3CDTF">2020-06-17T07:11:22Z</dcterms:modified>
</cp:coreProperties>
</file>