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</p:sldMasterIdLst>
  <p:notesMasterIdLst>
    <p:notesMasterId r:id="rId30"/>
  </p:notesMasterIdLst>
  <p:sldIdLst>
    <p:sldId id="991" r:id="rId2"/>
    <p:sldId id="1012" r:id="rId3"/>
    <p:sldId id="1013" r:id="rId4"/>
    <p:sldId id="992" r:id="rId5"/>
    <p:sldId id="1008" r:id="rId6"/>
    <p:sldId id="1027" r:id="rId7"/>
    <p:sldId id="994" r:id="rId8"/>
    <p:sldId id="995" r:id="rId9"/>
    <p:sldId id="996" r:id="rId10"/>
    <p:sldId id="997" r:id="rId11"/>
    <p:sldId id="998" r:id="rId12"/>
    <p:sldId id="999" r:id="rId13"/>
    <p:sldId id="1000" r:id="rId14"/>
    <p:sldId id="1001" r:id="rId15"/>
    <p:sldId id="1003" r:id="rId16"/>
    <p:sldId id="1014" r:id="rId17"/>
    <p:sldId id="1015" r:id="rId18"/>
    <p:sldId id="1016" r:id="rId19"/>
    <p:sldId id="1017" r:id="rId20"/>
    <p:sldId id="1018" r:id="rId21"/>
    <p:sldId id="1019" r:id="rId22"/>
    <p:sldId id="1020" r:id="rId23"/>
    <p:sldId id="1021" r:id="rId24"/>
    <p:sldId id="1022" r:id="rId25"/>
    <p:sldId id="1023" r:id="rId26"/>
    <p:sldId id="1024" r:id="rId27"/>
    <p:sldId id="1025" r:id="rId28"/>
    <p:sldId id="1026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00"/>
    <a:srgbClr val="008000"/>
    <a:srgbClr val="0066FF"/>
    <a:srgbClr val="6699FF"/>
    <a:srgbClr val="FFCCFF"/>
    <a:srgbClr val="FF6600"/>
    <a:srgbClr val="33CC33"/>
    <a:srgbClr val="CD0A2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7409" autoAdjust="0"/>
  </p:normalViewPr>
  <p:slideViewPr>
    <p:cSldViewPr snapToObjects="1">
      <p:cViewPr varScale="1">
        <p:scale>
          <a:sx n="65" d="100"/>
          <a:sy n="65" d="100"/>
        </p:scale>
        <p:origin x="1236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91" d="100"/>
          <a:sy n="91" d="100"/>
        </p:scale>
        <p:origin x="35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83694-7AA6-4450-B506-94BE0F2BBD2A}" type="datetimeFigureOut">
              <a:rPr lang="zh-CN" altLang="en-US" smtClean="0"/>
              <a:pPr/>
              <a:t>2020/8/6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C4E10E-0D6E-4584-9622-8691374B29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064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57300" lvl="2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TensorBoard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应用，可以监控运行过程，可视化计算图；</a:t>
            </a:r>
          </a:p>
          <a:p>
            <a:pPr marL="1257300" lvl="2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TF Serving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支持模型在生产环境部署；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E10E-0D6E-4584-9622-8691374B297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6931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err="1"/>
              <a:t>MultiWorkerMirroredStrategy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RING: TensorFlow's ring algorithms for all-reduce and all-gather.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NCCL: Use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ncclAllReduce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all-reduce, and ring algorithms for all-gather.</a:t>
            </a:r>
          </a:p>
          <a:p>
            <a:pPr marL="0" lvl="2" indent="0">
              <a:buClr>
                <a:srgbClr val="FF0000"/>
              </a:buClr>
              <a:buFont typeface="Arial" panose="020B0604020202020204" pitchFamily="34" charset="0"/>
              <a:buNone/>
            </a:pP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E10E-0D6E-4584-9622-8691374B297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18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2" indent="0"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确定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Worker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Parameter Server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的比例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914400" lvl="2" indent="0"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处理增加的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TF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程序复杂性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E10E-0D6E-4584-9622-8691374B2975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768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2" indent="0"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lang="en-US" altLang="zh-CN" dirty="0" err="1"/>
              <a:t>torch.nn.DataParallel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已经提供数据并行的支持，但是其不支持多机分布式训练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E10E-0D6E-4584-9622-8691374B2975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6306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2" indent="0"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MPI supports CUDA only if the implementation used to build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PyTorch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supports it.</a:t>
            </a:r>
          </a:p>
          <a:p>
            <a:pPr marL="0" lvl="2" indent="0">
              <a:buClr>
                <a:srgbClr val="FF0000"/>
              </a:buClr>
              <a:buFont typeface="Arial" panose="020B0604020202020204" pitchFamily="34" charset="0"/>
              <a:buNone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2" indent="0"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 InfiniBand 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NCLL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E10E-0D6E-4584-9622-8691374B2975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71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2" indent="0"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相当于获取到集群的信息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E10E-0D6E-4584-9622-8691374B2975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093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社区支持度</a:t>
            </a:r>
            <a:endParaRPr lang="en-US" altLang="zh-CN" dirty="0"/>
          </a:p>
          <a:p>
            <a:r>
              <a:rPr lang="zh-CN" altLang="en-US" dirty="0"/>
              <a:t>语言支持</a:t>
            </a:r>
            <a:endParaRPr lang="en-US" altLang="zh-CN" dirty="0"/>
          </a:p>
          <a:p>
            <a:r>
              <a:rPr lang="zh-CN" altLang="en-US" dirty="0"/>
              <a:t>性能</a:t>
            </a:r>
            <a:endParaRPr lang="en-US" altLang="zh-CN" dirty="0"/>
          </a:p>
          <a:p>
            <a:r>
              <a:rPr lang="zh-CN" altLang="en-US" dirty="0"/>
              <a:t>支持的网络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Ring-</a:t>
            </a:r>
            <a:r>
              <a:rPr lang="en-US" altLang="zh-CN" dirty="0" err="1"/>
              <a:t>Allreduce</a:t>
            </a:r>
            <a:r>
              <a:rPr lang="zh-CN" altLang="en-US" dirty="0"/>
              <a:t>是带宽最优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E10E-0D6E-4584-9622-8691374B2975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605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RingAllReduce</a:t>
            </a:r>
            <a:r>
              <a:rPr lang="zh-CN" altLang="en-US" dirty="0"/>
              <a:t>是同步，</a:t>
            </a:r>
            <a:r>
              <a:rPr lang="en-US" altLang="zh-CN" dirty="0"/>
              <a:t>PS</a:t>
            </a:r>
            <a:r>
              <a:rPr lang="zh-CN" altLang="en-US" dirty="0"/>
              <a:t>可以是同步也可以是异步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E10E-0D6E-4584-9622-8691374B297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770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社区支持度</a:t>
            </a:r>
            <a:endParaRPr lang="en-US" altLang="zh-CN" dirty="0"/>
          </a:p>
          <a:p>
            <a:r>
              <a:rPr lang="zh-CN" altLang="en-US" dirty="0"/>
              <a:t>语言支持</a:t>
            </a:r>
            <a:endParaRPr lang="en-US" altLang="zh-CN" dirty="0"/>
          </a:p>
          <a:p>
            <a:r>
              <a:rPr lang="zh-CN" altLang="en-US" dirty="0"/>
              <a:t>性能</a:t>
            </a:r>
            <a:endParaRPr lang="en-US" altLang="zh-CN" dirty="0"/>
          </a:p>
          <a:p>
            <a:r>
              <a:rPr lang="zh-CN" altLang="en-US" dirty="0"/>
              <a:t>支持的网络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分布式模型下的</a:t>
            </a:r>
            <a:r>
              <a:rPr lang="en-US" altLang="zh-CN" dirty="0"/>
              <a:t>GPU</a:t>
            </a:r>
            <a:r>
              <a:rPr lang="zh-CN" altLang="en-US" dirty="0"/>
              <a:t>利用率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E10E-0D6E-4584-9622-8691374B297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899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社区支持度</a:t>
            </a:r>
            <a:endParaRPr lang="en-US" altLang="zh-CN" dirty="0"/>
          </a:p>
          <a:p>
            <a:r>
              <a:rPr lang="zh-CN" altLang="en-US" dirty="0"/>
              <a:t>语言支持</a:t>
            </a:r>
            <a:endParaRPr lang="en-US" altLang="zh-CN" dirty="0"/>
          </a:p>
          <a:p>
            <a:r>
              <a:rPr lang="zh-CN" altLang="en-US" dirty="0"/>
              <a:t>性能</a:t>
            </a:r>
            <a:endParaRPr lang="en-US" altLang="zh-CN" dirty="0"/>
          </a:p>
          <a:p>
            <a:r>
              <a:rPr lang="zh-CN" altLang="en-US" dirty="0"/>
              <a:t>支持的网络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分布式模型下的</a:t>
            </a:r>
            <a:r>
              <a:rPr lang="en-US" altLang="zh-CN" dirty="0"/>
              <a:t>GPU</a:t>
            </a:r>
            <a:r>
              <a:rPr lang="zh-CN" altLang="en-US" dirty="0"/>
              <a:t>利用率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E10E-0D6E-4584-9622-8691374B297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984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社区支持度</a:t>
            </a:r>
            <a:endParaRPr lang="en-US" altLang="zh-CN" dirty="0"/>
          </a:p>
          <a:p>
            <a:r>
              <a:rPr lang="zh-CN" altLang="en-US" dirty="0"/>
              <a:t>语言支持</a:t>
            </a:r>
            <a:endParaRPr lang="en-US" altLang="zh-CN" dirty="0"/>
          </a:p>
          <a:p>
            <a:r>
              <a:rPr lang="zh-CN" altLang="en-US" dirty="0"/>
              <a:t>性能</a:t>
            </a:r>
            <a:endParaRPr lang="en-US" altLang="zh-CN" dirty="0"/>
          </a:p>
          <a:p>
            <a:r>
              <a:rPr lang="zh-CN" altLang="en-US" dirty="0"/>
              <a:t>支持的网络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分布式模型下的</a:t>
            </a:r>
            <a:r>
              <a:rPr lang="en-US" altLang="zh-CN" dirty="0"/>
              <a:t>GPU</a:t>
            </a:r>
            <a:r>
              <a:rPr lang="zh-CN" altLang="en-US" dirty="0"/>
              <a:t>利用率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E10E-0D6E-4584-9622-8691374B297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749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社区支持度</a:t>
            </a:r>
            <a:endParaRPr lang="en-US" altLang="zh-CN" dirty="0"/>
          </a:p>
          <a:p>
            <a:r>
              <a:rPr lang="zh-CN" altLang="en-US" dirty="0"/>
              <a:t>语言支持</a:t>
            </a:r>
            <a:endParaRPr lang="en-US" altLang="zh-CN" dirty="0"/>
          </a:p>
          <a:p>
            <a:r>
              <a:rPr lang="zh-CN" altLang="en-US" dirty="0"/>
              <a:t>性能</a:t>
            </a:r>
            <a:endParaRPr lang="en-US" altLang="zh-CN" dirty="0"/>
          </a:p>
          <a:p>
            <a:r>
              <a:rPr lang="zh-CN" altLang="en-US" dirty="0"/>
              <a:t>支持的网络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分布式模型下的</a:t>
            </a:r>
            <a:r>
              <a:rPr lang="en-US" altLang="zh-CN" dirty="0"/>
              <a:t>GPU</a:t>
            </a:r>
            <a:r>
              <a:rPr lang="zh-CN" altLang="en-US" dirty="0"/>
              <a:t>利用率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E10E-0D6E-4584-9622-8691374B297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569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2" indent="0"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确定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Worker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Parameter Server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的比例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914400" lvl="2" indent="0"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处理增加的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TF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程序复杂性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E10E-0D6E-4584-9622-8691374B297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971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社区支持度</a:t>
            </a:r>
            <a:endParaRPr lang="en-US" altLang="zh-CN" dirty="0"/>
          </a:p>
          <a:p>
            <a:r>
              <a:rPr lang="zh-CN" altLang="en-US" dirty="0"/>
              <a:t>语言支持</a:t>
            </a:r>
            <a:endParaRPr lang="en-US" altLang="zh-CN" dirty="0"/>
          </a:p>
          <a:p>
            <a:r>
              <a:rPr lang="zh-CN" altLang="en-US" dirty="0"/>
              <a:t>性能</a:t>
            </a:r>
            <a:endParaRPr lang="en-US" altLang="zh-CN" dirty="0"/>
          </a:p>
          <a:p>
            <a:r>
              <a:rPr lang="zh-CN" altLang="en-US" dirty="0"/>
              <a:t>支持的网络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分布式模型下的</a:t>
            </a:r>
            <a:r>
              <a:rPr lang="en-US" altLang="zh-CN" dirty="0"/>
              <a:t>GPU</a:t>
            </a:r>
            <a:r>
              <a:rPr lang="zh-CN" altLang="en-US" dirty="0"/>
              <a:t>利用率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E10E-0D6E-4584-9622-8691374B297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195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2" indent="0"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确定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Worker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Parameter Server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的比例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914400" lvl="2" indent="0"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处理增加的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TF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程序复杂性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E10E-0D6E-4584-9622-8691374B297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064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纯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-2025" y="6240655"/>
            <a:ext cx="12198789" cy="612230"/>
            <a:chOff x="0" y="6456685"/>
            <a:chExt cx="11813607" cy="612230"/>
          </a:xfrm>
        </p:grpSpPr>
        <p:pic>
          <p:nvPicPr>
            <p:cNvPr id="3" name="图片 2" descr="PPT模板-19.jpg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006" t="88851" r="3038" b="2438"/>
            <a:stretch/>
          </p:blipFill>
          <p:spPr>
            <a:xfrm>
              <a:off x="11064690" y="6456685"/>
              <a:ext cx="748917" cy="612230"/>
            </a:xfrm>
            <a:prstGeom prst="rect">
              <a:avLst/>
            </a:prstGeom>
          </p:spPr>
        </p:pic>
        <p:sp>
          <p:nvSpPr>
            <p:cNvPr id="7" name="矩形 6"/>
            <p:cNvSpPr/>
            <p:nvPr userDrawn="1"/>
          </p:nvSpPr>
          <p:spPr>
            <a:xfrm>
              <a:off x="0" y="6535047"/>
              <a:ext cx="11093450" cy="533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" name="图片 7" descr="未标题-1-01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11" y="6397253"/>
            <a:ext cx="1204880" cy="383161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350146" y="6417323"/>
            <a:ext cx="828520" cy="365125"/>
          </a:xfrm>
          <a:prstGeom prst="rect">
            <a:avLst/>
          </a:prstGeom>
        </p:spPr>
        <p:txBody>
          <a:bodyPr/>
          <a:lstStyle>
            <a:lvl1pPr algn="ctr"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25512606-0768-49F1-BC02-F0DEDFA954A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" name="文本框 10"/>
          <p:cNvSpPr txBox="1"/>
          <p:nvPr userDrawn="1"/>
        </p:nvSpPr>
        <p:spPr>
          <a:xfrm>
            <a:off x="8832380" y="6394110"/>
            <a:ext cx="20791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1050" dirty="0">
                <a:solidFill>
                  <a:srgbClr val="0D0D0D"/>
                </a:solidFill>
                <a:latin typeface="方正兰亭中黑简体" panose="02000000000000000000" charset="-122"/>
                <a:ea typeface="方正兰亭中黑简体" panose="02000000000000000000" charset="-122"/>
                <a:cs typeface="FZLanTingHeiS-B-GB"/>
              </a:rPr>
              <a:t>中国石化石油物探技术研究院</a:t>
            </a:r>
          </a:p>
          <a:p>
            <a:pPr algn="dist"/>
            <a:endParaRPr kumimoji="1" lang="zh-CN" altLang="en-US" sz="1050" dirty="0">
              <a:latin typeface="方正兰亭中黑简体" panose="02000000000000000000" charset="-122"/>
              <a:ea typeface="方正兰亭中黑简体" panose="02000000000000000000" charset="-122"/>
              <a:cs typeface="HYDaSongJ"/>
            </a:endParaRPr>
          </a:p>
        </p:txBody>
      </p:sp>
      <p:sp>
        <p:nvSpPr>
          <p:cNvPr id="10" name="文本框 11"/>
          <p:cNvSpPr txBox="1"/>
          <p:nvPr userDrawn="1"/>
        </p:nvSpPr>
        <p:spPr>
          <a:xfrm>
            <a:off x="8832380" y="6570709"/>
            <a:ext cx="207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sz="600" b="1" kern="2200" spc="0" baseline="0" dirty="0">
                <a:latin typeface="Arial" panose="020B0604020202020204" pitchFamily="34" charset="0"/>
                <a:ea typeface="HYDaSongJ"/>
                <a:cs typeface="Arial" panose="020B0604020202020204" pitchFamily="34" charset="0"/>
              </a:rPr>
              <a:t>SINOPEC GEOPHYSICAL RESEARCH INSTITUTE</a:t>
            </a:r>
          </a:p>
          <a:p>
            <a:endParaRPr kumimoji="1" lang="zh-CN" altLang="en-US" sz="600" b="1" kern="2200" spc="0" baseline="0" dirty="0">
              <a:latin typeface="Arial" panose="020B0604020202020204" pitchFamily="34" charset="0"/>
              <a:ea typeface="HYDaSongJ"/>
              <a:cs typeface="Arial" panose="020B0604020202020204" pitchFamily="34" charset="0"/>
            </a:endParaRPr>
          </a:p>
        </p:txBody>
      </p:sp>
      <p:pic>
        <p:nvPicPr>
          <p:cNvPr id="11" name="图片 10" descr="未标题-1-01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94"/>
          <a:stretch/>
        </p:blipFill>
        <p:spPr>
          <a:xfrm>
            <a:off x="-2025" y="81918"/>
            <a:ext cx="1153189" cy="936130"/>
          </a:xfrm>
          <a:prstGeom prst="rect">
            <a:avLst/>
          </a:prstGeom>
        </p:spPr>
      </p:pic>
      <p:cxnSp>
        <p:nvCxnSpPr>
          <p:cNvPr id="5" name="直接连接符 4"/>
          <p:cNvCxnSpPr/>
          <p:nvPr userDrawn="1"/>
        </p:nvCxnSpPr>
        <p:spPr>
          <a:xfrm>
            <a:off x="1151164" y="913640"/>
            <a:ext cx="11040836" cy="0"/>
          </a:xfrm>
          <a:prstGeom prst="line">
            <a:avLst/>
          </a:prstGeom>
          <a:ln w="38100">
            <a:gradFill>
              <a:gsLst>
                <a:gs pos="0">
                  <a:srgbClr val="E82013"/>
                </a:gs>
                <a:gs pos="100000">
                  <a:srgbClr val="D9D9D9"/>
                </a:gs>
              </a:gsLst>
              <a:lin ang="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776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pPr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123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beta/guide/distribute_strategy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orovod/horovod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idu-research/baidu-allreduc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andrew.gibiansky.com/blog/machine-learning/baidu-allreduce/" TargetMode="Externa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beta/guide/distribute_strategy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3"/>
          <p:cNvSpPr>
            <a:spLocks noGrp="1"/>
          </p:cNvSpPr>
          <p:nvPr/>
        </p:nvSpPr>
        <p:spPr bwMode="auto">
          <a:xfrm>
            <a:off x="1072984" y="928670"/>
            <a:ext cx="7166156" cy="57437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2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2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2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Clr>
                <a:srgbClr val="FF0000"/>
              </a:buClr>
              <a:buFont typeface="Wingdings" pitchFamily="2" charset="2"/>
              <a:buChar char="p"/>
            </a:pPr>
            <a:endParaRPr lang="zh-CN" altLang="en-US" sz="28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91712" y="1215858"/>
            <a:ext cx="10620912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0066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研究手段和方法：</a:t>
            </a: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现有重要人工智能框架简析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</a:pP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随着深度学习技术发展的突飞猛进和应用的普及，机器学习框架市场也渐渐度过了初期野蛮生长的阶段，目前活跃的机器学习框架主要是 </a:t>
            </a:r>
            <a:r>
              <a:rPr lang="en-US" altLang="zh-CN" sz="22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PyTorch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>
              <a:buClr>
                <a:srgbClr val="FF0000"/>
              </a:buClr>
            </a:pP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Google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，社区支持高，工业界主流，支持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C++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声明式编程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，支持</a:t>
            </a:r>
            <a:r>
              <a:rPr lang="en-US" altLang="zh-CN" sz="24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Keras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框架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，生态丰富</a:t>
            </a:r>
            <a:endParaRPr lang="en-US" altLang="zh-CN" sz="32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PyTorch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Facebook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，社区支持高，学术界主流，支持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命令式编程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，采用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动态计算图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包含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Caffe2</a:t>
            </a:r>
          </a:p>
          <a:p>
            <a:pPr>
              <a:buClr>
                <a:srgbClr val="FF0000"/>
              </a:buClr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" name="文本占位符 1"/>
          <p:cNvSpPr txBox="1">
            <a:spLocks/>
          </p:cNvSpPr>
          <p:nvPr/>
        </p:nvSpPr>
        <p:spPr>
          <a:xfrm>
            <a:off x="0" y="133070"/>
            <a:ext cx="12192000" cy="7956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3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应用框架的技术选型与验证</a:t>
            </a:r>
          </a:p>
        </p:txBody>
      </p:sp>
    </p:spTree>
    <p:extLst>
      <p:ext uri="{BB962C8B-B14F-4D97-AF65-F5344CB8AC3E}">
        <p14:creationId xmlns:p14="http://schemas.microsoft.com/office/powerpoint/2010/main" val="3995585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3"/>
          <p:cNvSpPr>
            <a:spLocks noGrp="1"/>
          </p:cNvSpPr>
          <p:nvPr/>
        </p:nvSpPr>
        <p:spPr bwMode="auto">
          <a:xfrm>
            <a:off x="1072984" y="928670"/>
            <a:ext cx="7166156" cy="57437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2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2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2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Clr>
                <a:srgbClr val="FF0000"/>
              </a:buClr>
              <a:buFont typeface="Wingdings" pitchFamily="2" charset="2"/>
              <a:buChar char="p"/>
            </a:pPr>
            <a:endParaRPr lang="zh-CN" altLang="en-US" sz="28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72984" y="1128575"/>
            <a:ext cx="10135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0066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研究手段和方法：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分布式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" name="文本占位符 1"/>
          <p:cNvSpPr txBox="1">
            <a:spLocks/>
          </p:cNvSpPr>
          <p:nvPr/>
        </p:nvSpPr>
        <p:spPr>
          <a:xfrm>
            <a:off x="0" y="133070"/>
            <a:ext cx="12192000" cy="7956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3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应用框架的技术选型与验证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F2790ED-E80B-44B0-9D3F-F8D1763CEE09}"/>
              </a:ext>
            </a:extLst>
          </p:cNvPr>
          <p:cNvSpPr/>
          <p:nvPr/>
        </p:nvSpPr>
        <p:spPr>
          <a:xfrm>
            <a:off x="1415480" y="1844824"/>
            <a:ext cx="105851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Tensorflow</a:t>
            </a:r>
            <a:r>
              <a:rPr lang="zh-CN" altLang="en-US" dirty="0"/>
              <a:t>分布式训练的支持主要是通过 </a:t>
            </a:r>
            <a:r>
              <a:rPr lang="en-US" altLang="zh-CN" dirty="0" err="1">
                <a:hlinkClick r:id="rId3"/>
              </a:rPr>
              <a:t>tf.distribute.Strategy</a:t>
            </a:r>
            <a:r>
              <a:rPr lang="en-US" altLang="zh-CN" dirty="0"/>
              <a:t> </a:t>
            </a:r>
            <a:r>
              <a:rPr lang="zh-CN" altLang="en-US" dirty="0"/>
              <a:t>来实现</a:t>
            </a:r>
          </a:p>
          <a:p>
            <a:endParaRPr lang="en-US" altLang="zh-CN" dirty="0"/>
          </a:p>
          <a:p>
            <a:r>
              <a:rPr lang="en-US" altLang="zh-CN" b="1" dirty="0" err="1"/>
              <a:t>MirroredStrategy</a:t>
            </a:r>
            <a:r>
              <a:rPr lang="en-US" altLang="zh-CN" b="1" dirty="0"/>
              <a:t> : </a:t>
            </a:r>
            <a:r>
              <a:rPr lang="zh-CN" altLang="en-US" b="1" dirty="0"/>
              <a:t>支持多张</a:t>
            </a:r>
            <a:r>
              <a:rPr lang="en-US" altLang="zh-CN" b="1" dirty="0"/>
              <a:t>GPU</a:t>
            </a:r>
            <a:r>
              <a:rPr lang="zh-CN" altLang="en-US" b="1" dirty="0"/>
              <a:t>在同一个机器上的同步训练方法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每个显卡会收到</a:t>
            </a:r>
            <a:r>
              <a:rPr lang="en-US" altLang="zh-CN" dirty="0" err="1"/>
              <a:t>tf.data.Dataset</a:t>
            </a:r>
            <a:r>
              <a:rPr lang="zh-CN" altLang="en-US" dirty="0"/>
              <a:t>传来的数据，独立计算梯度，然后采用</a:t>
            </a:r>
            <a:r>
              <a:rPr lang="en-US" altLang="zh-CN" dirty="0"/>
              <a:t>all-reduce</a:t>
            </a:r>
            <a:r>
              <a:rPr lang="zh-CN" altLang="en-US" dirty="0"/>
              <a:t>的方法进行同步更新。多个显卡在通信时默认使用</a:t>
            </a:r>
            <a:r>
              <a:rPr lang="en-US" altLang="zh-CN" dirty="0"/>
              <a:t>Nvidia NCCL</a:t>
            </a:r>
            <a:r>
              <a:rPr lang="zh-CN" altLang="en-US" dirty="0"/>
              <a:t>进行。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b="1" dirty="0" err="1"/>
              <a:t>MultiWorkerMirroredStrategy</a:t>
            </a:r>
            <a:r>
              <a:rPr lang="en-US" altLang="zh-CN" b="1" dirty="0"/>
              <a:t> :  </a:t>
            </a:r>
            <a:r>
              <a:rPr lang="zh-CN" altLang="en-US" b="1" dirty="0"/>
              <a:t>多机器同步训练，在每一个</a:t>
            </a:r>
            <a:r>
              <a:rPr lang="en-US" altLang="zh-CN" b="1" dirty="0"/>
              <a:t>device</a:t>
            </a:r>
            <a:r>
              <a:rPr lang="zh-CN" altLang="en-US" b="1" dirty="0"/>
              <a:t>上存储一份模型的备份（实验阶段）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 err="1"/>
              <a:t>ParameterServerStrategy</a:t>
            </a:r>
            <a:r>
              <a:rPr lang="en-US" altLang="zh-CN" b="1" dirty="0"/>
              <a:t> : </a:t>
            </a:r>
            <a:r>
              <a:rPr lang="en-US" altLang="zh-CN" b="1" dirty="0" err="1"/>
              <a:t>Tensorflow</a:t>
            </a:r>
            <a:r>
              <a:rPr lang="zh-CN" altLang="en-US" b="1" dirty="0"/>
              <a:t>最初的分布式训练方法，使用</a:t>
            </a:r>
            <a:r>
              <a:rPr lang="en-US" altLang="zh-CN" b="1" dirty="0"/>
              <a:t>PS</a:t>
            </a:r>
            <a:r>
              <a:rPr lang="zh-CN" altLang="en-US" b="1" dirty="0"/>
              <a:t>进行多机器分布式训练</a:t>
            </a:r>
            <a:endParaRPr lang="en-US" altLang="zh-CN" b="1" dirty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34001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3"/>
          <p:cNvSpPr>
            <a:spLocks noGrp="1"/>
          </p:cNvSpPr>
          <p:nvPr/>
        </p:nvSpPr>
        <p:spPr bwMode="auto">
          <a:xfrm>
            <a:off x="1072984" y="928670"/>
            <a:ext cx="7166156" cy="57437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2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2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2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Clr>
                <a:srgbClr val="FF0000"/>
              </a:buClr>
              <a:buFont typeface="Wingdings" pitchFamily="2" charset="2"/>
              <a:buChar char="p"/>
            </a:pPr>
            <a:endParaRPr lang="zh-CN" altLang="en-US" sz="28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72984" y="1128575"/>
            <a:ext cx="10135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0066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研究手段和方法：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分布式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" name="文本占位符 1"/>
          <p:cNvSpPr txBox="1">
            <a:spLocks/>
          </p:cNvSpPr>
          <p:nvPr/>
        </p:nvSpPr>
        <p:spPr>
          <a:xfrm>
            <a:off x="0" y="133070"/>
            <a:ext cx="12192000" cy="7956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3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应用框架的技术选型与验证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F2790ED-E80B-44B0-9D3F-F8D1763CEE09}"/>
              </a:ext>
            </a:extLst>
          </p:cNvPr>
          <p:cNvSpPr/>
          <p:nvPr/>
        </p:nvSpPr>
        <p:spPr>
          <a:xfrm>
            <a:off x="1415480" y="1844824"/>
            <a:ext cx="1058517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 on Spark</a:t>
            </a:r>
          </a:p>
          <a:p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只需不到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行代码更改即可轻松迁移现有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程序；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支持所有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功能：同步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异步训练，模型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数据并行性，推理和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TensorBoard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服务器到服务器直接通信在可用时可以更快地学习；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允许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HDFS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上的数据集供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Spark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使用；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与现有的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Spark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数据处理流水线轻松集成。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420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3"/>
          <p:cNvSpPr>
            <a:spLocks noGrp="1"/>
          </p:cNvSpPr>
          <p:nvPr/>
        </p:nvSpPr>
        <p:spPr bwMode="auto">
          <a:xfrm>
            <a:off x="1072984" y="928670"/>
            <a:ext cx="7166156" cy="57437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2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2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2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Clr>
                <a:srgbClr val="FF0000"/>
              </a:buClr>
              <a:buFont typeface="Wingdings" pitchFamily="2" charset="2"/>
              <a:buChar char="p"/>
            </a:pPr>
            <a:endParaRPr lang="zh-CN" altLang="en-US" sz="28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72984" y="1128575"/>
            <a:ext cx="1013558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0066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研究手段和方法：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PyTorch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分布式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6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Pytorch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中通过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torch.distributed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包提供分布式支持，采用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RingAllReduce</a:t>
            </a: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" name="文本占位符 1"/>
          <p:cNvSpPr txBox="1">
            <a:spLocks/>
          </p:cNvSpPr>
          <p:nvPr/>
        </p:nvSpPr>
        <p:spPr>
          <a:xfrm>
            <a:off x="0" y="133070"/>
            <a:ext cx="12192000" cy="7956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3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应用框架的技术选型与验证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497309F-9ED4-4009-9972-8AF296D4C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439" y="2101656"/>
            <a:ext cx="8949052" cy="394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761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3"/>
          <p:cNvSpPr>
            <a:spLocks noGrp="1"/>
          </p:cNvSpPr>
          <p:nvPr/>
        </p:nvSpPr>
        <p:spPr bwMode="auto">
          <a:xfrm>
            <a:off x="1072984" y="928670"/>
            <a:ext cx="7166156" cy="57437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2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2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2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Clr>
                <a:srgbClr val="FF0000"/>
              </a:buClr>
              <a:buFont typeface="Wingdings" pitchFamily="2" charset="2"/>
              <a:buChar char="p"/>
            </a:pPr>
            <a:endParaRPr lang="zh-CN" altLang="en-US" sz="28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72984" y="1128575"/>
            <a:ext cx="10135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0066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研究手段和方法：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PyTorch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分布式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dirty="0"/>
              <a:t>通信库，分别可以选</a:t>
            </a:r>
            <a:r>
              <a:rPr lang="en-US" altLang="zh-CN" dirty="0" err="1"/>
              <a:t>mpi</a:t>
            </a:r>
            <a:r>
              <a:rPr lang="zh-CN" altLang="en-US" dirty="0"/>
              <a:t>，</a:t>
            </a:r>
            <a:r>
              <a:rPr lang="en-US" altLang="zh-CN" dirty="0" err="1"/>
              <a:t>gloo</a:t>
            </a:r>
            <a:r>
              <a:rPr lang="zh-CN" altLang="en-US" dirty="0"/>
              <a:t>和</a:t>
            </a:r>
            <a:r>
              <a:rPr lang="en-US" altLang="zh-CN" dirty="0" err="1"/>
              <a:t>nccl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" name="文本占位符 1"/>
          <p:cNvSpPr txBox="1">
            <a:spLocks/>
          </p:cNvSpPr>
          <p:nvPr/>
        </p:nvSpPr>
        <p:spPr>
          <a:xfrm>
            <a:off x="0" y="133070"/>
            <a:ext cx="12192000" cy="7956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3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应用框架的技术选型与验证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DC57EA1-D8D4-415F-9EE6-A0F08AF13B80}"/>
              </a:ext>
            </a:extLst>
          </p:cNvPr>
          <p:cNvGraphicFramePr>
            <a:graphicFrameLocks noGrp="1"/>
          </p:cNvGraphicFramePr>
          <p:nvPr/>
        </p:nvGraphicFramePr>
        <p:xfrm>
          <a:off x="1271464" y="2138669"/>
          <a:ext cx="5544616" cy="3688080"/>
        </p:xfrm>
        <a:graphic>
          <a:graphicData uri="http://schemas.openxmlformats.org/drawingml/2006/table">
            <a:tbl>
              <a:tblPr/>
              <a:tblGrid>
                <a:gridCol w="1131554">
                  <a:extLst>
                    <a:ext uri="{9D8B030D-6E8A-4147-A177-3AD203B41FA5}">
                      <a16:colId xmlns:a16="http://schemas.microsoft.com/office/drawing/2014/main" val="688705641"/>
                    </a:ext>
                  </a:extLst>
                </a:gridCol>
                <a:gridCol w="668646">
                  <a:extLst>
                    <a:ext uri="{9D8B030D-6E8A-4147-A177-3AD203B41FA5}">
                      <a16:colId xmlns:a16="http://schemas.microsoft.com/office/drawing/2014/main" val="110929418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68260126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64505214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52241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81841557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199399329"/>
                    </a:ext>
                  </a:extLst>
                </a:gridCol>
              </a:tblGrid>
              <a:tr h="268199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rgbClr val="262626"/>
                          </a:solidFill>
                          <a:effectLst/>
                        </a:rPr>
                        <a:t>Backend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6C6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600" b="0">
                          <a:solidFill>
                            <a:srgbClr val="6C6C6D"/>
                          </a:solidFill>
                          <a:effectLst/>
                          <a:latin typeface="IBMPlexMono"/>
                        </a:rPr>
                        <a:t>gloo</a:t>
                      </a:r>
                      <a:endParaRPr lang="en-US" sz="1600" b="0">
                        <a:solidFill>
                          <a:srgbClr val="262626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6C6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600" b="0">
                          <a:solidFill>
                            <a:srgbClr val="6C6C6D"/>
                          </a:solidFill>
                          <a:effectLst/>
                          <a:latin typeface="IBMPlexMono"/>
                        </a:rPr>
                        <a:t>mpi</a:t>
                      </a:r>
                      <a:endParaRPr lang="en-US" sz="1600" b="0">
                        <a:solidFill>
                          <a:srgbClr val="262626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6C6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600" b="0">
                          <a:solidFill>
                            <a:srgbClr val="6C6C6D"/>
                          </a:solidFill>
                          <a:effectLst/>
                          <a:latin typeface="IBMPlexMono"/>
                        </a:rPr>
                        <a:t>nccl</a:t>
                      </a:r>
                      <a:endParaRPr lang="en-US" sz="1600" b="0">
                        <a:solidFill>
                          <a:srgbClr val="262626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6C6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880160"/>
                  </a:ext>
                </a:extLst>
              </a:tr>
              <a:tr h="268199">
                <a:tc>
                  <a:txBody>
                    <a:bodyPr/>
                    <a:lstStyle/>
                    <a:p>
                      <a:pPr algn="l"/>
                      <a:r>
                        <a:rPr lang="en-US" sz="1600" b="0">
                          <a:solidFill>
                            <a:srgbClr val="262626"/>
                          </a:solidFill>
                          <a:effectLst/>
                        </a:rPr>
                        <a:t>Device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C6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C6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rgbClr val="262626"/>
                          </a:solidFill>
                          <a:effectLst/>
                        </a:rPr>
                        <a:t>CPU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C6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C6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rgbClr val="262626"/>
                          </a:solidFill>
                          <a:effectLst/>
                        </a:rPr>
                        <a:t>GPU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C6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C6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>
                          <a:solidFill>
                            <a:srgbClr val="262626"/>
                          </a:solidFill>
                          <a:effectLst/>
                        </a:rPr>
                        <a:t>CPU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C6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C6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>
                          <a:solidFill>
                            <a:srgbClr val="262626"/>
                          </a:solidFill>
                          <a:effectLst/>
                        </a:rPr>
                        <a:t>GPU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C6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C6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>
                          <a:solidFill>
                            <a:srgbClr val="262626"/>
                          </a:solidFill>
                          <a:effectLst/>
                        </a:rPr>
                        <a:t>CPU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C6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C6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>
                          <a:solidFill>
                            <a:srgbClr val="262626"/>
                          </a:solidFill>
                          <a:effectLst/>
                        </a:rPr>
                        <a:t>GPU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C6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C6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684661"/>
                  </a:ext>
                </a:extLst>
              </a:tr>
              <a:tr h="26819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262626"/>
                          </a:solidFill>
                          <a:effectLst/>
                        </a:rPr>
                        <a:t>send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C6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>
                          <a:solidFill>
                            <a:srgbClr val="262626"/>
                          </a:solidFill>
                          <a:effectLst/>
                        </a:rPr>
                        <a:t>✓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C6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>
                          <a:solidFill>
                            <a:srgbClr val="262626"/>
                          </a:solidFill>
                          <a:effectLst/>
                        </a:rPr>
                        <a:t>✘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C6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>
                          <a:solidFill>
                            <a:srgbClr val="262626"/>
                          </a:solidFill>
                          <a:effectLst/>
                        </a:rPr>
                        <a:t>✓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C6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>
                          <a:solidFill>
                            <a:srgbClr val="262626"/>
                          </a:solidFill>
                          <a:effectLst/>
                        </a:rPr>
                        <a:t>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C6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>
                          <a:solidFill>
                            <a:srgbClr val="262626"/>
                          </a:solidFill>
                          <a:effectLst/>
                        </a:rPr>
                        <a:t>✘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C6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>
                          <a:solidFill>
                            <a:srgbClr val="262626"/>
                          </a:solidFill>
                          <a:effectLst/>
                        </a:rPr>
                        <a:t>✘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C6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143855"/>
                  </a:ext>
                </a:extLst>
              </a:tr>
              <a:tr h="268199"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262626"/>
                          </a:solidFill>
                          <a:effectLst/>
                        </a:rPr>
                        <a:t>recv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>
                          <a:solidFill>
                            <a:srgbClr val="262626"/>
                          </a:solidFill>
                          <a:effectLst/>
                        </a:rPr>
                        <a:t>✓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>
                          <a:solidFill>
                            <a:srgbClr val="262626"/>
                          </a:solidFill>
                          <a:effectLst/>
                        </a:rPr>
                        <a:t>✘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>
                          <a:solidFill>
                            <a:srgbClr val="262626"/>
                          </a:solidFill>
                          <a:effectLst/>
                        </a:rPr>
                        <a:t>✓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>
                          <a:solidFill>
                            <a:srgbClr val="262626"/>
                          </a:solidFill>
                          <a:effectLst/>
                        </a:rPr>
                        <a:t>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>
                          <a:solidFill>
                            <a:srgbClr val="262626"/>
                          </a:solidFill>
                          <a:effectLst/>
                        </a:rPr>
                        <a:t>✘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>
                          <a:solidFill>
                            <a:srgbClr val="262626"/>
                          </a:solidFill>
                          <a:effectLst/>
                        </a:rPr>
                        <a:t>✘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810295"/>
                  </a:ext>
                </a:extLst>
              </a:tr>
              <a:tr h="26819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262626"/>
                          </a:solidFill>
                          <a:effectLst/>
                        </a:rPr>
                        <a:t>broadcast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>
                          <a:solidFill>
                            <a:srgbClr val="262626"/>
                          </a:solidFill>
                          <a:effectLst/>
                        </a:rPr>
                        <a:t>✓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>
                          <a:solidFill>
                            <a:srgbClr val="262626"/>
                          </a:solidFill>
                          <a:effectLst/>
                        </a:rPr>
                        <a:t>✓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>
                          <a:solidFill>
                            <a:srgbClr val="262626"/>
                          </a:solidFill>
                          <a:effectLst/>
                        </a:rPr>
                        <a:t>✓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>
                          <a:solidFill>
                            <a:srgbClr val="262626"/>
                          </a:solidFill>
                          <a:effectLst/>
                        </a:rPr>
                        <a:t>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>
                          <a:solidFill>
                            <a:srgbClr val="262626"/>
                          </a:solidFill>
                          <a:effectLst/>
                        </a:rPr>
                        <a:t>✘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>
                          <a:solidFill>
                            <a:srgbClr val="262626"/>
                          </a:solidFill>
                          <a:effectLst/>
                        </a:rPr>
                        <a:t>✓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134528"/>
                  </a:ext>
                </a:extLst>
              </a:tr>
              <a:tr h="268199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rgbClr val="262626"/>
                          </a:solidFill>
                          <a:effectLst/>
                        </a:rPr>
                        <a:t>all_reduce</a:t>
                      </a:r>
                      <a:endParaRPr lang="en-US" sz="1600" b="0" dirty="0">
                        <a:solidFill>
                          <a:srgbClr val="262626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>
                          <a:solidFill>
                            <a:srgbClr val="262626"/>
                          </a:solidFill>
                          <a:effectLst/>
                        </a:rPr>
                        <a:t>✓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>
                          <a:solidFill>
                            <a:srgbClr val="262626"/>
                          </a:solidFill>
                          <a:effectLst/>
                        </a:rPr>
                        <a:t>✓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>
                          <a:solidFill>
                            <a:srgbClr val="262626"/>
                          </a:solidFill>
                          <a:effectLst/>
                        </a:rPr>
                        <a:t>✓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>
                          <a:solidFill>
                            <a:srgbClr val="262626"/>
                          </a:solidFill>
                          <a:effectLst/>
                        </a:rPr>
                        <a:t>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>
                          <a:solidFill>
                            <a:srgbClr val="262626"/>
                          </a:solidFill>
                          <a:effectLst/>
                        </a:rPr>
                        <a:t>✘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>
                          <a:solidFill>
                            <a:srgbClr val="262626"/>
                          </a:solidFill>
                          <a:effectLst/>
                        </a:rPr>
                        <a:t>✓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769859"/>
                  </a:ext>
                </a:extLst>
              </a:tr>
              <a:tr h="26819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262626"/>
                          </a:solidFill>
                          <a:effectLst/>
                        </a:rPr>
                        <a:t>reduce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>
                          <a:solidFill>
                            <a:srgbClr val="262626"/>
                          </a:solidFill>
                          <a:effectLst/>
                        </a:rPr>
                        <a:t>✓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>
                          <a:solidFill>
                            <a:srgbClr val="262626"/>
                          </a:solidFill>
                          <a:effectLst/>
                        </a:rPr>
                        <a:t>✘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>
                          <a:solidFill>
                            <a:srgbClr val="262626"/>
                          </a:solidFill>
                          <a:effectLst/>
                        </a:rPr>
                        <a:t>✓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>
                          <a:solidFill>
                            <a:srgbClr val="262626"/>
                          </a:solidFill>
                          <a:effectLst/>
                        </a:rPr>
                        <a:t>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>
                          <a:solidFill>
                            <a:srgbClr val="262626"/>
                          </a:solidFill>
                          <a:effectLst/>
                        </a:rPr>
                        <a:t>✘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>
                          <a:solidFill>
                            <a:srgbClr val="262626"/>
                          </a:solidFill>
                          <a:effectLst/>
                        </a:rPr>
                        <a:t>✓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498710"/>
                  </a:ext>
                </a:extLst>
              </a:tr>
              <a:tr h="268199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rgbClr val="262626"/>
                          </a:solidFill>
                          <a:effectLst/>
                        </a:rPr>
                        <a:t>all_gather</a:t>
                      </a:r>
                      <a:endParaRPr lang="en-US" sz="1600" b="0" dirty="0">
                        <a:solidFill>
                          <a:srgbClr val="262626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>
                          <a:solidFill>
                            <a:srgbClr val="262626"/>
                          </a:solidFill>
                          <a:effectLst/>
                        </a:rPr>
                        <a:t>✓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>
                          <a:solidFill>
                            <a:srgbClr val="262626"/>
                          </a:solidFill>
                          <a:effectLst/>
                        </a:rPr>
                        <a:t>✘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>
                          <a:solidFill>
                            <a:srgbClr val="262626"/>
                          </a:solidFill>
                          <a:effectLst/>
                        </a:rPr>
                        <a:t>✓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>
                          <a:solidFill>
                            <a:srgbClr val="262626"/>
                          </a:solidFill>
                          <a:effectLst/>
                        </a:rPr>
                        <a:t>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>
                          <a:solidFill>
                            <a:srgbClr val="262626"/>
                          </a:solidFill>
                          <a:effectLst/>
                        </a:rPr>
                        <a:t>✘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>
                          <a:solidFill>
                            <a:srgbClr val="262626"/>
                          </a:solidFill>
                          <a:effectLst/>
                        </a:rPr>
                        <a:t>✓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825060"/>
                  </a:ext>
                </a:extLst>
              </a:tr>
              <a:tr h="268199"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262626"/>
                          </a:solidFill>
                          <a:effectLst/>
                        </a:rPr>
                        <a:t>gather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>
                          <a:solidFill>
                            <a:srgbClr val="262626"/>
                          </a:solidFill>
                          <a:effectLst/>
                        </a:rPr>
                        <a:t>✓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>
                          <a:solidFill>
                            <a:srgbClr val="262626"/>
                          </a:solidFill>
                          <a:effectLst/>
                        </a:rPr>
                        <a:t>✘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>
                          <a:solidFill>
                            <a:srgbClr val="262626"/>
                          </a:solidFill>
                          <a:effectLst/>
                        </a:rPr>
                        <a:t>✓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>
                          <a:solidFill>
                            <a:srgbClr val="262626"/>
                          </a:solidFill>
                          <a:effectLst/>
                        </a:rPr>
                        <a:t>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>
                          <a:solidFill>
                            <a:srgbClr val="262626"/>
                          </a:solidFill>
                          <a:effectLst/>
                        </a:rPr>
                        <a:t>✘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>
                          <a:solidFill>
                            <a:srgbClr val="262626"/>
                          </a:solidFill>
                          <a:effectLst/>
                        </a:rPr>
                        <a:t>✘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963657"/>
                  </a:ext>
                </a:extLst>
              </a:tr>
              <a:tr h="268199"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262626"/>
                          </a:solidFill>
                          <a:effectLst/>
                        </a:rPr>
                        <a:t>scatter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>
                          <a:solidFill>
                            <a:srgbClr val="262626"/>
                          </a:solidFill>
                          <a:effectLst/>
                        </a:rPr>
                        <a:t>✓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>
                          <a:solidFill>
                            <a:srgbClr val="262626"/>
                          </a:solidFill>
                          <a:effectLst/>
                        </a:rPr>
                        <a:t>✘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>
                          <a:solidFill>
                            <a:srgbClr val="262626"/>
                          </a:solidFill>
                          <a:effectLst/>
                        </a:rPr>
                        <a:t>✓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>
                          <a:solidFill>
                            <a:srgbClr val="262626"/>
                          </a:solidFill>
                          <a:effectLst/>
                        </a:rPr>
                        <a:t>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>
                          <a:solidFill>
                            <a:srgbClr val="262626"/>
                          </a:solidFill>
                          <a:effectLst/>
                        </a:rPr>
                        <a:t>✘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>
                          <a:solidFill>
                            <a:srgbClr val="262626"/>
                          </a:solidFill>
                          <a:effectLst/>
                        </a:rPr>
                        <a:t>✘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278900"/>
                  </a:ext>
                </a:extLst>
              </a:tr>
              <a:tr h="268199"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262626"/>
                          </a:solidFill>
                          <a:effectLst/>
                        </a:rPr>
                        <a:t>barrier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>
                          <a:solidFill>
                            <a:srgbClr val="262626"/>
                          </a:solidFill>
                          <a:effectLst/>
                        </a:rPr>
                        <a:t>✓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>
                          <a:solidFill>
                            <a:srgbClr val="262626"/>
                          </a:solidFill>
                          <a:effectLst/>
                        </a:rPr>
                        <a:t>✘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>
                          <a:solidFill>
                            <a:srgbClr val="262626"/>
                          </a:solidFill>
                          <a:effectLst/>
                        </a:rPr>
                        <a:t>✓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>
                          <a:solidFill>
                            <a:srgbClr val="262626"/>
                          </a:solidFill>
                          <a:effectLst/>
                        </a:rPr>
                        <a:t>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>
                          <a:solidFill>
                            <a:srgbClr val="262626"/>
                          </a:solidFill>
                          <a:effectLst/>
                        </a:rPr>
                        <a:t>✘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>
                          <a:solidFill>
                            <a:srgbClr val="262626"/>
                          </a:solidFill>
                          <a:effectLst/>
                        </a:rPr>
                        <a:t>✓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533766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17F141CC-DA7C-4EC7-BFA3-3A2300E0352C}"/>
              </a:ext>
            </a:extLst>
          </p:cNvPr>
          <p:cNvSpPr txBox="1"/>
          <p:nvPr/>
        </p:nvSpPr>
        <p:spPr>
          <a:xfrm>
            <a:off x="7464152" y="2730764"/>
            <a:ext cx="324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NCLL </a:t>
            </a:r>
            <a:r>
              <a:rPr lang="zh-CN" altLang="en-US" b="1" dirty="0"/>
              <a:t>适用分布式</a:t>
            </a:r>
            <a:r>
              <a:rPr lang="en-US" altLang="zh-CN" b="1" dirty="0"/>
              <a:t>GPU</a:t>
            </a:r>
            <a:r>
              <a:rPr lang="zh-CN" altLang="en-US" b="1" dirty="0"/>
              <a:t>训练；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 err="1"/>
              <a:t>Gloo</a:t>
            </a:r>
            <a:r>
              <a:rPr lang="en-US" altLang="zh-CN" b="1" dirty="0"/>
              <a:t> </a:t>
            </a:r>
            <a:r>
              <a:rPr lang="zh-CN" altLang="en-US" b="1" dirty="0"/>
              <a:t>适用于分布式</a:t>
            </a:r>
            <a:r>
              <a:rPr lang="en-US" altLang="zh-CN" b="1" dirty="0"/>
              <a:t>CPU</a:t>
            </a:r>
            <a:r>
              <a:rPr lang="zh-CN" altLang="en-US" b="1" dirty="0"/>
              <a:t>训练；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E2F90AF-14D9-4D65-B414-9C315381894D}"/>
              </a:ext>
            </a:extLst>
          </p:cNvPr>
          <p:cNvSpPr/>
          <p:nvPr/>
        </p:nvSpPr>
        <p:spPr>
          <a:xfrm>
            <a:off x="2455805" y="5928659"/>
            <a:ext cx="3175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MPI</a:t>
            </a:r>
            <a:r>
              <a:rPr lang="zh-CN" altLang="en-US" dirty="0"/>
              <a:t>，必须从源码编译 </a:t>
            </a:r>
            <a:r>
              <a:rPr lang="en-US" altLang="zh-CN" dirty="0" err="1"/>
              <a:t>Pytorch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0149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3"/>
          <p:cNvSpPr>
            <a:spLocks noGrp="1"/>
          </p:cNvSpPr>
          <p:nvPr/>
        </p:nvSpPr>
        <p:spPr bwMode="auto">
          <a:xfrm>
            <a:off x="1072984" y="928670"/>
            <a:ext cx="7166156" cy="57437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2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2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2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Clr>
                <a:srgbClr val="FF0000"/>
              </a:buClr>
              <a:buFont typeface="Wingdings" pitchFamily="2" charset="2"/>
              <a:buChar char="p"/>
            </a:pPr>
            <a:endParaRPr lang="zh-CN" altLang="en-US" sz="28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72984" y="1128575"/>
            <a:ext cx="10135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0066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研究手段和方法：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PyTorch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分布式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dirty="0"/>
              <a:t>初始</a:t>
            </a:r>
            <a:r>
              <a:rPr lang="en-US" altLang="zh-CN" dirty="0"/>
              <a:t>process group</a:t>
            </a:r>
            <a:r>
              <a:rPr lang="zh-CN" altLang="en-US" dirty="0"/>
              <a:t>方式： 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" name="文本占位符 1"/>
          <p:cNvSpPr txBox="1">
            <a:spLocks/>
          </p:cNvSpPr>
          <p:nvPr/>
        </p:nvSpPr>
        <p:spPr>
          <a:xfrm>
            <a:off x="0" y="133070"/>
            <a:ext cx="12192000" cy="7956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3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应用框架的技术选型与验证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002944C-A30C-4640-8E75-464C853751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543" b="18683"/>
          <a:stretch/>
        </p:blipFill>
        <p:spPr>
          <a:xfrm>
            <a:off x="1654735" y="2351656"/>
            <a:ext cx="6167246" cy="108422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4DAF0B8F-E9AC-4C7C-B5E9-807E4BDCDA96}"/>
              </a:ext>
            </a:extLst>
          </p:cNvPr>
          <p:cNvSpPr/>
          <p:nvPr/>
        </p:nvSpPr>
        <p:spPr>
          <a:xfrm>
            <a:off x="1631504" y="1974811"/>
            <a:ext cx="534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TCP</a:t>
            </a:r>
            <a:endParaRPr lang="zh-CN" altLang="en-US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E0E3FA9-55D5-4B7A-A09B-1827DB72C3B1}"/>
              </a:ext>
            </a:extLst>
          </p:cNvPr>
          <p:cNvSpPr/>
          <p:nvPr/>
        </p:nvSpPr>
        <p:spPr>
          <a:xfrm>
            <a:off x="1559496" y="35230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共享文件系统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03C08EF-DE3D-408F-AB76-13AE4E41DC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504" y="3875571"/>
            <a:ext cx="6190476" cy="112381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706FA4C0-8217-4F5F-80D6-0EDD66FFB7A6}"/>
              </a:ext>
            </a:extLst>
          </p:cNvPr>
          <p:cNvSpPr/>
          <p:nvPr/>
        </p:nvSpPr>
        <p:spPr>
          <a:xfrm>
            <a:off x="1559496" y="5000999"/>
            <a:ext cx="83937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环境变量</a:t>
            </a:r>
            <a:endParaRPr lang="en-US" altLang="zh-CN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指定</a:t>
            </a:r>
            <a:r>
              <a:rPr lang="en-US" altLang="zh-CN" dirty="0"/>
              <a:t>MASTER_PORT</a:t>
            </a:r>
            <a:r>
              <a:rPr lang="zh-CN" altLang="en-US" dirty="0"/>
              <a:t>，</a:t>
            </a:r>
            <a:r>
              <a:rPr lang="en-US" altLang="zh-CN" dirty="0"/>
              <a:t>MASTER_ADDR </a:t>
            </a:r>
            <a:r>
              <a:rPr lang="zh-CN" altLang="en-US" dirty="0"/>
              <a:t>，</a:t>
            </a:r>
            <a:r>
              <a:rPr lang="en-US" altLang="zh-CN" dirty="0"/>
              <a:t>WORLD_SIZE</a:t>
            </a:r>
            <a:r>
              <a:rPr lang="zh-CN" altLang="en-US" dirty="0"/>
              <a:t>，</a:t>
            </a:r>
            <a:r>
              <a:rPr lang="en-US" altLang="zh-CN" dirty="0"/>
              <a:t>RANK </a:t>
            </a:r>
            <a:r>
              <a:rPr lang="zh-CN" altLang="en-US" dirty="0"/>
              <a:t>四个环境变量</a:t>
            </a:r>
          </a:p>
        </p:txBody>
      </p:sp>
    </p:spTree>
    <p:extLst>
      <p:ext uri="{BB962C8B-B14F-4D97-AF65-F5344CB8AC3E}">
        <p14:creationId xmlns:p14="http://schemas.microsoft.com/office/powerpoint/2010/main" val="1887979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3"/>
          <p:cNvSpPr>
            <a:spLocks noGrp="1"/>
          </p:cNvSpPr>
          <p:nvPr/>
        </p:nvSpPr>
        <p:spPr bwMode="auto">
          <a:xfrm>
            <a:off x="1072984" y="928670"/>
            <a:ext cx="7166156" cy="57437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2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2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2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Clr>
                <a:srgbClr val="FF0000"/>
              </a:buClr>
              <a:buFont typeface="Wingdings" pitchFamily="2" charset="2"/>
              <a:buChar char="p"/>
            </a:pPr>
            <a:endParaRPr lang="zh-CN" altLang="en-US" sz="28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72984" y="1128575"/>
            <a:ext cx="10135584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0066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研究手段和方法：</a:t>
            </a:r>
            <a:r>
              <a:rPr lang="en-US" altLang="zh-CN" sz="24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3"/>
              </a:rPr>
              <a:t>horovod</a:t>
            </a: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rgbClr val="FF0000"/>
              </a:buClr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Uber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开源的分布式训练框架，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分布式代码更直接，代码修改更少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MPI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(ring-</a:t>
            </a:r>
            <a:r>
              <a:rPr lang="en-US" altLang="zh-CN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allreduce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替代分布式的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和参数服务器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Python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框架，支持多种分布式框架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TensorFlow, </a:t>
            </a:r>
            <a:r>
              <a:rPr lang="en-US" altLang="zh-CN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Keras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PyTorch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 </a:t>
            </a:r>
            <a:r>
              <a:rPr lang="en-US" altLang="zh-CN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MXNet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200150" lvl="2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" name="文本占位符 1"/>
          <p:cNvSpPr txBox="1">
            <a:spLocks/>
          </p:cNvSpPr>
          <p:nvPr/>
        </p:nvSpPr>
        <p:spPr>
          <a:xfrm>
            <a:off x="0" y="133070"/>
            <a:ext cx="12192000" cy="7956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3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应用框架的技术选型与验证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106CC4A-49AF-4013-AA7D-35D79AAA6B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85" b="7758"/>
          <a:stretch/>
        </p:blipFill>
        <p:spPr bwMode="auto">
          <a:xfrm>
            <a:off x="2135560" y="3212976"/>
            <a:ext cx="7344816" cy="286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401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3"/>
          <p:cNvSpPr>
            <a:spLocks noGrp="1"/>
          </p:cNvSpPr>
          <p:nvPr/>
        </p:nvSpPr>
        <p:spPr bwMode="auto">
          <a:xfrm>
            <a:off x="1072984" y="928670"/>
            <a:ext cx="7166156" cy="57437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2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2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2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</a:t>
            </a:r>
            <a:endParaRPr lang="en-US" altLang="zh-CN" sz="28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占位符 1"/>
          <p:cNvSpPr txBox="1">
            <a:spLocks/>
          </p:cNvSpPr>
          <p:nvPr/>
        </p:nvSpPr>
        <p:spPr>
          <a:xfrm>
            <a:off x="0" y="133070"/>
            <a:ext cx="12192000" cy="7956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3600" dirty="0" err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RingAllReduce</a:t>
            </a:r>
            <a:endParaRPr lang="zh-CN" altLang="en-US" sz="3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AutoShape 2" descr="GPUs arranged in a logical ring">
            <a:extLst>
              <a:ext uri="{FF2B5EF4-FFF2-40B4-BE49-F238E27FC236}">
                <a16:creationId xmlns:a16="http://schemas.microsoft.com/office/drawing/2014/main" id="{FB4513B1-97C7-4571-997B-3F6452291E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8F75BBE-5B86-4556-B724-F370B2171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316" y="1412895"/>
            <a:ext cx="5112568" cy="403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365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3"/>
          <p:cNvSpPr>
            <a:spLocks noGrp="1"/>
          </p:cNvSpPr>
          <p:nvPr/>
        </p:nvSpPr>
        <p:spPr bwMode="auto">
          <a:xfrm>
            <a:off x="1072984" y="928670"/>
            <a:ext cx="7166156" cy="57437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2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2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2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</a:t>
            </a:r>
            <a:endParaRPr lang="en-US" altLang="zh-CN" sz="28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占位符 1"/>
          <p:cNvSpPr txBox="1">
            <a:spLocks/>
          </p:cNvSpPr>
          <p:nvPr/>
        </p:nvSpPr>
        <p:spPr>
          <a:xfrm>
            <a:off x="0" y="133070"/>
            <a:ext cx="12192000" cy="7956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3600" dirty="0" err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RingAllReduce</a:t>
            </a:r>
            <a:endParaRPr lang="zh-CN" altLang="en-US" sz="3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AutoShape 2" descr="Data transfers in the first iteration of the allgather">
            <a:extLst>
              <a:ext uri="{FF2B5EF4-FFF2-40B4-BE49-F238E27FC236}">
                <a16:creationId xmlns:a16="http://schemas.microsoft.com/office/drawing/2014/main" id="{7A478094-D01E-4E13-9A8E-AB760A01E8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2A7FB5-F37B-4233-B785-C43EBA1EB99E}"/>
              </a:ext>
            </a:extLst>
          </p:cNvPr>
          <p:cNvSpPr/>
          <p:nvPr/>
        </p:nvSpPr>
        <p:spPr>
          <a:xfrm>
            <a:off x="1097392" y="118599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altLang="zh-CN" b="1" dirty="0">
                <a:solidFill>
                  <a:srgbClr val="222222"/>
                </a:solidFill>
                <a:latin typeface="PT Serif"/>
              </a:rPr>
              <a:t>The Scatter-Reduce</a:t>
            </a:r>
            <a:endParaRPr lang="zh-CN" altLang="en-US" dirty="0"/>
          </a:p>
        </p:txBody>
      </p:sp>
      <p:sp>
        <p:nvSpPr>
          <p:cNvPr id="6" name="AutoShape 4" descr="Partitioning of an array into N chunks">
            <a:extLst>
              <a:ext uri="{FF2B5EF4-FFF2-40B4-BE49-F238E27FC236}">
                <a16:creationId xmlns:a16="http://schemas.microsoft.com/office/drawing/2014/main" id="{CA951ACB-C2FB-4ABB-9278-49162963FC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D544768-2783-48AD-9B10-C045C966E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420" y="1800469"/>
            <a:ext cx="6379462" cy="394773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4CB9A32-896C-44C7-B406-F6BBB1A14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6932" y="1809933"/>
            <a:ext cx="2419048" cy="2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143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3"/>
          <p:cNvSpPr>
            <a:spLocks noGrp="1"/>
          </p:cNvSpPr>
          <p:nvPr/>
        </p:nvSpPr>
        <p:spPr bwMode="auto">
          <a:xfrm>
            <a:off x="1072984" y="928670"/>
            <a:ext cx="7166156" cy="57437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2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2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2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</a:t>
            </a:r>
            <a:endParaRPr lang="en-US" altLang="zh-CN" sz="28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占位符 1"/>
          <p:cNvSpPr txBox="1">
            <a:spLocks/>
          </p:cNvSpPr>
          <p:nvPr/>
        </p:nvSpPr>
        <p:spPr>
          <a:xfrm>
            <a:off x="0" y="133070"/>
            <a:ext cx="12192000" cy="7956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3600" dirty="0" err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RingAllReduce</a:t>
            </a:r>
            <a:endParaRPr lang="zh-CN" altLang="en-US" sz="3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AutoShape 2" descr="Data transfers in the first iteration of the allgather">
            <a:extLst>
              <a:ext uri="{FF2B5EF4-FFF2-40B4-BE49-F238E27FC236}">
                <a16:creationId xmlns:a16="http://schemas.microsoft.com/office/drawing/2014/main" id="{7A478094-D01E-4E13-9A8E-AB760A01E8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2A7FB5-F37B-4233-B785-C43EBA1EB99E}"/>
              </a:ext>
            </a:extLst>
          </p:cNvPr>
          <p:cNvSpPr/>
          <p:nvPr/>
        </p:nvSpPr>
        <p:spPr>
          <a:xfrm>
            <a:off x="1097392" y="118599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altLang="zh-CN" b="1" dirty="0">
                <a:solidFill>
                  <a:srgbClr val="222222"/>
                </a:solidFill>
                <a:latin typeface="PT Serif"/>
              </a:rPr>
              <a:t>The Scatter-Reduce</a:t>
            </a:r>
            <a:endParaRPr lang="zh-CN" altLang="en-US" dirty="0"/>
          </a:p>
        </p:txBody>
      </p:sp>
      <p:sp>
        <p:nvSpPr>
          <p:cNvPr id="6" name="AutoShape 4" descr="Partitioning of an array into N chunks">
            <a:extLst>
              <a:ext uri="{FF2B5EF4-FFF2-40B4-BE49-F238E27FC236}">
                <a16:creationId xmlns:a16="http://schemas.microsoft.com/office/drawing/2014/main" id="{CA951ACB-C2FB-4ABB-9278-49162963FC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4CB9A32-896C-44C7-B406-F6BBB1A14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6932" y="1809933"/>
            <a:ext cx="2419048" cy="293333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B4909D3B-C15C-4573-9580-31666D1C8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347" y="1724269"/>
            <a:ext cx="6297861" cy="441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197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3"/>
          <p:cNvSpPr>
            <a:spLocks noGrp="1"/>
          </p:cNvSpPr>
          <p:nvPr/>
        </p:nvSpPr>
        <p:spPr bwMode="auto">
          <a:xfrm>
            <a:off x="1072984" y="928670"/>
            <a:ext cx="7166156" cy="57437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2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2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2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</a:t>
            </a:r>
            <a:endParaRPr lang="en-US" altLang="zh-CN" sz="28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占位符 1"/>
          <p:cNvSpPr txBox="1">
            <a:spLocks/>
          </p:cNvSpPr>
          <p:nvPr/>
        </p:nvSpPr>
        <p:spPr>
          <a:xfrm>
            <a:off x="0" y="133070"/>
            <a:ext cx="12192000" cy="7956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3600" dirty="0" err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RingAllReduce</a:t>
            </a:r>
            <a:endParaRPr lang="zh-CN" altLang="en-US" sz="3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AutoShape 2" descr="Data transfers in the first iteration of the allgather">
            <a:extLst>
              <a:ext uri="{FF2B5EF4-FFF2-40B4-BE49-F238E27FC236}">
                <a16:creationId xmlns:a16="http://schemas.microsoft.com/office/drawing/2014/main" id="{7A478094-D01E-4E13-9A8E-AB760A01E8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2A7FB5-F37B-4233-B785-C43EBA1EB99E}"/>
              </a:ext>
            </a:extLst>
          </p:cNvPr>
          <p:cNvSpPr/>
          <p:nvPr/>
        </p:nvSpPr>
        <p:spPr>
          <a:xfrm>
            <a:off x="1097392" y="118599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altLang="zh-CN" b="1" dirty="0">
                <a:solidFill>
                  <a:srgbClr val="222222"/>
                </a:solidFill>
                <a:latin typeface="PT Serif"/>
              </a:rPr>
              <a:t>The Scatter-Reduce</a:t>
            </a:r>
            <a:endParaRPr lang="zh-CN" altLang="en-US" dirty="0"/>
          </a:p>
        </p:txBody>
      </p:sp>
      <p:sp>
        <p:nvSpPr>
          <p:cNvPr id="6" name="AutoShape 4" descr="Partitioning of an array into N chunks">
            <a:extLst>
              <a:ext uri="{FF2B5EF4-FFF2-40B4-BE49-F238E27FC236}">
                <a16:creationId xmlns:a16="http://schemas.microsoft.com/office/drawing/2014/main" id="{CA951ACB-C2FB-4ABB-9278-49162963FC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4CB9A32-896C-44C7-B406-F6BBB1A14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6932" y="1809933"/>
            <a:ext cx="2419048" cy="293333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434FDA8-093F-45E0-8B65-F66411E9E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536" y="1614752"/>
            <a:ext cx="6319604" cy="447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03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3"/>
          <p:cNvSpPr>
            <a:spLocks noGrp="1"/>
          </p:cNvSpPr>
          <p:nvPr/>
        </p:nvSpPr>
        <p:spPr bwMode="auto">
          <a:xfrm>
            <a:off x="1072984" y="928670"/>
            <a:ext cx="7166156" cy="57437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2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2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2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Clr>
                <a:srgbClr val="FF0000"/>
              </a:buClr>
              <a:buFont typeface="Wingdings" pitchFamily="2" charset="2"/>
              <a:buChar char="p"/>
            </a:pPr>
            <a:endParaRPr lang="zh-CN" altLang="en-US" sz="28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72984" y="1128575"/>
            <a:ext cx="10135584" cy="5059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0066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研究手段和方法：分布式训练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400" b="1" dirty="0"/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并行方式有</a:t>
            </a:r>
            <a:r>
              <a:rPr lang="zh-CN" altLang="en-US" sz="2400" b="1" dirty="0">
                <a:solidFill>
                  <a:srgbClr val="C00000"/>
                </a:solidFill>
              </a:rPr>
              <a:t>数据并行</a:t>
            </a:r>
            <a:r>
              <a:rPr lang="zh-CN" altLang="en-US" sz="2400" b="1" dirty="0"/>
              <a:t>和</a:t>
            </a:r>
            <a:r>
              <a:rPr lang="zh-CN" altLang="en-US" sz="2400" b="1" dirty="0">
                <a:solidFill>
                  <a:srgbClr val="C00000"/>
                </a:solidFill>
              </a:rPr>
              <a:t>模型并行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400" b="1" dirty="0"/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调度方式有</a:t>
            </a:r>
            <a:r>
              <a:rPr lang="zh-CN" altLang="en-US" sz="2400" b="1" dirty="0">
                <a:solidFill>
                  <a:srgbClr val="C00000"/>
                </a:solidFill>
              </a:rPr>
              <a:t>集中式</a:t>
            </a:r>
            <a:r>
              <a:rPr lang="en-US" altLang="zh-CN" sz="2400" b="1" dirty="0">
                <a:solidFill>
                  <a:srgbClr val="C00000"/>
                </a:solidFill>
              </a:rPr>
              <a:t>(</a:t>
            </a:r>
            <a:r>
              <a:rPr lang="zh-CN" altLang="en-US" sz="2400" b="1" dirty="0">
                <a:solidFill>
                  <a:srgbClr val="C00000"/>
                </a:solidFill>
              </a:rPr>
              <a:t>参数服务器）</a:t>
            </a:r>
            <a:r>
              <a:rPr lang="zh-CN" altLang="en-US" sz="2400" b="1" dirty="0"/>
              <a:t>和</a:t>
            </a:r>
            <a:r>
              <a:rPr lang="zh-CN" altLang="en-US" sz="2400" b="1" dirty="0">
                <a:solidFill>
                  <a:srgbClr val="C00000"/>
                </a:solidFill>
              </a:rPr>
              <a:t>去中心化调度</a:t>
            </a:r>
            <a:r>
              <a:rPr lang="en-US" altLang="zh-CN" sz="2400" b="1" dirty="0">
                <a:solidFill>
                  <a:srgbClr val="C00000"/>
                </a:solidFill>
              </a:rPr>
              <a:t>(</a:t>
            </a:r>
            <a:r>
              <a:rPr lang="en-US" altLang="zh-CN" sz="2400" b="1" dirty="0" err="1">
                <a:solidFill>
                  <a:srgbClr val="C00000"/>
                </a:solidFill>
              </a:rPr>
              <a:t>RingAllReduce</a:t>
            </a:r>
            <a:r>
              <a:rPr lang="zh-CN" altLang="en-US" sz="2400" b="1" dirty="0">
                <a:solidFill>
                  <a:srgbClr val="C00000"/>
                </a:solidFill>
              </a:rPr>
              <a:t>）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400" b="1" dirty="0"/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参数更新方式有</a:t>
            </a:r>
            <a:r>
              <a:rPr lang="zh-CN" altLang="en-US" sz="2400" b="1" dirty="0">
                <a:solidFill>
                  <a:srgbClr val="C00000"/>
                </a:solidFill>
              </a:rPr>
              <a:t>同步</a:t>
            </a:r>
            <a:r>
              <a:rPr lang="zh-CN" altLang="en-US" sz="2400" b="1" dirty="0"/>
              <a:t>和</a:t>
            </a:r>
            <a:r>
              <a:rPr lang="zh-CN" altLang="en-US" sz="2400" b="1" dirty="0">
                <a:solidFill>
                  <a:srgbClr val="C00000"/>
                </a:solidFill>
              </a:rPr>
              <a:t>异步</a:t>
            </a:r>
            <a:r>
              <a:rPr lang="zh-CN" altLang="en-US" sz="2400" b="1" dirty="0"/>
              <a:t>两种</a:t>
            </a:r>
            <a:endParaRPr lang="zh-CN" altLang="en-US" sz="2400" dirty="0"/>
          </a:p>
          <a:p>
            <a:pPr>
              <a:lnSpc>
                <a:spcPct val="130000"/>
              </a:lnSpc>
            </a:pPr>
            <a:br>
              <a:rPr lang="zh-CN" altLang="en-US" sz="2400" dirty="0"/>
            </a:br>
            <a:br>
              <a:rPr lang="zh-CN" altLang="en-US" sz="2400" dirty="0"/>
            </a:b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</a:pP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" name="文本占位符 1"/>
          <p:cNvSpPr txBox="1">
            <a:spLocks/>
          </p:cNvSpPr>
          <p:nvPr/>
        </p:nvSpPr>
        <p:spPr>
          <a:xfrm>
            <a:off x="0" y="133070"/>
            <a:ext cx="12192000" cy="7956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3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应用框架的技术选型与验证</a:t>
            </a:r>
          </a:p>
        </p:txBody>
      </p:sp>
    </p:spTree>
    <p:extLst>
      <p:ext uri="{BB962C8B-B14F-4D97-AF65-F5344CB8AC3E}">
        <p14:creationId xmlns:p14="http://schemas.microsoft.com/office/powerpoint/2010/main" val="2335247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3"/>
          <p:cNvSpPr>
            <a:spLocks noGrp="1"/>
          </p:cNvSpPr>
          <p:nvPr/>
        </p:nvSpPr>
        <p:spPr bwMode="auto">
          <a:xfrm>
            <a:off x="1072984" y="928670"/>
            <a:ext cx="7166156" cy="57437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2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2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2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</a:t>
            </a:r>
            <a:endParaRPr lang="en-US" altLang="zh-CN" sz="28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占位符 1"/>
          <p:cNvSpPr txBox="1">
            <a:spLocks/>
          </p:cNvSpPr>
          <p:nvPr/>
        </p:nvSpPr>
        <p:spPr>
          <a:xfrm>
            <a:off x="0" y="133070"/>
            <a:ext cx="12192000" cy="7956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3600" dirty="0" err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RingAllReduce</a:t>
            </a:r>
            <a:endParaRPr lang="zh-CN" altLang="en-US" sz="3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AutoShape 2" descr="Data transfers in the first iteration of the allgather">
            <a:extLst>
              <a:ext uri="{FF2B5EF4-FFF2-40B4-BE49-F238E27FC236}">
                <a16:creationId xmlns:a16="http://schemas.microsoft.com/office/drawing/2014/main" id="{7A478094-D01E-4E13-9A8E-AB760A01E8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2A7FB5-F37B-4233-B785-C43EBA1EB99E}"/>
              </a:ext>
            </a:extLst>
          </p:cNvPr>
          <p:cNvSpPr/>
          <p:nvPr/>
        </p:nvSpPr>
        <p:spPr>
          <a:xfrm>
            <a:off x="1097392" y="118599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altLang="zh-CN" b="1" dirty="0">
                <a:solidFill>
                  <a:srgbClr val="222222"/>
                </a:solidFill>
                <a:latin typeface="PT Serif"/>
              </a:rPr>
              <a:t>The Scatter-Reduce</a:t>
            </a:r>
            <a:endParaRPr lang="zh-CN" altLang="en-US" dirty="0"/>
          </a:p>
        </p:txBody>
      </p:sp>
      <p:sp>
        <p:nvSpPr>
          <p:cNvPr id="6" name="AutoShape 4" descr="Partitioning of an array into N chunks">
            <a:extLst>
              <a:ext uri="{FF2B5EF4-FFF2-40B4-BE49-F238E27FC236}">
                <a16:creationId xmlns:a16="http://schemas.microsoft.com/office/drawing/2014/main" id="{CA951ACB-C2FB-4ABB-9278-49162963FC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4CB9A32-896C-44C7-B406-F6BBB1A14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6932" y="1809933"/>
            <a:ext cx="2419048" cy="293333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54E9D3A-8530-4A16-8BBE-4F0F45AF7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633" y="1593425"/>
            <a:ext cx="6427591" cy="463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817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3"/>
          <p:cNvSpPr>
            <a:spLocks noGrp="1"/>
          </p:cNvSpPr>
          <p:nvPr/>
        </p:nvSpPr>
        <p:spPr bwMode="auto">
          <a:xfrm>
            <a:off x="1072984" y="928670"/>
            <a:ext cx="7166156" cy="57437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2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2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2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</a:t>
            </a:r>
            <a:endParaRPr lang="en-US" altLang="zh-CN" sz="28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占位符 1"/>
          <p:cNvSpPr txBox="1">
            <a:spLocks/>
          </p:cNvSpPr>
          <p:nvPr/>
        </p:nvSpPr>
        <p:spPr>
          <a:xfrm>
            <a:off x="0" y="133070"/>
            <a:ext cx="12192000" cy="7956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3600" dirty="0" err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RingAllReduce</a:t>
            </a:r>
            <a:endParaRPr lang="zh-CN" altLang="en-US" sz="3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AutoShape 2" descr="Data transfers in the first iteration of the allgather">
            <a:extLst>
              <a:ext uri="{FF2B5EF4-FFF2-40B4-BE49-F238E27FC236}">
                <a16:creationId xmlns:a16="http://schemas.microsoft.com/office/drawing/2014/main" id="{7A478094-D01E-4E13-9A8E-AB760A01E8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2A7FB5-F37B-4233-B785-C43EBA1EB99E}"/>
              </a:ext>
            </a:extLst>
          </p:cNvPr>
          <p:cNvSpPr/>
          <p:nvPr/>
        </p:nvSpPr>
        <p:spPr>
          <a:xfrm>
            <a:off x="1097392" y="118599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altLang="zh-CN" b="1" dirty="0">
                <a:solidFill>
                  <a:srgbClr val="222222"/>
                </a:solidFill>
                <a:latin typeface="PT Serif"/>
              </a:rPr>
              <a:t>The Scatter-Reduce</a:t>
            </a:r>
            <a:endParaRPr lang="zh-CN" altLang="en-US" dirty="0"/>
          </a:p>
        </p:txBody>
      </p:sp>
      <p:sp>
        <p:nvSpPr>
          <p:cNvPr id="6" name="AutoShape 4" descr="Partitioning of an array into N chunks">
            <a:extLst>
              <a:ext uri="{FF2B5EF4-FFF2-40B4-BE49-F238E27FC236}">
                <a16:creationId xmlns:a16="http://schemas.microsoft.com/office/drawing/2014/main" id="{CA951ACB-C2FB-4ABB-9278-49162963FC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4CB9A32-896C-44C7-B406-F6BBB1A14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6932" y="1809933"/>
            <a:ext cx="2419048" cy="293333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D27AD8-2C25-4CDA-A1BF-D7AC53E33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683" y="1724270"/>
            <a:ext cx="6271861" cy="433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983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3"/>
          <p:cNvSpPr>
            <a:spLocks noGrp="1"/>
          </p:cNvSpPr>
          <p:nvPr/>
        </p:nvSpPr>
        <p:spPr bwMode="auto">
          <a:xfrm>
            <a:off x="1072984" y="928670"/>
            <a:ext cx="7166156" cy="57437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2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2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2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</a:t>
            </a:r>
            <a:endParaRPr lang="en-US" altLang="zh-CN" sz="28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占位符 1"/>
          <p:cNvSpPr txBox="1">
            <a:spLocks/>
          </p:cNvSpPr>
          <p:nvPr/>
        </p:nvSpPr>
        <p:spPr>
          <a:xfrm>
            <a:off x="0" y="133070"/>
            <a:ext cx="12192000" cy="7956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3600" dirty="0" err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RingAllReduce</a:t>
            </a:r>
            <a:endParaRPr lang="zh-CN" altLang="en-US" sz="3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AutoShape 2" descr="Data transfers in the first iteration of the allgather">
            <a:extLst>
              <a:ext uri="{FF2B5EF4-FFF2-40B4-BE49-F238E27FC236}">
                <a16:creationId xmlns:a16="http://schemas.microsoft.com/office/drawing/2014/main" id="{7A478094-D01E-4E13-9A8E-AB760A01E8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2A7FB5-F37B-4233-B785-C43EBA1EB99E}"/>
              </a:ext>
            </a:extLst>
          </p:cNvPr>
          <p:cNvSpPr/>
          <p:nvPr/>
        </p:nvSpPr>
        <p:spPr>
          <a:xfrm>
            <a:off x="1097392" y="118599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altLang="zh-CN" b="1" dirty="0">
                <a:solidFill>
                  <a:srgbClr val="222222"/>
                </a:solidFill>
                <a:latin typeface="PT Serif"/>
              </a:rPr>
              <a:t>The Scatter-Reduce</a:t>
            </a:r>
            <a:endParaRPr lang="zh-CN" altLang="en-US" dirty="0"/>
          </a:p>
        </p:txBody>
      </p:sp>
      <p:sp>
        <p:nvSpPr>
          <p:cNvPr id="6" name="AutoShape 4" descr="Partitioning of an array into N chunks">
            <a:extLst>
              <a:ext uri="{FF2B5EF4-FFF2-40B4-BE49-F238E27FC236}">
                <a16:creationId xmlns:a16="http://schemas.microsoft.com/office/drawing/2014/main" id="{CA951ACB-C2FB-4ABB-9278-49162963FC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4CB9A32-896C-44C7-B406-F6BBB1A14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6932" y="1809933"/>
            <a:ext cx="2419048" cy="293333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F88B79C-7D94-428F-B5B9-DFF979A10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639" y="1803400"/>
            <a:ext cx="6508501" cy="385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987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3"/>
          <p:cNvSpPr>
            <a:spLocks noGrp="1"/>
          </p:cNvSpPr>
          <p:nvPr/>
        </p:nvSpPr>
        <p:spPr bwMode="auto">
          <a:xfrm>
            <a:off x="1072984" y="928670"/>
            <a:ext cx="7166156" cy="57437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2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2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2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</a:t>
            </a:r>
            <a:endParaRPr lang="en-US" altLang="zh-CN" sz="28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占位符 1"/>
          <p:cNvSpPr txBox="1">
            <a:spLocks/>
          </p:cNvSpPr>
          <p:nvPr/>
        </p:nvSpPr>
        <p:spPr>
          <a:xfrm>
            <a:off x="0" y="133070"/>
            <a:ext cx="12192000" cy="7956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3600" dirty="0" err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RingAllReduce</a:t>
            </a:r>
            <a:endParaRPr lang="zh-CN" altLang="en-US" sz="3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AutoShape 2" descr="Data transfers in the first iteration of the allgather">
            <a:extLst>
              <a:ext uri="{FF2B5EF4-FFF2-40B4-BE49-F238E27FC236}">
                <a16:creationId xmlns:a16="http://schemas.microsoft.com/office/drawing/2014/main" id="{7A478094-D01E-4E13-9A8E-AB760A01E8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2A7FB5-F37B-4233-B785-C43EBA1EB99E}"/>
              </a:ext>
            </a:extLst>
          </p:cNvPr>
          <p:cNvSpPr/>
          <p:nvPr/>
        </p:nvSpPr>
        <p:spPr>
          <a:xfrm>
            <a:off x="1097392" y="118599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altLang="zh-CN" b="1" dirty="0">
                <a:solidFill>
                  <a:srgbClr val="222222"/>
                </a:solidFill>
                <a:latin typeface="PT Serif"/>
              </a:rPr>
              <a:t>The </a:t>
            </a:r>
            <a:r>
              <a:rPr lang="en-US" altLang="zh-CN" b="1" dirty="0" err="1">
                <a:solidFill>
                  <a:srgbClr val="222222"/>
                </a:solidFill>
                <a:latin typeface="PT Serif"/>
              </a:rPr>
              <a:t>Allgather</a:t>
            </a:r>
            <a:endParaRPr lang="en-US" altLang="zh-CN" b="1" dirty="0">
              <a:solidFill>
                <a:srgbClr val="222222"/>
              </a:solidFill>
              <a:latin typeface="PT Serif"/>
            </a:endParaRPr>
          </a:p>
        </p:txBody>
      </p:sp>
      <p:sp>
        <p:nvSpPr>
          <p:cNvPr id="6" name="AutoShape 4" descr="Partitioning of an array into N chunks">
            <a:extLst>
              <a:ext uri="{FF2B5EF4-FFF2-40B4-BE49-F238E27FC236}">
                <a16:creationId xmlns:a16="http://schemas.microsoft.com/office/drawing/2014/main" id="{CA951ACB-C2FB-4ABB-9278-49162963FC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4CB9A32-896C-44C7-B406-F6BBB1A14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6932" y="1809933"/>
            <a:ext cx="2419048" cy="293333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BCDF0736-5784-4BC3-9867-0A04E6D5B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025" y="1548057"/>
            <a:ext cx="6437115" cy="448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107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3"/>
          <p:cNvSpPr>
            <a:spLocks noGrp="1"/>
          </p:cNvSpPr>
          <p:nvPr/>
        </p:nvSpPr>
        <p:spPr bwMode="auto">
          <a:xfrm>
            <a:off x="1072984" y="928670"/>
            <a:ext cx="7166156" cy="57437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2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2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2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</a:t>
            </a:r>
            <a:endParaRPr lang="en-US" altLang="zh-CN" sz="28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占位符 1"/>
          <p:cNvSpPr txBox="1">
            <a:spLocks/>
          </p:cNvSpPr>
          <p:nvPr/>
        </p:nvSpPr>
        <p:spPr>
          <a:xfrm>
            <a:off x="0" y="133070"/>
            <a:ext cx="12192000" cy="7956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3600" dirty="0" err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RingAllReduce</a:t>
            </a:r>
            <a:endParaRPr lang="zh-CN" altLang="en-US" sz="3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AutoShape 2" descr="Data transfers in the first iteration of the allgather">
            <a:extLst>
              <a:ext uri="{FF2B5EF4-FFF2-40B4-BE49-F238E27FC236}">
                <a16:creationId xmlns:a16="http://schemas.microsoft.com/office/drawing/2014/main" id="{7A478094-D01E-4E13-9A8E-AB760A01E8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2A7FB5-F37B-4233-B785-C43EBA1EB99E}"/>
              </a:ext>
            </a:extLst>
          </p:cNvPr>
          <p:cNvSpPr/>
          <p:nvPr/>
        </p:nvSpPr>
        <p:spPr>
          <a:xfrm>
            <a:off x="1097392" y="118599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altLang="zh-CN" b="1" dirty="0">
                <a:solidFill>
                  <a:srgbClr val="222222"/>
                </a:solidFill>
                <a:latin typeface="PT Serif"/>
              </a:rPr>
              <a:t>The </a:t>
            </a:r>
            <a:r>
              <a:rPr lang="en-US" altLang="zh-CN" b="1" dirty="0" err="1">
                <a:solidFill>
                  <a:srgbClr val="222222"/>
                </a:solidFill>
                <a:latin typeface="PT Serif"/>
              </a:rPr>
              <a:t>Allgather</a:t>
            </a:r>
            <a:endParaRPr lang="en-US" altLang="zh-CN" b="1" dirty="0">
              <a:solidFill>
                <a:srgbClr val="222222"/>
              </a:solidFill>
              <a:latin typeface="PT Serif"/>
            </a:endParaRPr>
          </a:p>
        </p:txBody>
      </p:sp>
      <p:sp>
        <p:nvSpPr>
          <p:cNvPr id="6" name="AutoShape 4" descr="Partitioning of an array into N chunks">
            <a:extLst>
              <a:ext uri="{FF2B5EF4-FFF2-40B4-BE49-F238E27FC236}">
                <a16:creationId xmlns:a16="http://schemas.microsoft.com/office/drawing/2014/main" id="{CA951ACB-C2FB-4ABB-9278-49162963FC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4CB9A32-896C-44C7-B406-F6BBB1A14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6932" y="1809933"/>
            <a:ext cx="2419048" cy="293333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5864A8F-10B3-451C-9250-6BC197070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85" y="1657609"/>
            <a:ext cx="6363731" cy="443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0517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3"/>
          <p:cNvSpPr>
            <a:spLocks noGrp="1"/>
          </p:cNvSpPr>
          <p:nvPr/>
        </p:nvSpPr>
        <p:spPr bwMode="auto">
          <a:xfrm>
            <a:off x="1072984" y="928670"/>
            <a:ext cx="7166156" cy="57437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2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2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2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</a:t>
            </a:r>
            <a:endParaRPr lang="en-US" altLang="zh-CN" sz="28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占位符 1"/>
          <p:cNvSpPr txBox="1">
            <a:spLocks/>
          </p:cNvSpPr>
          <p:nvPr/>
        </p:nvSpPr>
        <p:spPr>
          <a:xfrm>
            <a:off x="0" y="133070"/>
            <a:ext cx="12192000" cy="7956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3600" dirty="0" err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RingAllReduce</a:t>
            </a:r>
            <a:endParaRPr lang="zh-CN" altLang="en-US" sz="3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AutoShape 2" descr="Data transfers in the first iteration of the allgather">
            <a:extLst>
              <a:ext uri="{FF2B5EF4-FFF2-40B4-BE49-F238E27FC236}">
                <a16:creationId xmlns:a16="http://schemas.microsoft.com/office/drawing/2014/main" id="{7A478094-D01E-4E13-9A8E-AB760A01E8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2A7FB5-F37B-4233-B785-C43EBA1EB99E}"/>
              </a:ext>
            </a:extLst>
          </p:cNvPr>
          <p:cNvSpPr/>
          <p:nvPr/>
        </p:nvSpPr>
        <p:spPr>
          <a:xfrm>
            <a:off x="1097392" y="118599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altLang="zh-CN" b="1" dirty="0">
                <a:solidFill>
                  <a:srgbClr val="222222"/>
                </a:solidFill>
                <a:latin typeface="PT Serif"/>
              </a:rPr>
              <a:t>The </a:t>
            </a:r>
            <a:r>
              <a:rPr lang="en-US" altLang="zh-CN" b="1" dirty="0" err="1">
                <a:solidFill>
                  <a:srgbClr val="222222"/>
                </a:solidFill>
                <a:latin typeface="PT Serif"/>
              </a:rPr>
              <a:t>Allgather</a:t>
            </a:r>
            <a:endParaRPr lang="en-US" altLang="zh-CN" b="1" dirty="0">
              <a:solidFill>
                <a:srgbClr val="222222"/>
              </a:solidFill>
              <a:latin typeface="PT Serif"/>
            </a:endParaRPr>
          </a:p>
        </p:txBody>
      </p:sp>
      <p:sp>
        <p:nvSpPr>
          <p:cNvPr id="6" name="AutoShape 4" descr="Partitioning of an array into N chunks">
            <a:extLst>
              <a:ext uri="{FF2B5EF4-FFF2-40B4-BE49-F238E27FC236}">
                <a16:creationId xmlns:a16="http://schemas.microsoft.com/office/drawing/2014/main" id="{CA951ACB-C2FB-4ABB-9278-49162963FC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4CB9A32-896C-44C7-B406-F6BBB1A14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6932" y="1809933"/>
            <a:ext cx="2419048" cy="293333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0F4724FA-AE0A-4329-8EC0-9E5DA9766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520" y="1600466"/>
            <a:ext cx="6624736" cy="470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207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3"/>
          <p:cNvSpPr>
            <a:spLocks noGrp="1"/>
          </p:cNvSpPr>
          <p:nvPr/>
        </p:nvSpPr>
        <p:spPr bwMode="auto">
          <a:xfrm>
            <a:off x="1072984" y="928670"/>
            <a:ext cx="7166156" cy="57437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2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2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2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</a:t>
            </a:r>
            <a:endParaRPr lang="en-US" altLang="zh-CN" sz="28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占位符 1"/>
          <p:cNvSpPr txBox="1">
            <a:spLocks/>
          </p:cNvSpPr>
          <p:nvPr/>
        </p:nvSpPr>
        <p:spPr>
          <a:xfrm>
            <a:off x="0" y="133070"/>
            <a:ext cx="12192000" cy="7956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3600" dirty="0" err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RingAllReduce</a:t>
            </a:r>
            <a:endParaRPr lang="zh-CN" altLang="en-US" sz="3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AutoShape 2" descr="Data transfers in the first iteration of the allgather">
            <a:extLst>
              <a:ext uri="{FF2B5EF4-FFF2-40B4-BE49-F238E27FC236}">
                <a16:creationId xmlns:a16="http://schemas.microsoft.com/office/drawing/2014/main" id="{7A478094-D01E-4E13-9A8E-AB760A01E8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2A7FB5-F37B-4233-B785-C43EBA1EB99E}"/>
              </a:ext>
            </a:extLst>
          </p:cNvPr>
          <p:cNvSpPr/>
          <p:nvPr/>
        </p:nvSpPr>
        <p:spPr>
          <a:xfrm>
            <a:off x="1097392" y="118599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altLang="zh-CN" b="1" dirty="0">
                <a:solidFill>
                  <a:srgbClr val="222222"/>
                </a:solidFill>
                <a:latin typeface="PT Serif"/>
              </a:rPr>
              <a:t>The </a:t>
            </a:r>
            <a:r>
              <a:rPr lang="en-US" altLang="zh-CN" b="1" dirty="0" err="1">
                <a:solidFill>
                  <a:srgbClr val="222222"/>
                </a:solidFill>
                <a:latin typeface="PT Serif"/>
              </a:rPr>
              <a:t>Allgather</a:t>
            </a:r>
            <a:endParaRPr lang="en-US" altLang="zh-CN" b="1" dirty="0">
              <a:solidFill>
                <a:srgbClr val="222222"/>
              </a:solidFill>
              <a:latin typeface="PT Serif"/>
            </a:endParaRPr>
          </a:p>
        </p:txBody>
      </p:sp>
      <p:sp>
        <p:nvSpPr>
          <p:cNvPr id="6" name="AutoShape 4" descr="Partitioning of an array into N chunks">
            <a:extLst>
              <a:ext uri="{FF2B5EF4-FFF2-40B4-BE49-F238E27FC236}">
                <a16:creationId xmlns:a16="http://schemas.microsoft.com/office/drawing/2014/main" id="{CA951ACB-C2FB-4ABB-9278-49162963FC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4CB9A32-896C-44C7-B406-F6BBB1A14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6932" y="1809933"/>
            <a:ext cx="2419048" cy="293333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53D1049-D597-44DF-B751-0B1028C87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543" y="1671895"/>
            <a:ext cx="6341087" cy="442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4309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3"/>
          <p:cNvSpPr>
            <a:spLocks noGrp="1"/>
          </p:cNvSpPr>
          <p:nvPr/>
        </p:nvSpPr>
        <p:spPr bwMode="auto">
          <a:xfrm>
            <a:off x="1072984" y="928670"/>
            <a:ext cx="7166156" cy="57437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2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2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2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</a:t>
            </a:r>
            <a:endParaRPr lang="en-US" altLang="zh-CN" sz="28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占位符 1"/>
          <p:cNvSpPr txBox="1">
            <a:spLocks/>
          </p:cNvSpPr>
          <p:nvPr/>
        </p:nvSpPr>
        <p:spPr>
          <a:xfrm>
            <a:off x="0" y="133070"/>
            <a:ext cx="12192000" cy="7956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3600" dirty="0" err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RingAllReduce</a:t>
            </a:r>
            <a:endParaRPr lang="zh-CN" altLang="en-US" sz="3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AutoShape 2" descr="Data transfers in the first iteration of the allgather">
            <a:extLst>
              <a:ext uri="{FF2B5EF4-FFF2-40B4-BE49-F238E27FC236}">
                <a16:creationId xmlns:a16="http://schemas.microsoft.com/office/drawing/2014/main" id="{7A478094-D01E-4E13-9A8E-AB760A01E8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2A7FB5-F37B-4233-B785-C43EBA1EB99E}"/>
              </a:ext>
            </a:extLst>
          </p:cNvPr>
          <p:cNvSpPr/>
          <p:nvPr/>
        </p:nvSpPr>
        <p:spPr>
          <a:xfrm>
            <a:off x="1097392" y="118599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altLang="zh-CN" b="1" dirty="0">
                <a:solidFill>
                  <a:srgbClr val="222222"/>
                </a:solidFill>
                <a:latin typeface="PT Serif"/>
              </a:rPr>
              <a:t>The </a:t>
            </a:r>
            <a:r>
              <a:rPr lang="en-US" altLang="zh-CN" b="1" dirty="0" err="1">
                <a:solidFill>
                  <a:srgbClr val="222222"/>
                </a:solidFill>
                <a:latin typeface="PT Serif"/>
              </a:rPr>
              <a:t>Allgather</a:t>
            </a:r>
            <a:endParaRPr lang="en-US" altLang="zh-CN" b="1" dirty="0">
              <a:solidFill>
                <a:srgbClr val="222222"/>
              </a:solidFill>
              <a:latin typeface="PT Serif"/>
            </a:endParaRPr>
          </a:p>
        </p:txBody>
      </p:sp>
      <p:sp>
        <p:nvSpPr>
          <p:cNvPr id="6" name="AutoShape 4" descr="Partitioning of an array into N chunks">
            <a:extLst>
              <a:ext uri="{FF2B5EF4-FFF2-40B4-BE49-F238E27FC236}">
                <a16:creationId xmlns:a16="http://schemas.microsoft.com/office/drawing/2014/main" id="{CA951ACB-C2FB-4ABB-9278-49162963FC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4CB9A32-896C-44C7-B406-F6BBB1A14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6932" y="1809933"/>
            <a:ext cx="2419048" cy="293333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062E795B-3146-4186-BC4A-56C61CB1F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325" y="1832009"/>
            <a:ext cx="6870816" cy="396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2262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占位符 1"/>
          <p:cNvSpPr txBox="1">
            <a:spLocks/>
          </p:cNvSpPr>
          <p:nvPr/>
        </p:nvSpPr>
        <p:spPr>
          <a:xfrm>
            <a:off x="0" y="133070"/>
            <a:ext cx="12192000" cy="7956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3600" dirty="0" err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RingAllReduce</a:t>
            </a:r>
            <a:endParaRPr lang="zh-CN" altLang="en-US" sz="3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AutoShape 2" descr="Data transfers in the first iteration of the allgather">
            <a:extLst>
              <a:ext uri="{FF2B5EF4-FFF2-40B4-BE49-F238E27FC236}">
                <a16:creationId xmlns:a16="http://schemas.microsoft.com/office/drawing/2014/main" id="{7A478094-D01E-4E13-9A8E-AB760A01E8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Partitioning of an array into N chunks">
            <a:extLst>
              <a:ext uri="{FF2B5EF4-FFF2-40B4-BE49-F238E27FC236}">
                <a16:creationId xmlns:a16="http://schemas.microsoft.com/office/drawing/2014/main" id="{CA951ACB-C2FB-4ABB-9278-49162963FC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AA531BE-DBB4-4827-82E8-5E264ECA3513}"/>
              </a:ext>
            </a:extLst>
          </p:cNvPr>
          <p:cNvSpPr/>
          <p:nvPr/>
        </p:nvSpPr>
        <p:spPr>
          <a:xfrm>
            <a:off x="3352800" y="1999327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3200" dirty="0">
                <a:solidFill>
                  <a:srgbClr val="222222"/>
                </a:solidFill>
                <a:latin typeface="MathJax_Main"/>
              </a:rPr>
              <a:t>数据传输量</a:t>
            </a:r>
            <a:r>
              <a:rPr lang="en-US" altLang="zh-CN" sz="3200" dirty="0">
                <a:solidFill>
                  <a:srgbClr val="222222"/>
                </a:solidFill>
                <a:latin typeface="MathJax_Main"/>
              </a:rPr>
              <a:t>=2(</a:t>
            </a:r>
            <a:r>
              <a:rPr lang="en-US" altLang="zh-CN" sz="3200" dirty="0">
                <a:solidFill>
                  <a:srgbClr val="222222"/>
                </a:solidFill>
                <a:latin typeface="MathJax_Math-italic"/>
              </a:rPr>
              <a:t>N</a:t>
            </a:r>
            <a:r>
              <a:rPr lang="en-US" altLang="zh-CN" sz="3200" dirty="0">
                <a:solidFill>
                  <a:srgbClr val="222222"/>
                </a:solidFill>
                <a:latin typeface="MathJax_Main"/>
              </a:rPr>
              <a:t>−1)</a:t>
            </a:r>
            <a:r>
              <a:rPr lang="en-US" altLang="zh-CN" sz="3200" dirty="0">
                <a:solidFill>
                  <a:srgbClr val="222222"/>
                </a:solidFill>
                <a:latin typeface="MathJax_Math-italic"/>
              </a:rPr>
              <a:t>K/N</a:t>
            </a:r>
          </a:p>
          <a:p>
            <a:endParaRPr lang="en-US" altLang="zh-CN" sz="3200" dirty="0">
              <a:solidFill>
                <a:srgbClr val="222222"/>
              </a:solidFill>
              <a:latin typeface="MathJax_Math-italic"/>
            </a:endParaRPr>
          </a:p>
          <a:p>
            <a:r>
              <a:rPr lang="en-US" altLang="zh-CN" sz="2400" dirty="0">
                <a:solidFill>
                  <a:srgbClr val="222222"/>
                </a:solidFill>
                <a:latin typeface="MathJax_Math-italic"/>
              </a:rPr>
              <a:t>K :</a:t>
            </a:r>
            <a:r>
              <a:rPr lang="zh-CN" altLang="en-US" sz="2400" dirty="0">
                <a:solidFill>
                  <a:srgbClr val="222222"/>
                </a:solidFill>
                <a:latin typeface="MathJax_Math-italic"/>
              </a:rPr>
              <a:t> 参数个数</a:t>
            </a:r>
            <a:endParaRPr lang="en-US" altLang="zh-CN" sz="2400" dirty="0">
              <a:solidFill>
                <a:srgbClr val="222222"/>
              </a:solidFill>
              <a:latin typeface="MathJax_Math-italic"/>
            </a:endParaRPr>
          </a:p>
          <a:p>
            <a:endParaRPr lang="en-US" altLang="zh-CN" sz="2400" dirty="0">
              <a:solidFill>
                <a:srgbClr val="222222"/>
              </a:solidFill>
              <a:latin typeface="MathJax_Math-italic"/>
            </a:endParaRPr>
          </a:p>
          <a:p>
            <a:r>
              <a:rPr lang="en-US" altLang="zh-CN" sz="2400" dirty="0">
                <a:solidFill>
                  <a:srgbClr val="222222"/>
                </a:solidFill>
                <a:latin typeface="MathJax_Math-italic"/>
              </a:rPr>
              <a:t>N : GPU</a:t>
            </a:r>
            <a:r>
              <a:rPr lang="zh-CN" altLang="en-US" sz="2400" dirty="0">
                <a:solidFill>
                  <a:srgbClr val="222222"/>
                </a:solidFill>
                <a:latin typeface="MathJax_Math-italic"/>
              </a:rPr>
              <a:t>个数</a:t>
            </a:r>
            <a:br>
              <a:rPr lang="en-US" altLang="zh-CN" sz="2400" dirty="0"/>
            </a:b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73515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309BD392-62FD-418B-8ACF-2527FFBE4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528" y="4019592"/>
            <a:ext cx="685800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内容占位符 3"/>
          <p:cNvSpPr>
            <a:spLocks noGrp="1"/>
          </p:cNvSpPr>
          <p:nvPr/>
        </p:nvSpPr>
        <p:spPr bwMode="auto">
          <a:xfrm>
            <a:off x="1072984" y="928670"/>
            <a:ext cx="7166156" cy="57437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2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2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2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Clr>
                <a:srgbClr val="FF0000"/>
              </a:buClr>
              <a:buFont typeface="Wingdings" pitchFamily="2" charset="2"/>
              <a:buChar char="p"/>
            </a:pPr>
            <a:endParaRPr lang="zh-CN" altLang="en-US" sz="28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72984" y="1128575"/>
            <a:ext cx="10135584" cy="265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0066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研究手段和方法：分布式训练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并行方式有</a:t>
            </a:r>
            <a:r>
              <a:rPr lang="zh-CN" altLang="en-US" sz="2400" b="1" dirty="0">
                <a:solidFill>
                  <a:srgbClr val="C00000"/>
                </a:solidFill>
              </a:rPr>
              <a:t>数据</a:t>
            </a:r>
            <a:r>
              <a:rPr lang="zh-CN" altLang="en-US" sz="2400" b="1">
                <a:solidFill>
                  <a:srgbClr val="C00000"/>
                </a:solidFill>
              </a:rPr>
              <a:t>并行</a:t>
            </a:r>
            <a:r>
              <a:rPr lang="zh-CN" altLang="en-US" sz="2400" b="1"/>
              <a:t>和</a:t>
            </a:r>
            <a:r>
              <a:rPr lang="zh-CN" altLang="en-US" sz="2400" b="1">
                <a:solidFill>
                  <a:srgbClr val="C00000"/>
                </a:solidFill>
              </a:rPr>
              <a:t>模型并行</a:t>
            </a:r>
            <a:endParaRPr lang="en-US" altLang="zh-CN" sz="2400" b="1">
              <a:solidFill>
                <a:srgbClr val="C00000"/>
              </a:solidFill>
            </a:endParaRPr>
          </a:p>
          <a:p>
            <a:pPr>
              <a:lnSpc>
                <a:spcPct val="130000"/>
              </a:lnSpc>
            </a:pPr>
            <a:br>
              <a:rPr lang="zh-CN" altLang="en-US" sz="2400"/>
            </a:br>
            <a:br>
              <a:rPr lang="zh-CN" altLang="en-US" sz="2400"/>
            </a:br>
            <a:endParaRPr lang="en-US" altLang="zh-CN" sz="24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</a:pP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" name="文本占位符 1"/>
          <p:cNvSpPr txBox="1">
            <a:spLocks/>
          </p:cNvSpPr>
          <p:nvPr/>
        </p:nvSpPr>
        <p:spPr>
          <a:xfrm>
            <a:off x="0" y="133070"/>
            <a:ext cx="12192000" cy="7956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3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应用框架的技术选型与验证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0DED5A-E204-4893-8481-9DA713695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302" y="2009138"/>
            <a:ext cx="2183184" cy="219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89DBAE0-6496-48A6-81AC-87DF5AC2D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549" y="1947062"/>
            <a:ext cx="4305182" cy="231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1318D58-4640-47A1-B261-015BB0B9E039}"/>
              </a:ext>
            </a:extLst>
          </p:cNvPr>
          <p:cNvSpPr/>
          <p:nvPr/>
        </p:nvSpPr>
        <p:spPr>
          <a:xfrm>
            <a:off x="1435885" y="289280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数据并行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01107A2-69DD-437D-BDF6-AE471A04D3E1}"/>
              </a:ext>
            </a:extLst>
          </p:cNvPr>
          <p:cNvSpPr/>
          <p:nvPr/>
        </p:nvSpPr>
        <p:spPr>
          <a:xfrm>
            <a:off x="10047327" y="2892808"/>
            <a:ext cx="1569660" cy="4238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30000"/>
              </a:lnSpc>
            </a:pPr>
            <a:r>
              <a:rPr lang="zh-CN" altLang="en-US" b="1" dirty="0">
                <a:solidFill>
                  <a:srgbClr val="C00000"/>
                </a:solidFill>
              </a:rPr>
              <a:t>模型并行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CCBCC4B-957E-4E27-A06C-BC01302BF9AE}"/>
              </a:ext>
            </a:extLst>
          </p:cNvPr>
          <p:cNvSpPr/>
          <p:nvPr/>
        </p:nvSpPr>
        <p:spPr>
          <a:xfrm>
            <a:off x="5266532" y="5816045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数据并行</a:t>
            </a:r>
            <a:r>
              <a:rPr lang="en-US" altLang="zh-CN" b="1" dirty="0">
                <a:solidFill>
                  <a:srgbClr val="C00000"/>
                </a:solidFill>
              </a:rPr>
              <a:t>+</a:t>
            </a:r>
            <a:r>
              <a:rPr lang="zh-CN" altLang="en-US" b="1" dirty="0">
                <a:solidFill>
                  <a:srgbClr val="C00000"/>
                </a:solidFill>
              </a:rPr>
              <a:t>模型并行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1507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3"/>
          <p:cNvSpPr>
            <a:spLocks noGrp="1"/>
          </p:cNvSpPr>
          <p:nvPr/>
        </p:nvSpPr>
        <p:spPr bwMode="auto">
          <a:xfrm>
            <a:off x="1072984" y="928670"/>
            <a:ext cx="7166156" cy="57437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2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2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2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Clr>
                <a:srgbClr val="FF0000"/>
              </a:buClr>
              <a:buFont typeface="Wingdings" pitchFamily="2" charset="2"/>
              <a:buChar char="p"/>
            </a:pPr>
            <a:endParaRPr lang="zh-CN" altLang="en-US" sz="28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72984" y="1128575"/>
            <a:ext cx="101355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0066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研究手段和方法：分布式训练架构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Server</a:t>
            </a:r>
            <a:r>
              <a:rPr lang="en-US" altLang="zh-CN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架构：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是深度学习最常采用的分布式训练架构。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架构中，集群中的节点被分为两类：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server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。其中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server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存放模型的参数，而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负责计算参数的梯度。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在每个迭代过程，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sever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中获得参数，然后将计算的梯度返回给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server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server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聚合从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传回的梯度，然后更新参数，并将新的参数广播给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br>
              <a:rPr lang="zh-CN" altLang="en-US" sz="2400" dirty="0"/>
            </a:b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</a:pP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" name="文本占位符 1"/>
          <p:cNvSpPr txBox="1">
            <a:spLocks/>
          </p:cNvSpPr>
          <p:nvPr/>
        </p:nvSpPr>
        <p:spPr>
          <a:xfrm>
            <a:off x="0" y="133070"/>
            <a:ext cx="12192000" cy="7956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3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应用框架的技术选型与验证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57EA191-390C-40A5-A75C-E882912A5B54}"/>
              </a:ext>
            </a:extLst>
          </p:cNvPr>
          <p:cNvSpPr/>
          <p:nvPr/>
        </p:nvSpPr>
        <p:spPr>
          <a:xfrm>
            <a:off x="7569363" y="3961520"/>
            <a:ext cx="35481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架构中，当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数量较多时，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节点的网络带宽将成为系统的瓶颈。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4A1651F-22E5-4B41-8852-4D4FDB7FF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3429000"/>
            <a:ext cx="4608512" cy="237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B088727-3A77-4944-B059-96B86C674699}"/>
              </a:ext>
            </a:extLst>
          </p:cNvPr>
          <p:cNvSpPr/>
          <p:nvPr/>
        </p:nvSpPr>
        <p:spPr>
          <a:xfrm>
            <a:off x="911424" y="5832146"/>
            <a:ext cx="9508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[1] </a:t>
            </a:r>
            <a:r>
              <a:rPr lang="en-US" altLang="zh-CN" dirty="0" err="1"/>
              <a:t>M.Li</a:t>
            </a:r>
            <a:r>
              <a:rPr lang="en-US" altLang="zh-CN" dirty="0"/>
              <a:t>, D.G. Andersen. Scaling distributed machine learning with the parameter server. 2014 OSDI.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8798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3"/>
          <p:cNvSpPr>
            <a:spLocks noGrp="1"/>
          </p:cNvSpPr>
          <p:nvPr/>
        </p:nvSpPr>
        <p:spPr bwMode="auto">
          <a:xfrm>
            <a:off x="1072984" y="928670"/>
            <a:ext cx="7166156" cy="57437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2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2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2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Clr>
                <a:srgbClr val="FF0000"/>
              </a:buClr>
              <a:buFont typeface="Wingdings" pitchFamily="2" charset="2"/>
              <a:buChar char="p"/>
            </a:pPr>
            <a:endParaRPr lang="zh-CN" altLang="en-US" sz="28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72984" y="1128575"/>
            <a:ext cx="10642084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0066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研究手段和方法：分布式训练架构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Ring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AllReduce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架构</a:t>
            </a:r>
            <a:r>
              <a:rPr lang="en-US" altLang="zh-CN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Ring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AllReduce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架构中各个设备都是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，没有中心节点来聚合所有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计算的梯度。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Ring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AllReduce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算法将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放置在一个逻辑环路（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ring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）中。每个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从上行的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接收数据，并向下行的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deivce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发送数据，因此可以充分利用每个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的上下行带宽。</a:t>
            </a:r>
          </a:p>
          <a:p>
            <a:b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</a:pP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" name="文本占位符 1"/>
          <p:cNvSpPr txBox="1">
            <a:spLocks/>
          </p:cNvSpPr>
          <p:nvPr/>
        </p:nvSpPr>
        <p:spPr>
          <a:xfrm>
            <a:off x="0" y="133070"/>
            <a:ext cx="12192000" cy="7956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3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应用框架的技术选型与验证</a:t>
            </a:r>
          </a:p>
        </p:txBody>
      </p:sp>
      <p:pic>
        <p:nvPicPr>
          <p:cNvPr id="9" name="Picture 10">
            <a:extLst>
              <a:ext uri="{FF2B5EF4-FFF2-40B4-BE49-F238E27FC236}">
                <a16:creationId xmlns:a16="http://schemas.microsoft.com/office/drawing/2014/main" id="{5FE06D13-D3DF-466B-BAB7-A6D8B4C7E6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2" t="23981" r="14619" b="18200"/>
          <a:stretch/>
        </p:blipFill>
        <p:spPr bwMode="auto">
          <a:xfrm>
            <a:off x="2271811" y="3067766"/>
            <a:ext cx="5878899" cy="230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9A19CBD-FCFF-4BB0-8E36-3194BC92D431}"/>
              </a:ext>
            </a:extLst>
          </p:cNvPr>
          <p:cNvSpPr/>
          <p:nvPr/>
        </p:nvSpPr>
        <p:spPr>
          <a:xfrm>
            <a:off x="8250848" y="3516046"/>
            <a:ext cx="34642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Ring </a:t>
            </a:r>
            <a:r>
              <a:rPr lang="en-US" altLang="zh-CN" b="1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Allreduce</a:t>
            </a:r>
            <a:r>
              <a:rPr lang="zh-CN" altLang="en-US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的训练速度基本上线性正比于</a:t>
            </a:r>
            <a:r>
              <a:rPr lang="en-US" altLang="zh-CN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GPUs</a:t>
            </a:r>
            <a:r>
              <a:rPr lang="zh-CN" altLang="en-US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数目（</a:t>
            </a:r>
            <a:r>
              <a:rPr lang="en-US" altLang="zh-CN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  <a:r>
              <a:rPr lang="zh-CN" altLang="en-US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数）。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C2CCCBF-9CF7-4438-B073-52B83B663BA2}"/>
              </a:ext>
            </a:extLst>
          </p:cNvPr>
          <p:cNvSpPr/>
          <p:nvPr/>
        </p:nvSpPr>
        <p:spPr>
          <a:xfrm>
            <a:off x="1343472" y="5729425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5"/>
              </a:rPr>
              <a:t>[1] https://andrew.gibiansky.com/blog/machine-learning/baidu-allreduce/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5913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3"/>
          <p:cNvSpPr>
            <a:spLocks noGrp="1"/>
          </p:cNvSpPr>
          <p:nvPr/>
        </p:nvSpPr>
        <p:spPr bwMode="auto">
          <a:xfrm>
            <a:off x="1072984" y="928670"/>
            <a:ext cx="7166156" cy="57437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2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2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2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Clr>
                <a:srgbClr val="FF0000"/>
              </a:buClr>
              <a:buFont typeface="Wingdings" pitchFamily="2" charset="2"/>
              <a:buChar char="p"/>
            </a:pPr>
            <a:endParaRPr lang="zh-CN" altLang="en-US" sz="28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72984" y="1128575"/>
            <a:ext cx="970353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0066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研究手段和方法：分布式训练架构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Angle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大规模机器学习的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Parameter Server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支持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Yarn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K8s 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调度；</a:t>
            </a:r>
            <a:endParaRPr lang="en-US" altLang="zh-CN" sz="2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提供一个跨平台的模型服务框架，支持 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Angel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2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PyTorch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 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Spark 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的模型</a:t>
            </a:r>
            <a:endParaRPr lang="en-US" altLang="zh-CN" sz="2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" name="文本占位符 1"/>
          <p:cNvSpPr txBox="1">
            <a:spLocks/>
          </p:cNvSpPr>
          <p:nvPr/>
        </p:nvSpPr>
        <p:spPr>
          <a:xfrm>
            <a:off x="0" y="133070"/>
            <a:ext cx="12192000" cy="7956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3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应用框架的技术选型与验证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5CF56158-368E-45B5-821B-2C80E9A3B3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F64B9B0-84FD-4F97-997C-522EE321B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722" y="2579424"/>
            <a:ext cx="6217662" cy="350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193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3"/>
          <p:cNvSpPr>
            <a:spLocks noGrp="1"/>
          </p:cNvSpPr>
          <p:nvPr/>
        </p:nvSpPr>
        <p:spPr bwMode="auto">
          <a:xfrm>
            <a:off x="1072984" y="928670"/>
            <a:ext cx="7166156" cy="57437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2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2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2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Clr>
                <a:srgbClr val="FF0000"/>
              </a:buClr>
              <a:buFont typeface="Wingdings" pitchFamily="2" charset="2"/>
              <a:buChar char="p"/>
            </a:pPr>
            <a:endParaRPr lang="zh-CN" altLang="en-US" sz="28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72984" y="1128575"/>
            <a:ext cx="10135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0066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研究手段和方法：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分布式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" name="文本占位符 1"/>
          <p:cNvSpPr txBox="1">
            <a:spLocks/>
          </p:cNvSpPr>
          <p:nvPr/>
        </p:nvSpPr>
        <p:spPr>
          <a:xfrm>
            <a:off x="0" y="133070"/>
            <a:ext cx="12192000" cy="7956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3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应用框架的技术选型与验证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F2790ED-E80B-44B0-9D3F-F8D1763CEE09}"/>
              </a:ext>
            </a:extLst>
          </p:cNvPr>
          <p:cNvSpPr/>
          <p:nvPr/>
        </p:nvSpPr>
        <p:spPr>
          <a:xfrm>
            <a:off x="1415480" y="1844824"/>
            <a:ext cx="1058517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Estimator API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具备如下优势：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基于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Estimator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编写的代码，可运行在单机和分布式环境中，不用区别对待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简化了模型开发者之间共享部署，它提供了标准的模型导出功能，可以将训练好的模型直接用于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TensorFlow-Serving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等在线服务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提供全套的分布式训练生命周期管理，自动初始化变量、处理异常、创建检查点文件并从故障中恢复、以及保存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TensorBoard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的摘要等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提供了一系列开箱即用的常见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Estimator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，例如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DNNClassifier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LinearClassifier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等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44BDC4-7319-44FB-9462-0C260C574A51}"/>
              </a:ext>
            </a:extLst>
          </p:cNvPr>
          <p:cNvSpPr/>
          <p:nvPr/>
        </p:nvSpPr>
        <p:spPr>
          <a:xfrm>
            <a:off x="1271464" y="5253968"/>
            <a:ext cx="95770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使用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Estimator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编写完应用后，可以直接单机上运行，如果需要将其部署到分布式环境运行，则需要在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每个节点执行代码前设置集群的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TF_CONFIG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环境变量</a:t>
            </a:r>
          </a:p>
        </p:txBody>
      </p:sp>
    </p:spTree>
    <p:extLst>
      <p:ext uri="{BB962C8B-B14F-4D97-AF65-F5344CB8AC3E}">
        <p14:creationId xmlns:p14="http://schemas.microsoft.com/office/powerpoint/2010/main" val="1370698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3"/>
          <p:cNvSpPr>
            <a:spLocks noGrp="1"/>
          </p:cNvSpPr>
          <p:nvPr/>
        </p:nvSpPr>
        <p:spPr bwMode="auto">
          <a:xfrm>
            <a:off x="1072984" y="928670"/>
            <a:ext cx="7166156" cy="57437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2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2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2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Clr>
                <a:srgbClr val="FF0000"/>
              </a:buClr>
              <a:buFont typeface="Wingdings" pitchFamily="2" charset="2"/>
              <a:buChar char="p"/>
            </a:pPr>
            <a:endParaRPr lang="zh-CN" altLang="en-US" sz="28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72984" y="1128575"/>
            <a:ext cx="10135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0066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研究手段和方法：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分布式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" name="文本占位符 1"/>
          <p:cNvSpPr txBox="1">
            <a:spLocks/>
          </p:cNvSpPr>
          <p:nvPr/>
        </p:nvSpPr>
        <p:spPr>
          <a:xfrm>
            <a:off x="0" y="133070"/>
            <a:ext cx="12192000" cy="7956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3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应用框架的技术选型与验证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F2790ED-E80B-44B0-9D3F-F8D1763CEE09}"/>
              </a:ext>
            </a:extLst>
          </p:cNvPr>
          <p:cNvSpPr/>
          <p:nvPr/>
        </p:nvSpPr>
        <p:spPr>
          <a:xfrm>
            <a:off x="1268091" y="1690400"/>
            <a:ext cx="103005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0404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TF_CONFIG</a:t>
            </a:r>
            <a:r>
              <a:rPr lang="zh-CN" altLang="en-US" dirty="0">
                <a:solidFill>
                  <a:srgbClr val="40404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定义：集群</a:t>
            </a:r>
            <a:r>
              <a:rPr lang="en-US" altLang="zh-CN" dirty="0">
                <a:solidFill>
                  <a:srgbClr val="40404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cluster</a:t>
            </a:r>
            <a:r>
              <a:rPr lang="zh-CN" altLang="en-US" dirty="0">
                <a:solidFill>
                  <a:srgbClr val="40404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中一般有多个</a:t>
            </a:r>
            <a:r>
              <a:rPr lang="en-US" altLang="zh-CN" dirty="0">
                <a:solidFill>
                  <a:srgbClr val="40404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worker</a:t>
            </a:r>
            <a:r>
              <a:rPr lang="zh-CN" altLang="en-US" dirty="0">
                <a:solidFill>
                  <a:srgbClr val="40404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，需要指定其中一个</a:t>
            </a:r>
            <a:r>
              <a:rPr lang="en-US" altLang="zh-CN" dirty="0">
                <a:solidFill>
                  <a:srgbClr val="40404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worker</a:t>
            </a:r>
            <a:r>
              <a:rPr lang="zh-CN" altLang="en-US" dirty="0">
                <a:solidFill>
                  <a:srgbClr val="40404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为主节点（</a:t>
            </a:r>
            <a:r>
              <a:rPr lang="en-US" altLang="zh-CN" dirty="0">
                <a:solidFill>
                  <a:srgbClr val="40404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chief</a:t>
            </a:r>
            <a:r>
              <a:rPr lang="zh-CN" altLang="en-US" dirty="0">
                <a:solidFill>
                  <a:srgbClr val="40404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），</a:t>
            </a:r>
            <a:r>
              <a:rPr lang="en-US" altLang="zh-CN" dirty="0">
                <a:solidFill>
                  <a:srgbClr val="40404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chief</a:t>
            </a:r>
            <a:r>
              <a:rPr lang="zh-CN" altLang="en-US" dirty="0">
                <a:solidFill>
                  <a:srgbClr val="40404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节点会执行一些额外的工作，比如模型导出之类的。在</a:t>
            </a:r>
            <a:r>
              <a:rPr lang="en-US" altLang="zh-CN" dirty="0">
                <a:solidFill>
                  <a:srgbClr val="40404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PS</a:t>
            </a:r>
            <a:r>
              <a:rPr lang="zh-CN" altLang="en-US" dirty="0">
                <a:solidFill>
                  <a:srgbClr val="40404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分布式架构环境中，还需要定义</a:t>
            </a:r>
            <a:r>
              <a:rPr lang="en-US" altLang="zh-CN" dirty="0" err="1">
                <a:solidFill>
                  <a:srgbClr val="40404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ps</a:t>
            </a:r>
            <a:r>
              <a:rPr lang="zh-CN" altLang="en-US" dirty="0">
                <a:solidFill>
                  <a:srgbClr val="40404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节点。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E00030F-6CB1-4BED-99C1-994B78F77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721" y="2521397"/>
            <a:ext cx="5335041" cy="1051530"/>
          </a:xfrm>
          <a:prstGeom prst="rect">
            <a:avLst/>
          </a:prstGeom>
          <a:solidFill>
            <a:srgbClr val="2D2D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cluster = {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'chief': ['host0:2222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'ps': ['host1:2222', 'host2:2222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'worker': ['host3:2222', 'host4:2222', 'host5:2222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483FED3-AC34-4512-9983-BCD2C2A02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157" y="4005064"/>
            <a:ext cx="5335041" cy="1820971"/>
          </a:xfrm>
          <a:prstGeom prst="rect">
            <a:avLst/>
          </a:prstGeom>
          <a:solidFill>
            <a:srgbClr val="2D2D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# Example of non-chief node: 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os.environ['TF_CONFIG'] = json.dumps( {'cluster': cluster, 'task': {'type': 'worker', 'index': 1}}) 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# Example of chief node: 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os.environ['TF_CONFIG'] = json.dumps( {'cluster': cluster, 'task': {'type': 'chief', 'index': 0}}) 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# Example of evaluator node (evaluator is not part of training cluster)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os.environ['TF_CONFIG'] = json.dumps( {'cluster': cluster, 'task': {'type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'evaluator', 'index': 0}})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995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3"/>
          <p:cNvSpPr>
            <a:spLocks noGrp="1"/>
          </p:cNvSpPr>
          <p:nvPr/>
        </p:nvSpPr>
        <p:spPr bwMode="auto">
          <a:xfrm>
            <a:off x="1072984" y="928670"/>
            <a:ext cx="7166156" cy="57437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2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2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2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Clr>
                <a:srgbClr val="FF0000"/>
              </a:buClr>
              <a:buFont typeface="Wingdings" pitchFamily="2" charset="2"/>
              <a:buChar char="p"/>
            </a:pPr>
            <a:endParaRPr lang="zh-CN" altLang="en-US" sz="28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72984" y="1128575"/>
            <a:ext cx="10135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0066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研究手段和方法：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分布式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" name="文本占位符 1"/>
          <p:cNvSpPr txBox="1">
            <a:spLocks/>
          </p:cNvSpPr>
          <p:nvPr/>
        </p:nvSpPr>
        <p:spPr>
          <a:xfrm>
            <a:off x="0" y="133070"/>
            <a:ext cx="12192000" cy="7956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3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应用框架的技术选型与验证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F2790ED-E80B-44B0-9D3F-F8D1763CEE09}"/>
              </a:ext>
            </a:extLst>
          </p:cNvPr>
          <p:cNvSpPr/>
          <p:nvPr/>
        </p:nvSpPr>
        <p:spPr>
          <a:xfrm>
            <a:off x="1415480" y="1844824"/>
            <a:ext cx="105851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Tensorflow</a:t>
            </a:r>
            <a:r>
              <a:rPr lang="zh-CN" altLang="en-US" dirty="0"/>
              <a:t>分布式训练的支持主要是通过 </a:t>
            </a:r>
            <a:r>
              <a:rPr lang="en-US" altLang="zh-CN" dirty="0" err="1">
                <a:hlinkClick r:id="rId3"/>
              </a:rPr>
              <a:t>tf.distribute.Strategy</a:t>
            </a:r>
            <a:r>
              <a:rPr lang="en-US" altLang="zh-CN" dirty="0"/>
              <a:t> </a:t>
            </a:r>
            <a:r>
              <a:rPr lang="zh-CN" altLang="en-US" dirty="0"/>
              <a:t>来实现</a:t>
            </a:r>
          </a:p>
          <a:p>
            <a:br>
              <a:rPr lang="zh-CN" altLang="en-US" dirty="0"/>
            </a:br>
            <a:endParaRPr lang="zh-CN" altLang="en-US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49579D02-F534-4E74-B7FB-FE0E0ECE7FC9}"/>
              </a:ext>
            </a:extLst>
          </p:cNvPr>
          <p:cNvGraphicFramePr>
            <a:graphicFrameLocks noGrp="1"/>
          </p:cNvGraphicFramePr>
          <p:nvPr/>
        </p:nvGraphicFramePr>
        <p:xfrm>
          <a:off x="888604" y="2419200"/>
          <a:ext cx="10777305" cy="2924842"/>
        </p:xfrm>
        <a:graphic>
          <a:graphicData uri="http://schemas.openxmlformats.org/drawingml/2006/table">
            <a:tbl>
              <a:tblPr/>
              <a:tblGrid>
                <a:gridCol w="1539615">
                  <a:extLst>
                    <a:ext uri="{9D8B030D-6E8A-4147-A177-3AD203B41FA5}">
                      <a16:colId xmlns:a16="http://schemas.microsoft.com/office/drawing/2014/main" val="794711551"/>
                    </a:ext>
                  </a:extLst>
                </a:gridCol>
                <a:gridCol w="1539615">
                  <a:extLst>
                    <a:ext uri="{9D8B030D-6E8A-4147-A177-3AD203B41FA5}">
                      <a16:colId xmlns:a16="http://schemas.microsoft.com/office/drawing/2014/main" val="3713847762"/>
                    </a:ext>
                  </a:extLst>
                </a:gridCol>
                <a:gridCol w="1385266">
                  <a:extLst>
                    <a:ext uri="{9D8B030D-6E8A-4147-A177-3AD203B41FA5}">
                      <a16:colId xmlns:a16="http://schemas.microsoft.com/office/drawing/2014/main" val="3158795173"/>
                    </a:ext>
                  </a:extLst>
                </a:gridCol>
                <a:gridCol w="1693964">
                  <a:extLst>
                    <a:ext uri="{9D8B030D-6E8A-4147-A177-3AD203B41FA5}">
                      <a16:colId xmlns:a16="http://schemas.microsoft.com/office/drawing/2014/main" val="2466829877"/>
                    </a:ext>
                  </a:extLst>
                </a:gridCol>
                <a:gridCol w="1539615">
                  <a:extLst>
                    <a:ext uri="{9D8B030D-6E8A-4147-A177-3AD203B41FA5}">
                      <a16:colId xmlns:a16="http://schemas.microsoft.com/office/drawing/2014/main" val="1164079373"/>
                    </a:ext>
                  </a:extLst>
                </a:gridCol>
                <a:gridCol w="1539615">
                  <a:extLst>
                    <a:ext uri="{9D8B030D-6E8A-4147-A177-3AD203B41FA5}">
                      <a16:colId xmlns:a16="http://schemas.microsoft.com/office/drawing/2014/main" val="3589547377"/>
                    </a:ext>
                  </a:extLst>
                </a:gridCol>
                <a:gridCol w="1539615">
                  <a:extLst>
                    <a:ext uri="{9D8B030D-6E8A-4147-A177-3AD203B41FA5}">
                      <a16:colId xmlns:a16="http://schemas.microsoft.com/office/drawing/2014/main" val="3067384413"/>
                    </a:ext>
                  </a:extLst>
                </a:gridCol>
              </a:tblGrid>
              <a:tr h="7927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dirty="0">
                          <a:solidFill>
                            <a:srgbClr val="202124"/>
                          </a:solidFill>
                          <a:effectLst/>
                          <a:latin typeface="Roboto"/>
                        </a:rPr>
                        <a:t>Training API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dirty="0" err="1">
                          <a:solidFill>
                            <a:srgbClr val="202124"/>
                          </a:solidFill>
                          <a:effectLst/>
                          <a:latin typeface="Roboto"/>
                        </a:rPr>
                        <a:t>MirroredStrategy</a:t>
                      </a:r>
                      <a:endParaRPr lang="en-US" sz="1600" b="1" dirty="0">
                        <a:solidFill>
                          <a:srgbClr val="202124"/>
                        </a:solidFill>
                        <a:effectLst/>
                        <a:latin typeface="Roboto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dirty="0" err="1">
                          <a:solidFill>
                            <a:srgbClr val="202124"/>
                          </a:solidFill>
                          <a:effectLst/>
                          <a:latin typeface="Roboto"/>
                        </a:rPr>
                        <a:t>TPUStrategy</a:t>
                      </a:r>
                      <a:endParaRPr lang="en-US" sz="1600" b="0" dirty="0">
                        <a:solidFill>
                          <a:srgbClr val="202124"/>
                        </a:solidFill>
                        <a:effectLst/>
                        <a:latin typeface="Roboto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dirty="0" err="1">
                          <a:solidFill>
                            <a:srgbClr val="202124"/>
                          </a:solidFill>
                          <a:effectLst/>
                          <a:latin typeface="Roboto"/>
                        </a:rPr>
                        <a:t>MultiWorkerMirroredStrategy</a:t>
                      </a:r>
                      <a:endParaRPr lang="en-US" sz="1600" b="1" dirty="0">
                        <a:solidFill>
                          <a:srgbClr val="202124"/>
                        </a:solidFill>
                        <a:effectLst/>
                        <a:latin typeface="Roboto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dirty="0" err="1">
                          <a:solidFill>
                            <a:srgbClr val="202124"/>
                          </a:solidFill>
                          <a:effectLst/>
                          <a:latin typeface="Roboto"/>
                        </a:rPr>
                        <a:t>CentralStorageStrategy</a:t>
                      </a:r>
                      <a:endParaRPr lang="en-US" sz="1600" b="0" dirty="0">
                        <a:solidFill>
                          <a:srgbClr val="202124"/>
                        </a:solidFill>
                        <a:effectLst/>
                        <a:latin typeface="Roboto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dirty="0" err="1">
                          <a:solidFill>
                            <a:srgbClr val="202124"/>
                          </a:solidFill>
                          <a:effectLst/>
                          <a:latin typeface="Roboto"/>
                        </a:rPr>
                        <a:t>ParameterServerStrategy</a:t>
                      </a:r>
                      <a:endParaRPr lang="en-US" sz="1600" b="1" dirty="0">
                        <a:solidFill>
                          <a:srgbClr val="202124"/>
                        </a:solidFill>
                        <a:effectLst/>
                        <a:latin typeface="Roboto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dirty="0" err="1">
                          <a:solidFill>
                            <a:srgbClr val="202124"/>
                          </a:solidFill>
                          <a:effectLst/>
                          <a:latin typeface="Roboto"/>
                        </a:rPr>
                        <a:t>OneDeviceStrategy</a:t>
                      </a:r>
                      <a:endParaRPr lang="en-US" sz="1600" b="0" dirty="0">
                        <a:solidFill>
                          <a:srgbClr val="202124"/>
                        </a:solidFill>
                        <a:effectLst/>
                        <a:latin typeface="Roboto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655171"/>
                  </a:ext>
                </a:extLst>
              </a:tr>
              <a:tr h="78501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 err="1">
                          <a:effectLst/>
                        </a:rPr>
                        <a:t>Keras</a:t>
                      </a:r>
                      <a:r>
                        <a:rPr lang="en-US" sz="1600" b="1" dirty="0">
                          <a:effectLst/>
                        </a:rPr>
                        <a:t> API</a:t>
                      </a:r>
                    </a:p>
                  </a:txBody>
                  <a:tcPr marL="76200" marR="76200" marT="66675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Supported</a:t>
                      </a:r>
                    </a:p>
                  </a:txBody>
                  <a:tcPr marL="76200" marR="76200" marT="66675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Experimental support</a:t>
                      </a:r>
                    </a:p>
                  </a:txBody>
                  <a:tcPr marL="76200" marR="76200" marT="66675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Experimental support</a:t>
                      </a:r>
                    </a:p>
                  </a:txBody>
                  <a:tcPr marL="76200" marR="76200" marT="66675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Experimental support</a:t>
                      </a:r>
                    </a:p>
                  </a:txBody>
                  <a:tcPr marL="76200" marR="76200" marT="66675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Supported planned post 2.0</a:t>
                      </a:r>
                    </a:p>
                  </a:txBody>
                  <a:tcPr marL="76200" marR="76200" marT="66675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Supported</a:t>
                      </a:r>
                    </a:p>
                  </a:txBody>
                  <a:tcPr marL="76200" marR="76200" marT="66675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533020"/>
                  </a:ext>
                </a:extLst>
              </a:tr>
              <a:tr h="78501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</a:rPr>
                        <a:t>Custom training loop</a:t>
                      </a:r>
                    </a:p>
                  </a:txBody>
                  <a:tcPr marL="76200" marR="76200" marT="66675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Experimental support</a:t>
                      </a:r>
                    </a:p>
                  </a:txBody>
                  <a:tcPr marL="76200" marR="76200" marT="66675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Experimental support</a:t>
                      </a:r>
                    </a:p>
                  </a:txBody>
                  <a:tcPr marL="76200" marR="76200" marT="66675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Support planned post 2.0</a:t>
                      </a:r>
                    </a:p>
                  </a:txBody>
                  <a:tcPr marL="76200" marR="76200" marT="66675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Support planned post 2.0</a:t>
                      </a:r>
                    </a:p>
                  </a:txBody>
                  <a:tcPr marL="76200" marR="76200" marT="66675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No support yet</a:t>
                      </a:r>
                    </a:p>
                  </a:txBody>
                  <a:tcPr marL="76200" marR="76200" marT="66675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Supported</a:t>
                      </a:r>
                    </a:p>
                  </a:txBody>
                  <a:tcPr marL="76200" marR="76200" marT="66675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120377"/>
                  </a:ext>
                </a:extLst>
              </a:tr>
              <a:tr h="56205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Estimator API</a:t>
                      </a:r>
                    </a:p>
                  </a:txBody>
                  <a:tcPr marL="76200" marR="76200" marT="66675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Limited Support</a:t>
                      </a:r>
                    </a:p>
                  </a:txBody>
                  <a:tcPr marL="76200" marR="76200" marT="66675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Not supported</a:t>
                      </a:r>
                    </a:p>
                  </a:txBody>
                  <a:tcPr marL="76200" marR="76200" marT="66675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Limited Support</a:t>
                      </a:r>
                    </a:p>
                  </a:txBody>
                  <a:tcPr marL="76200" marR="76200" marT="66675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Limited Support</a:t>
                      </a:r>
                    </a:p>
                  </a:txBody>
                  <a:tcPr marL="76200" marR="76200" marT="66675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Limited Support</a:t>
                      </a:r>
                    </a:p>
                  </a:txBody>
                  <a:tcPr marL="76200" marR="76200" marT="66675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Limited Support</a:t>
                      </a:r>
                    </a:p>
                  </a:txBody>
                  <a:tcPr marL="76200" marR="76200" marT="66675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724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044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8804</TotalTime>
  <Words>1372</Words>
  <Application>Microsoft Office PowerPoint</Application>
  <PresentationFormat>宽屏</PresentationFormat>
  <Paragraphs>342</Paragraphs>
  <Slides>28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3" baseType="lpstr">
      <vt:lpstr>IBMPlexMono</vt:lpstr>
      <vt:lpstr>MathJax_Main</vt:lpstr>
      <vt:lpstr>MathJax_Math-italic</vt:lpstr>
      <vt:lpstr>PT Serif</vt:lpstr>
      <vt:lpstr>Roboto</vt:lpstr>
      <vt:lpstr>方正兰亭中黑简体</vt:lpstr>
      <vt:lpstr>黑体</vt:lpstr>
      <vt:lpstr>微软雅黑</vt:lpstr>
      <vt:lpstr>Arial</vt:lpstr>
      <vt:lpstr>Calibri</vt:lpstr>
      <vt:lpstr>Calibri Light</vt:lpstr>
      <vt:lpstr>Consolas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须振华</dc:creator>
  <cp:lastModifiedBy>liu zhiqiang</cp:lastModifiedBy>
  <cp:revision>2416</cp:revision>
  <dcterms:created xsi:type="dcterms:W3CDTF">2014-09-04T11:10:00Z</dcterms:created>
  <dcterms:modified xsi:type="dcterms:W3CDTF">2020-08-06T08:56:23Z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