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52"/>
  </p:notesMasterIdLst>
  <p:sldIdLst>
    <p:sldId id="256" r:id="rId2"/>
    <p:sldId id="526" r:id="rId3"/>
    <p:sldId id="536" r:id="rId4"/>
    <p:sldId id="537" r:id="rId5"/>
    <p:sldId id="466" r:id="rId6"/>
    <p:sldId id="354" r:id="rId7"/>
    <p:sldId id="451" r:id="rId8"/>
    <p:sldId id="534" r:id="rId9"/>
    <p:sldId id="528" r:id="rId10"/>
    <p:sldId id="540" r:id="rId11"/>
    <p:sldId id="541" r:id="rId12"/>
    <p:sldId id="402" r:id="rId13"/>
    <p:sldId id="464" r:id="rId14"/>
    <p:sldId id="459" r:id="rId15"/>
    <p:sldId id="532" r:id="rId16"/>
    <p:sldId id="446" r:id="rId17"/>
    <p:sldId id="444" r:id="rId18"/>
    <p:sldId id="460" r:id="rId19"/>
    <p:sldId id="453" r:id="rId20"/>
    <p:sldId id="456" r:id="rId21"/>
    <p:sldId id="454" r:id="rId22"/>
    <p:sldId id="461" r:id="rId23"/>
    <p:sldId id="479" r:id="rId24"/>
    <p:sldId id="463" r:id="rId25"/>
    <p:sldId id="544" r:id="rId26"/>
    <p:sldId id="548" r:id="rId27"/>
    <p:sldId id="535" r:id="rId28"/>
    <p:sldId id="547" r:id="rId29"/>
    <p:sldId id="542" r:id="rId30"/>
    <p:sldId id="543" r:id="rId31"/>
    <p:sldId id="545" r:id="rId32"/>
    <p:sldId id="533" r:id="rId33"/>
    <p:sldId id="539" r:id="rId34"/>
    <p:sldId id="538" r:id="rId35"/>
    <p:sldId id="529" r:id="rId36"/>
    <p:sldId id="480" r:id="rId37"/>
    <p:sldId id="530" r:id="rId38"/>
    <p:sldId id="531" r:id="rId39"/>
    <p:sldId id="482" r:id="rId40"/>
    <p:sldId id="491" r:id="rId41"/>
    <p:sldId id="496" r:id="rId42"/>
    <p:sldId id="312" r:id="rId43"/>
    <p:sldId id="467" r:id="rId44"/>
    <p:sldId id="471" r:id="rId45"/>
    <p:sldId id="472" r:id="rId46"/>
    <p:sldId id="473" r:id="rId47"/>
    <p:sldId id="474" r:id="rId48"/>
    <p:sldId id="475" r:id="rId49"/>
    <p:sldId id="476" r:id="rId50"/>
    <p:sldId id="477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6BEABC0-2AC5-44D3-9838-33AB16329CBE}">
          <p14:sldIdLst>
            <p14:sldId id="256"/>
            <p14:sldId id="526"/>
            <p14:sldId id="536"/>
            <p14:sldId id="537"/>
            <p14:sldId id="466"/>
            <p14:sldId id="354"/>
            <p14:sldId id="451"/>
          </p14:sldIdLst>
        </p14:section>
        <p14:section name="HBase基本工作原理" id="{9CB3078A-C329-42B8-B783-EBFEB6611A0E}">
          <p14:sldIdLst>
            <p14:sldId id="534"/>
            <p14:sldId id="528"/>
            <p14:sldId id="540"/>
            <p14:sldId id="541"/>
            <p14:sldId id="402"/>
            <p14:sldId id="464"/>
            <p14:sldId id="459"/>
            <p14:sldId id="532"/>
            <p14:sldId id="446"/>
            <p14:sldId id="444"/>
            <p14:sldId id="460"/>
            <p14:sldId id="453"/>
            <p14:sldId id="456"/>
            <p14:sldId id="454"/>
            <p14:sldId id="461"/>
            <p14:sldId id="479"/>
            <p14:sldId id="463"/>
            <p14:sldId id="544"/>
            <p14:sldId id="548"/>
            <p14:sldId id="535"/>
            <p14:sldId id="547"/>
            <p14:sldId id="542"/>
            <p14:sldId id="543"/>
            <p14:sldId id="545"/>
            <p14:sldId id="533"/>
            <p14:sldId id="539"/>
          </p14:sldIdLst>
        </p14:section>
        <p14:section name="HBase基本操作与编程方法实例" id="{ACF71B3C-5995-46D2-A416-5CBBE447771E}">
          <p14:sldIdLst>
            <p14:sldId id="538"/>
            <p14:sldId id="529"/>
            <p14:sldId id="480"/>
            <p14:sldId id="530"/>
            <p14:sldId id="531"/>
            <p14:sldId id="482"/>
            <p14:sldId id="491"/>
            <p14:sldId id="496"/>
            <p14:sldId id="312"/>
          </p14:sldIdLst>
        </p14:section>
        <p14:section name="Backup" id="{F1175097-3663-4EC9-B934-53D8F370A13E}">
          <p14:sldIdLst>
            <p14:sldId id="467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66"/>
    <a:srgbClr val="33CC33"/>
    <a:srgbClr val="66FFFF"/>
    <a:srgbClr val="00CCFF"/>
    <a:srgbClr val="FFFF99"/>
    <a:srgbClr val="00FF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69402" autoAdjust="0"/>
  </p:normalViewPr>
  <p:slideViewPr>
    <p:cSldViewPr snapToGrid="0">
      <p:cViewPr varScale="1">
        <p:scale>
          <a:sx n="73" d="100"/>
          <a:sy n="73" d="100"/>
        </p:scale>
        <p:origin x="165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192A0E5-0CD6-4AD7-A92A-81F3E5A2C10F}" type="datetimeFigureOut">
              <a:rPr lang="zh-CN" altLang="en-US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74CBF4E-128C-4C95-8D42-FAB95962CD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55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sistency_(database_systems)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/index.php?title=Network_partitioning&amp;action=edit&amp;redlink=1" TargetMode="External"/><Relationship Id="rId4" Type="http://schemas.openxmlformats.org/officeDocument/2006/relationships/hyperlink" Target="http://en.wikipedia.org/wiki/Availability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00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列族存储，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20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一个列族的所有列存储在同一个底层的存储文件，称为</a:t>
            </a:r>
            <a:r>
              <a:rPr lang="en-US" altLang="zh-CN" dirty="0" err="1"/>
              <a:t>HFile</a:t>
            </a:r>
            <a:r>
              <a:rPr lang="zh-CN" altLang="en-US" dirty="0"/>
              <a:t>（</a:t>
            </a:r>
            <a:r>
              <a:rPr lang="en-US" altLang="zh-CN" dirty="0" err="1"/>
              <a:t>HFile</a:t>
            </a:r>
            <a:r>
              <a:rPr lang="zh-CN" altLang="en-US" dirty="0"/>
              <a:t>过大怎么办？）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2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lvl="1" indent="-27432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400050" lvl="2" indent="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包含访问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的接口，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维护着一些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</a:p>
          <a:p>
            <a:pPr marL="400050" lvl="2" indent="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None/>
              <a:defRPr/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加快对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的访问，比如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的位置信息。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使用主服务器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HMaster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来管理所有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RegionServer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。主服务器维护所有子表服务器在任何时刻的状态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当一个新的子表服务器注册时，主服务器让新的子表服务器装载子表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2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hbase.hregion.max.filesize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会有多种划分策略，可配置，比如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BusyRegionSplitPolicy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，根据热点进行拆分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29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1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集群每个节点都会有</a:t>
            </a:r>
            <a:r>
              <a:rPr lang="en-US" altLang="zh-CN" dirty="0" err="1"/>
              <a:t>RegionServer</a:t>
            </a:r>
            <a:r>
              <a:rPr lang="zh-CN" altLang="en-US" dirty="0"/>
              <a:t>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表根据行键划分成一个一个</a:t>
            </a:r>
            <a:r>
              <a:rPr lang="en-US" altLang="zh-CN" dirty="0"/>
              <a:t>region</a:t>
            </a:r>
            <a:r>
              <a:rPr lang="zh-CN" altLang="en-US" dirty="0"/>
              <a:t>，每个</a:t>
            </a:r>
            <a:r>
              <a:rPr lang="en-US" altLang="zh-CN" dirty="0"/>
              <a:t>region server</a:t>
            </a:r>
            <a:r>
              <a:rPr lang="zh-CN" altLang="en-US" dirty="0"/>
              <a:t>存储不同表的</a:t>
            </a:r>
            <a:r>
              <a:rPr lang="en-US" altLang="zh-CN" dirty="0"/>
              <a:t>region</a:t>
            </a:r>
            <a:r>
              <a:rPr lang="zh-CN" altLang="en-US" dirty="0"/>
              <a:t>，每个</a:t>
            </a:r>
            <a:r>
              <a:rPr lang="en-US" altLang="zh-CN" dirty="0"/>
              <a:t>region</a:t>
            </a:r>
            <a:r>
              <a:rPr lang="zh-CN" altLang="en-US" dirty="0"/>
              <a:t>根据列族划分不同的</a:t>
            </a:r>
            <a:r>
              <a:rPr lang="en-US" altLang="zh-CN" dirty="0"/>
              <a:t>Store</a:t>
            </a:r>
          </a:p>
          <a:p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Store</a:t>
            </a:r>
            <a:r>
              <a:rPr lang="zh-CN" altLang="en-US" dirty="0"/>
              <a:t>有多个</a:t>
            </a:r>
            <a:r>
              <a:rPr lang="en-US" altLang="zh-CN" dirty="0" err="1"/>
              <a:t>StoreFile</a:t>
            </a:r>
            <a:r>
              <a:rPr lang="zh-CN" altLang="en-US" dirty="0"/>
              <a:t>和一个</a:t>
            </a:r>
            <a:r>
              <a:rPr lang="en-US" altLang="zh-CN" dirty="0" err="1"/>
              <a:t>memStore</a:t>
            </a:r>
            <a:r>
              <a:rPr lang="zh-CN" altLang="en-US" dirty="0"/>
              <a:t>构成，</a:t>
            </a:r>
            <a:r>
              <a:rPr lang="en-US" altLang="zh-CN" dirty="0" err="1"/>
              <a:t>memstore</a:t>
            </a:r>
            <a:r>
              <a:rPr lang="zh-CN" altLang="en-US" dirty="0"/>
              <a:t>是基于内存的数据，当超过一定阈值时（</a:t>
            </a:r>
            <a:r>
              <a:rPr lang="en-US" altLang="zh-CN" dirty="0"/>
              <a:t>128M</a:t>
            </a:r>
            <a:r>
              <a:rPr lang="zh-CN" altLang="en-US" dirty="0"/>
              <a:t>），刷写到底层存储中。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StoreFile</a:t>
            </a:r>
            <a:r>
              <a:rPr lang="zh-CN" altLang="en-US" dirty="0"/>
              <a:t>是对底层存储</a:t>
            </a:r>
            <a:r>
              <a:rPr lang="en-US" altLang="zh-CN" dirty="0" err="1"/>
              <a:t>HFile</a:t>
            </a:r>
            <a:r>
              <a:rPr lang="zh-CN" altLang="en-US" dirty="0"/>
              <a:t>的轻量级封装（表示底层的存储文件）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RegionServer</a:t>
            </a:r>
            <a:r>
              <a:rPr lang="zh-CN" altLang="en-US" dirty="0"/>
              <a:t>共享一个</a:t>
            </a:r>
            <a:r>
              <a:rPr lang="en-US" altLang="zh-CN" dirty="0" err="1"/>
              <a:t>HLog</a:t>
            </a:r>
            <a:r>
              <a:rPr lang="zh-CN" altLang="en-US" dirty="0"/>
              <a:t>实例（实现预写日志，</a:t>
            </a:r>
            <a:r>
              <a:rPr lang="en-US" altLang="zh-CN" dirty="0"/>
              <a:t>Write-Ahead Log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12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HLog</a:t>
            </a:r>
            <a:r>
              <a:rPr lang="zh-CN" altLang="en-US" dirty="0"/>
              <a:t>和</a:t>
            </a:r>
            <a:r>
              <a:rPr lang="en-US" altLang="zh-CN" dirty="0" err="1"/>
              <a:t>HFile</a:t>
            </a:r>
            <a:r>
              <a:rPr lang="zh-CN" altLang="en-US" dirty="0"/>
              <a:t>是通过</a:t>
            </a:r>
            <a:r>
              <a:rPr lang="en-US" altLang="zh-CN" dirty="0"/>
              <a:t>DFS Client</a:t>
            </a:r>
            <a:r>
              <a:rPr lang="zh-CN" altLang="en-US" dirty="0"/>
              <a:t>进行持久化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7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大数据情况下，整体覆盖比随机更新</a:t>
            </a:r>
            <a:r>
              <a:rPr lang="en-US" altLang="zh-CN" dirty="0"/>
              <a:t>1%</a:t>
            </a:r>
            <a:r>
              <a:rPr lang="zh-CN" altLang="en-US" dirty="0"/>
              <a:t>要快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5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海量非结构化、半结构化、结构化的信息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zh-CN" altLang="en-US" sz="2400" dirty="0"/>
              <a:t>关系数据库扩展性存在内生缺陷，数据量很难达到</a:t>
            </a:r>
            <a:r>
              <a:rPr lang="en-US" altLang="zh-CN" sz="2400" dirty="0"/>
              <a:t>TB</a:t>
            </a:r>
            <a:r>
              <a:rPr lang="zh-CN" altLang="en-US" sz="2400" dirty="0"/>
              <a:t>和</a:t>
            </a:r>
            <a:r>
              <a:rPr lang="en-US" altLang="zh-CN" sz="2400" dirty="0"/>
              <a:t>PB</a:t>
            </a:r>
            <a:r>
              <a:rPr lang="zh-CN" altLang="en-US" sz="2400" dirty="0"/>
              <a:t>级别</a:t>
            </a:r>
            <a:endParaRPr lang="en-US" altLang="zh-CN" sz="2400" dirty="0"/>
          </a:p>
          <a:p>
            <a:pPr marL="0" lvl="1" fontAlgn="auto">
              <a:buClr>
                <a:schemeClr val="accent1"/>
              </a:buClr>
              <a:defRPr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zh-CN" altLang="en-US" sz="2400" dirty="0"/>
              <a:t>关系数据库分库</a:t>
            </a:r>
            <a:r>
              <a:rPr lang="en-US" altLang="zh-CN" sz="2400" dirty="0"/>
              <a:t>(</a:t>
            </a:r>
            <a:r>
              <a:rPr lang="en-GB" altLang="zh-CN" sz="2400" dirty="0"/>
              <a:t>shard / partition)</a:t>
            </a:r>
            <a:r>
              <a:rPr lang="zh-CN" altLang="en-US" sz="2400" dirty="0"/>
              <a:t>困难，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带来复杂的实现方案和运维操作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lang="en-US" altLang="zh-CN" sz="2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zh-CN" altLang="en-US" sz="2800" dirty="0"/>
              <a:t>不适合实时要求较高的读写和查询</a:t>
            </a:r>
            <a:endParaRPr lang="en-US" altLang="zh-CN" sz="2800" dirty="0"/>
          </a:p>
          <a:p>
            <a:pPr marL="0" lvl="1" fontAlgn="auto">
              <a:buClr>
                <a:schemeClr val="accent1"/>
              </a:buClr>
              <a:defRPr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altLang="zh-CN" sz="1300" dirty="0"/>
              <a:t>Scale up</a:t>
            </a:r>
            <a:r>
              <a:rPr lang="zh-CN" altLang="en-US" sz="1300" dirty="0"/>
              <a:t>，很快达到单机物理极限</a:t>
            </a:r>
            <a:endParaRPr lang="en-US" altLang="zh-CN" sz="1300" dirty="0"/>
          </a:p>
          <a:p>
            <a:pPr lvl="0"/>
            <a:r>
              <a:rPr lang="en-US" altLang="zh-CN" sz="1300" dirty="0"/>
              <a:t>Scale out,  </a:t>
            </a:r>
            <a:r>
              <a:rPr lang="zh-CN" altLang="en-US" sz="1300" dirty="0"/>
              <a:t>专有的软硬件，非常昂贵</a:t>
            </a:r>
            <a:r>
              <a:rPr lang="en-GB" altLang="zh-CN" sz="1300" dirty="0"/>
              <a:t> Oracle </a:t>
            </a:r>
            <a:r>
              <a:rPr lang="en-US" altLang="zh-CN" sz="1300" dirty="0"/>
              <a:t>Clustering or IBM Parallel Database (never scale out to 30 nodes)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5EA4-5562-4B5E-9F82-027EC29F2F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B+</a:t>
            </a:r>
            <a:r>
              <a:rPr lang="zh-CN" altLang="en-US" dirty="0"/>
              <a:t>树的三层查找结构；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HBase</a:t>
            </a:r>
            <a:r>
              <a:rPr lang="zh-CN" altLang="en-US" dirty="0"/>
              <a:t>时，</a:t>
            </a:r>
            <a:r>
              <a:rPr lang="en-US" altLang="zh-CN" dirty="0" err="1"/>
              <a:t>HMaster</a:t>
            </a:r>
            <a:r>
              <a:rPr lang="zh-CN" altLang="en-US" dirty="0"/>
              <a:t>负责将所有</a:t>
            </a:r>
            <a:r>
              <a:rPr lang="en-US" altLang="zh-CN" dirty="0"/>
              <a:t>region</a:t>
            </a:r>
            <a:r>
              <a:rPr lang="zh-CN" altLang="en-US" dirty="0"/>
              <a:t>分配到每个</a:t>
            </a:r>
            <a:r>
              <a:rPr lang="en-US" altLang="zh-CN" dirty="0" err="1"/>
              <a:t>HRegion</a:t>
            </a:r>
            <a:r>
              <a:rPr lang="en-US" altLang="zh-CN" dirty="0"/>
              <a:t> Server</a:t>
            </a:r>
            <a:r>
              <a:rPr lang="zh-CN" altLang="en-US" dirty="0"/>
              <a:t>上，包括</a:t>
            </a:r>
            <a:r>
              <a:rPr lang="en-US" altLang="zh-CN" dirty="0"/>
              <a:t>root</a:t>
            </a:r>
            <a:r>
              <a:rPr lang="zh-CN" altLang="en-US" dirty="0"/>
              <a:t>和</a:t>
            </a:r>
            <a:r>
              <a:rPr lang="en-US" altLang="zh-CN" dirty="0"/>
              <a:t>meta</a:t>
            </a:r>
            <a:r>
              <a:rPr lang="zh-CN" altLang="en-US" dirty="0"/>
              <a:t>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.META.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表的一行在内存中大约占用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1KB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。并且每个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128MB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那么上面的三层结构可以保存的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数目为：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(128MB/1KB) * (128MB/1KB) = = 234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99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/>
              <a:t>有缓存，当缓存为空时，需要三次网络请求更新缓存；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Meta</a:t>
            </a:r>
            <a:r>
              <a:rPr lang="zh-CN" altLang="en-US" dirty="0"/>
              <a:t>表，按表名的顺序存储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上数据的过程并不需要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参与（寻址访问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，数据读写访问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仅仅维护者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的元数据信息，负载很低。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03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WAL</a:t>
            </a:r>
            <a:r>
              <a:rPr lang="zh-CN" altLang="en-US" dirty="0"/>
              <a:t>文件可以配置不写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会形成一个快照并清空，且。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13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WAL</a:t>
            </a:r>
            <a:r>
              <a:rPr lang="zh-CN" altLang="en-US" dirty="0"/>
              <a:t>文件可以配置不写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会形成一个快照并清空，且。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49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2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86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都会由一系列的参数构成，进行触发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33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34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70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监控状态：实现</a:t>
            </a:r>
            <a:r>
              <a:rPr lang="en-US" altLang="zh-CN" dirty="0"/>
              <a:t>Master</a:t>
            </a:r>
            <a:r>
              <a:rPr lang="zh-CN" altLang="en-US" dirty="0"/>
              <a:t>的容错</a:t>
            </a:r>
          </a:p>
          <a:p>
            <a:endParaRPr lang="en-US" altLang="zh-CN" dirty="0"/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若主服务器与子表服务器连接超时，那么子表服务器将自动停止，并重新启动；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而主服务器则假定该子表服务器已死机，将其上的数据转移至其它子表服务器，将其上的子表标注为空闲，并在重新启动后另行分配使用。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6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 without 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（不允许分区），则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（强一致性）和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（可用性）是可以保证的。但放弃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的同时也就意味着放弃了系统的扩展性，也就是分布式节点受限，没办法部署子节点，这是违背分布式系统设计的初衷的。传统的关系型数据库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 without 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（可用），相当于每个请求都需要在服务器之间保持强一致，而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（分区）会导致同步时间无限延长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也就是等待数据同步完才能正常访问服务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，一旦发生网络故障或者消息丢失等情况，就要牺牲用户的体验，等待所有数据全部一致了之后再让用户访问系统。设计成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的系统其实不少，最典型的就是分布式数据库，如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等。对于这些分布式数据库来说，数据的一致性是最基本的要求，因为如果连这个标准都达不到，那么直接采用关系型数据库就好，没必要再浪费资源来部署分布式数据库。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wihtout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高可用并允许分区，则需放弃一致性。一旦分区发生，节点之间可能会失去联系，为了高可用，每个节点只能用本地数据提供服务，而这样会导致全局数据的不一致性。典型的应用就如某米的抢购手机场景，可能前几秒你浏览商品的时候页面提示是有库存的，当你选择完商品准备下单的时候，系统提示你下单失败，商品已售完。这其实就是先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（可用性）方面保证系统可以正常的服务，然后在数据的一致性方面做了些牺牲，虽然多少会影响一些用户体验，但也不至于造成用户购物流程的严重阻塞。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，选择二，“而是”在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情况，选择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C.“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1200" dirty="0">
                <a:latin typeface="Arial Narrow" pitchFamily="34" charset="0"/>
                <a:ea typeface="黑体" pitchFamily="2" charset="-122"/>
              </a:rPr>
              <a:t>选择</a:t>
            </a:r>
            <a:r>
              <a:rPr lang="en-US" altLang="zh-CN" sz="1200" dirty="0">
                <a:latin typeface="Arial Narrow" pitchFamily="34" charset="0"/>
                <a:ea typeface="黑体" pitchFamily="2" charset="-122"/>
              </a:rPr>
              <a:t>CP</a:t>
            </a:r>
            <a:r>
              <a:rPr lang="zh-CN" altLang="en-US" sz="1200" dirty="0">
                <a:latin typeface="Arial Narrow" pitchFamily="34" charset="0"/>
                <a:ea typeface="黑体" pitchFamily="2" charset="-122"/>
              </a:rPr>
              <a:t>，</a:t>
            </a:r>
            <a:r>
              <a:rPr lang="en-US" altLang="zh-CN" sz="1200" dirty="0" err="1">
                <a:latin typeface="Arial Narrow" pitchFamily="34" charset="0"/>
                <a:ea typeface="黑体" pitchFamily="2" charset="-122"/>
              </a:rPr>
              <a:t>RegionServer</a:t>
            </a:r>
            <a:r>
              <a:rPr lang="zh-CN" altLang="en-US" sz="1200" dirty="0">
                <a:latin typeface="Arial Narrow" pitchFamily="34" charset="0"/>
                <a:ea typeface="黑体" pitchFamily="2" charset="-122"/>
              </a:rPr>
              <a:t>不可用时，</a:t>
            </a:r>
            <a:endParaRPr lang="en-US" altLang="zh-CN" sz="1200" dirty="0">
              <a:latin typeface="Arial Narrow" pitchFamily="34" charset="0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5EA4-5562-4B5E-9F82-027EC29F2F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0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zh-CN" altLang="en-US" sz="2600" dirty="0">
                <a:latin typeface="Arial Narrow" pitchFamily="34" charset="0"/>
                <a:ea typeface="黑体" pitchFamily="2" charset="-122"/>
              </a:rPr>
              <a:t>操作返回成功</a:t>
            </a:r>
            <a:r>
              <a:rPr lang="en-US" altLang="zh-CN" sz="2600" dirty="0">
                <a:latin typeface="Arial Narrow" pitchFamily="34" charset="0"/>
                <a:ea typeface="黑体" pitchFamily="2" charset="-122"/>
              </a:rPr>
              <a:t>(success)</a:t>
            </a:r>
            <a:r>
              <a:rPr lang="zh-CN" altLang="en-US" sz="2600" dirty="0">
                <a:latin typeface="Arial Narrow" pitchFamily="34" charset="0"/>
                <a:ea typeface="黑体" pitchFamily="2" charset="-122"/>
              </a:rPr>
              <a:t>表示操作完成</a:t>
            </a: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zh-CN" altLang="en-US" sz="2600" dirty="0">
                <a:latin typeface="Arial Narrow" pitchFamily="34" charset="0"/>
                <a:ea typeface="黑体" pitchFamily="2" charset="-122"/>
              </a:rPr>
              <a:t>操作返回失败</a:t>
            </a:r>
            <a:r>
              <a:rPr lang="en-US" altLang="zh-CN" sz="2600" dirty="0">
                <a:latin typeface="Arial Narrow" pitchFamily="34" charset="0"/>
                <a:ea typeface="黑体" pitchFamily="2" charset="-122"/>
              </a:rPr>
              <a:t>(failure)</a:t>
            </a:r>
            <a:r>
              <a:rPr lang="zh-CN" altLang="en-US" sz="2600" dirty="0">
                <a:latin typeface="Arial Narrow" pitchFamily="34" charset="0"/>
                <a:ea typeface="黑体" pitchFamily="2" charset="-122"/>
              </a:rPr>
              <a:t>表示操作全部失败</a:t>
            </a: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zh-CN" altLang="en-US" sz="2600" dirty="0">
                <a:latin typeface="Arial Narrow" pitchFamily="34" charset="0"/>
                <a:ea typeface="黑体" pitchFamily="2" charset="-122"/>
              </a:rPr>
              <a:t>超时操作可能是成功也可能失败，但不可能部分成功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4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>
                <a:hlinkClick r:id="rId3" tooltip="Consistency (database systems)"/>
              </a:rPr>
              <a:t>Consistency</a:t>
            </a:r>
            <a:r>
              <a:rPr lang="en-US" altLang="zh-CN" dirty="0"/>
              <a:t> (all nodes see the same data at the same time)</a:t>
            </a:r>
          </a:p>
          <a:p>
            <a:r>
              <a:rPr lang="en-US" altLang="zh-CN" i="1" dirty="0">
                <a:hlinkClick r:id="rId4" tooltip="Availability"/>
              </a:rPr>
              <a:t>Availability</a:t>
            </a:r>
            <a:r>
              <a:rPr lang="en-US" altLang="zh-CN" dirty="0"/>
              <a:t> (a guarantee that every request receives a response about whether it was successful or failed)</a:t>
            </a:r>
          </a:p>
          <a:p>
            <a:r>
              <a:rPr lang="en-US" altLang="zh-CN" i="1" dirty="0">
                <a:hlinkClick r:id="rId5" tooltip="Network partitioning (page does not exist)"/>
              </a:rPr>
              <a:t>Partition tolerance</a:t>
            </a:r>
            <a:r>
              <a:rPr lang="en-US" altLang="zh-CN" dirty="0"/>
              <a:t> (the system continues to operate despite arbitrary message loss)</a:t>
            </a:r>
          </a:p>
          <a:p>
            <a:r>
              <a:rPr lang="en-US" altLang="zh-CN" dirty="0"/>
              <a:t>CAP theorem says</a:t>
            </a:r>
            <a:r>
              <a:rPr lang="en-US" altLang="zh-CN" baseline="0" dirty="0"/>
              <a:t> a</a:t>
            </a:r>
            <a:r>
              <a:rPr lang="en-US" altLang="zh-CN" dirty="0"/>
              <a:t> distributed system can satisfy any two of these guarantees at the same time, but not all three.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5EA4-5562-4B5E-9F82-027EC29F2F3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28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5EA4-5562-4B5E-9F82-027EC29F2F3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6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多了一层转发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5EA4-5562-4B5E-9F82-027EC29F2F3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5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中石化，目前所知，是通过</a:t>
            </a:r>
            <a:r>
              <a:rPr lang="en-US" altLang="zh-CN" sz="12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JNI</a:t>
            </a:r>
            <a:r>
              <a:rPr lang="zh-CN" altLang="en-US" sz="12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方式调用</a:t>
            </a:r>
            <a:r>
              <a:rPr lang="en-US" altLang="zh-CN" sz="12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Java</a:t>
            </a:r>
            <a:r>
              <a:rPr lang="zh-CN" altLang="en-US" sz="12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代码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5EA4-5562-4B5E-9F82-027EC29F2F3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39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Scala</a:t>
            </a:r>
            <a:r>
              <a:rPr lang="zh-CN" altLang="en-US" dirty="0"/>
              <a:t>，</a:t>
            </a:r>
            <a:r>
              <a:rPr lang="en-US" altLang="zh-CN" dirty="0" err="1"/>
              <a:t>Jython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都是</a:t>
            </a:r>
            <a:r>
              <a:rPr lang="en-US" altLang="zh-CN" dirty="0"/>
              <a:t>JVM</a:t>
            </a:r>
            <a:r>
              <a:rPr lang="zh-CN" altLang="en-US" dirty="0"/>
              <a:t>体系的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5EA4-5562-4B5E-9F82-027EC29F2F3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6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coprocessor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框架，包含：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Observer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类似于数据库的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。当某些事件发生时触发，如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pre-Get,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post-Get, pre-Flush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Endpoint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一种分布式计算框架，类似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架构。用法相当于数据库的存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储过程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函数。可并行的在每个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行并行处理，然后返回到客户端对结果进行汇总处理。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优点：性能好，可扩展性强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本地化计算，减少网络传输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缺点：稳定性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安全性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Region Handler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内执行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不适合复杂逻辑或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相关应用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9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SQL </a:t>
            </a:r>
            <a:r>
              <a:rPr lang="zh-CN" altLang="en-US" dirty="0"/>
              <a:t>性能非常缓慢，无论是全表扫面，还是索引查询；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集群具备非常好的扩展性，从</a:t>
            </a:r>
            <a:r>
              <a:rPr lang="en-US" altLang="zh-CN" dirty="0"/>
              <a:t>12</a:t>
            </a:r>
            <a:r>
              <a:rPr lang="zh-CN" altLang="en-US" dirty="0"/>
              <a:t>节点到</a:t>
            </a:r>
            <a:r>
              <a:rPr lang="en-US" altLang="zh-CN" dirty="0"/>
              <a:t>60</a:t>
            </a:r>
            <a:r>
              <a:rPr lang="zh-CN" altLang="en-US" dirty="0"/>
              <a:t>节点，时间从</a:t>
            </a:r>
            <a:r>
              <a:rPr lang="en-US" altLang="zh-CN" dirty="0"/>
              <a:t>1000s</a:t>
            </a:r>
            <a:r>
              <a:rPr lang="zh-CN" altLang="en-US" dirty="0"/>
              <a:t>下降到</a:t>
            </a:r>
            <a:r>
              <a:rPr lang="en-US" altLang="zh-CN" dirty="0"/>
              <a:t>180s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0FA3-A7ED-4A50-9166-203115E01E5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43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Arial Narrow" pitchFamily="34" charset="0"/>
                <a:ea typeface="黑体" pitchFamily="2" charset="-122"/>
              </a:rPr>
              <a:t>BigTable</a:t>
            </a:r>
            <a:r>
              <a:rPr lang="zh-CN" altLang="en-US" sz="1200" dirty="0">
                <a:latin typeface="Arial Narrow" pitchFamily="34" charset="0"/>
                <a:ea typeface="黑体" pitchFamily="2" charset="-122"/>
              </a:rPr>
              <a:t>的开源实现</a:t>
            </a:r>
            <a:endParaRPr lang="en-US" altLang="zh-CN" sz="1200" dirty="0">
              <a:latin typeface="Arial Narrow" pitchFamily="34" charset="0"/>
              <a:ea typeface="黑体" pitchFamily="2" charset="-122"/>
            </a:endParaRPr>
          </a:p>
          <a:p>
            <a:endParaRPr lang="en-US" altLang="zh-CN" sz="1200" dirty="0">
              <a:latin typeface="Arial Narrow" pitchFamily="34" charset="0"/>
              <a:ea typeface="黑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 Narrow" pitchFamily="34" charset="0"/>
                <a:ea typeface="黑体" pitchFamily="2" charset="-122"/>
              </a:rPr>
              <a:t>2) </a:t>
            </a:r>
            <a:r>
              <a:rPr lang="zh-CN" altLang="en-US" sz="1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可存储管理数十亿以上的数据记录，每个记录可包含百万以上的数据列</a:t>
            </a:r>
            <a:endParaRPr lang="en-US" altLang="zh-CN" sz="12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Arial Narrow" pitchFamily="34" charset="0"/>
              <a:ea typeface="黑体" pitchFamily="2" charset="-122"/>
            </a:endParaRPr>
          </a:p>
          <a:p>
            <a:r>
              <a:rPr lang="en-US" altLang="zh-CN" sz="1200" dirty="0">
                <a:latin typeface="Arial Narrow" pitchFamily="34" charset="0"/>
                <a:ea typeface="黑体" pitchFamily="2" charset="-122"/>
              </a:rPr>
              <a:t>3) HBase</a:t>
            </a:r>
            <a:r>
              <a:rPr lang="zh-CN" altLang="en-US" sz="1200" dirty="0">
                <a:latin typeface="Arial Narrow" pitchFamily="34" charset="0"/>
                <a:ea typeface="黑体" pitchFamily="2" charset="-122"/>
              </a:rPr>
              <a:t>仅保证对行的操作是原子的，</a:t>
            </a:r>
            <a:r>
              <a:rPr lang="en-US" altLang="zh-CN" sz="1200" dirty="0">
                <a:latin typeface="Arial Narrow" pitchFamily="34" charset="0"/>
                <a:ea typeface="黑体" pitchFamily="2" charset="-122"/>
              </a:rPr>
              <a:t>PUT</a:t>
            </a:r>
            <a:r>
              <a:rPr lang="zh-CN" altLang="en-US" sz="1200" dirty="0">
                <a:latin typeface="Arial Narrow" pitchFamily="34" charset="0"/>
                <a:ea typeface="黑体" pitchFamily="2" charset="-122"/>
              </a:rPr>
              <a:t>操作不会部分成功</a:t>
            </a:r>
            <a:endParaRPr lang="en-US" altLang="zh-CN" sz="1200" dirty="0">
              <a:latin typeface="Arial Narrow" pitchFamily="34" charset="0"/>
              <a:ea typeface="黑体" pitchFamily="2" charset="-122"/>
            </a:endParaRPr>
          </a:p>
          <a:p>
            <a:endParaRPr lang="en-US" altLang="zh-CN" sz="1200" dirty="0">
              <a:latin typeface="Arial Narrow" pitchFamily="34" charset="0"/>
              <a:ea typeface="黑体" pitchFamily="2" charset="-122"/>
            </a:endParaRPr>
          </a:p>
          <a:p>
            <a:r>
              <a:rPr lang="en-US" altLang="zh-CN" sz="1200" dirty="0">
                <a:latin typeface="Arial Narrow" pitchFamily="34" charset="0"/>
                <a:ea typeface="黑体" pitchFamily="2" charset="-122"/>
              </a:rPr>
              <a:t>6</a:t>
            </a:r>
            <a:r>
              <a:rPr lang="zh-CN" altLang="en-US" sz="1200" dirty="0">
                <a:latin typeface="Arial Narrow" pitchFamily="34" charset="0"/>
                <a:ea typeface="黑体" pitchFamily="2" charset="-122"/>
              </a:rPr>
              <a:t>）新的节点线性扩充存储容量和吞吐量，且延迟保持不变</a:t>
            </a:r>
            <a:endParaRPr lang="en-US" altLang="zh-CN" sz="1200" dirty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3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– HDFS</a:t>
            </a:r>
            <a:r>
              <a:rPr lang="zh-CN" altLang="en-US" dirty="0"/>
              <a:t>：分布式文件系统，用以存储数据，将数据持久化</a:t>
            </a:r>
            <a:br>
              <a:rPr lang="zh-CN" altLang="en-US" dirty="0"/>
            </a:br>
            <a:r>
              <a:rPr lang="en-US" altLang="zh-CN" dirty="0"/>
              <a:t>– Zookeeper</a:t>
            </a:r>
            <a:r>
              <a:rPr lang="zh-CN" altLang="en-US" dirty="0"/>
              <a:t>：分布式的协调服务器，用以提供高可靠的锁服务，提供可靠的小文件的读写；</a:t>
            </a:r>
            <a:br>
              <a:rPr lang="zh-CN" altLang="en-US" dirty="0"/>
            </a:br>
            <a:r>
              <a:rPr lang="en-US" altLang="zh-CN" dirty="0"/>
              <a:t>HBase</a:t>
            </a:r>
            <a:r>
              <a:rPr lang="zh-CN" altLang="en-US" dirty="0"/>
              <a:t>使用</a:t>
            </a:r>
            <a:r>
              <a:rPr lang="en-US" altLang="zh-CN" dirty="0"/>
              <a:t>Zookeeper</a:t>
            </a:r>
            <a:r>
              <a:rPr lang="zh-CN" altLang="en-US" dirty="0"/>
              <a:t>服务来进行节点管理以及表数据的定位</a:t>
            </a:r>
            <a:br>
              <a:rPr lang="zh-CN" altLang="en-US" dirty="0"/>
            </a:br>
            <a:r>
              <a:rPr lang="en-US" altLang="zh-CN" dirty="0"/>
              <a:t>– MapReduce</a:t>
            </a:r>
            <a:r>
              <a:rPr lang="zh-CN" altLang="en-US" dirty="0"/>
              <a:t>：分布式环境下的一个编程框架；可以把</a:t>
            </a:r>
            <a:r>
              <a:rPr lang="en-US" altLang="zh-CN" dirty="0"/>
              <a:t>HBase</a:t>
            </a:r>
            <a:r>
              <a:rPr lang="zh-CN" altLang="en-US" dirty="0"/>
              <a:t>作为数据源和目的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3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分布式的三维表，根据。。。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列族是固定且个数不多，不要频繁修改，但是列可以很多，上百万都可以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9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CBF4E-128C-4C95-8D42-FAB95962CDB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3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3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37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26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8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200" kern="1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zh-CN" altLang="en-US" sz="2800" u="none" strike="noStrike" kern="1200" cap="none" spc="0" normalizeH="0" dirty="0" smtClean="0">
                <a:solidFill>
                  <a:srgbClr val="002060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</a:defRPr>
            </a:lvl1pPr>
            <a:lvl2pPr>
              <a:defRPr lang="zh-CN" altLang="en-US" sz="2000" u="none" strike="noStrike" kern="1200" cap="none" spc="0" normalizeH="0" dirty="0" smtClean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</a:defRPr>
            </a:lvl2pPr>
            <a:lvl3pPr>
              <a:defRPr lang="zh-CN" altLang="en-US" sz="2000" u="none" strike="noStrike" kern="1200" cap="none" spc="0" normalizeH="0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</a:defRPr>
            </a:lvl3pPr>
            <a:lvl4pPr>
              <a:defRPr sz="1800" u="none" strike="noStrike" kern="1200" cap="none" spc="0" normalizeH="0">
                <a:latin typeface="Microsoft YaHei" panose="020B0503020204020204" charset="-122"/>
                <a:ea typeface="Microsoft YaHei" panose="020B0503020204020204" charset="-122"/>
              </a:defRPr>
            </a:lvl4pPr>
            <a:lvl5pPr>
              <a:defRPr sz="1800" u="none" strike="noStrike" kern="1200" cap="none" spc="0" normalizeH="0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编辑母版文本样式</a:t>
            </a:r>
          </a:p>
          <a:p>
            <a:pPr marL="342900" lvl="1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第二级</a:t>
            </a:r>
          </a:p>
          <a:p>
            <a:pPr marL="342900" lvl="2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第三级</a:t>
            </a:r>
          </a:p>
          <a:p>
            <a:pPr marL="342900" lvl="3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第四级</a:t>
            </a:r>
          </a:p>
          <a:p>
            <a:pPr marL="342900" lvl="4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6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5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82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5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8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90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" name="Picture 2" descr="F:\研究生主业\pas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129A63-7B8D-4CC5-B6E0-F42C52440825}" type="datetimeFigureOut">
              <a:rPr lang="zh-CN" altLang="en-US" smtClean="0"/>
              <a:pPr>
                <a:defRPr/>
              </a:pPr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E0FC3B-926B-4247-8277-0B5F05045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1" name="Picture 2" descr="C:\Users\mcc\Desktop\江苏鸿程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45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hbase-native-clien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hbase.apache.org/apidocs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7297" y="1581506"/>
            <a:ext cx="8449407" cy="11430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讲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分布式键值对数据库</a:t>
            </a:r>
            <a:r>
              <a:rPr lang="en-US" altLang="zh-CN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的基本原理与编程技术</a:t>
            </a:r>
          </a:p>
        </p:txBody>
      </p:sp>
      <p:pic>
        <p:nvPicPr>
          <p:cNvPr id="7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489957" y="5161118"/>
            <a:ext cx="616408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南京大学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PASA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大数据实验室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江苏鸿程大数据技术与应用研究院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Picture 2" descr="C:\Users\mcc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00" y="3217688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28613" y="787400"/>
            <a:ext cx="8694737" cy="566261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数据模型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行键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(RowKey)</a:t>
            </a:r>
          </a:p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行主键是用来检索记录的主键</a:t>
            </a:r>
          </a:p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行主键是最大长度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64KB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的数组，实际应用中长度一般为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10-100bytes</a:t>
            </a:r>
          </a:p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存储时，数据按照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key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的字节序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(byte order)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排序存储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时，要充分排序存储这个特性，将经常一起读取的行存储放到一起。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空间局部性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02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28613" y="787400"/>
            <a:ext cx="8694737" cy="566261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数据模型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时间戳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同一数据由多个版本，版本通过时间戳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位整型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来索引</a:t>
            </a:r>
          </a:p>
          <a:p>
            <a:pPr marL="674370" lvl="2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时间戳可以用户指定或系统生成。不同版本的数据按照时间倒序排序，即最新的数据排在最前面。</a:t>
            </a:r>
          </a:p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为了避免数据存在过多版本造成的的管理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包括存贮和索引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负担，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提供了两种数据版本回收方式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保存数据的最后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个版本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保存最近一段时间内的版本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9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210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数据模型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物理存储格式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342900" indent="-342900" fontAlgn="auto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Microsoft YaHei" panose="020B0503020204020204" charset="-122"/>
                <a:ea typeface="Microsoft YaHei" panose="020B0503020204020204" charset="-122"/>
              </a:rPr>
              <a:t>物理存储格式上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rPr>
              <a:t>按行进行分割</a:t>
            </a:r>
            <a:r>
              <a:rPr lang="zh-CN" altLang="en-US" sz="2400" dirty="0">
                <a:solidFill>
                  <a:srgbClr val="002060"/>
                </a:solidFill>
                <a:latin typeface="Microsoft YaHei" panose="020B0503020204020204" charset="-122"/>
                <a:ea typeface="Microsoft YaHei" panose="020B0503020204020204" charset="-122"/>
              </a:rPr>
              <a:t>，并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rPr>
              <a:t>按照列族存储</a:t>
            </a:r>
            <a:r>
              <a:rPr lang="zh-CN" altLang="en-US" sz="2400" dirty="0">
                <a:solidFill>
                  <a:srgbClr val="002060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 fontAlgn="auto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Microsoft YaHei" panose="020B0503020204020204" charset="-122"/>
                <a:ea typeface="Microsoft YaHei" panose="020B0503020204020204" charset="-122"/>
              </a:rPr>
              <a:t>值为空的列不予存储，节省存储空间。</a:t>
            </a:r>
            <a:endParaRPr lang="en-US" altLang="zh-CN" sz="2400" dirty="0">
              <a:solidFill>
                <a:srgbClr val="00206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7108" name="Picture 7" descr="Hbase2.jpg"/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 l="5862" t="12871" r="3455" b="6633"/>
          <a:stretch/>
        </p:blipFill>
        <p:spPr bwMode="auto">
          <a:xfrm>
            <a:off x="608467" y="3426367"/>
            <a:ext cx="7607300" cy="251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数据模型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物理存储格式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48132" name="Picture 3" descr="D:\Learning\hadoop学习\HBase学习\HBase教程\ajf3xwhqsr2q_1625fddxt2d8_b.png"/>
          <p:cNvPicPr>
            <a:picLocks noChangeAspect="1" noChangeArrowheads="1"/>
          </p:cNvPicPr>
          <p:nvPr/>
        </p:nvPicPr>
        <p:blipFill>
          <a:blip r:embed="rId3"/>
          <a:srcRect t="16785" b="11517"/>
          <a:stretch>
            <a:fillRect/>
          </a:stretch>
        </p:blipFill>
        <p:spPr bwMode="auto">
          <a:xfrm>
            <a:off x="560388" y="1927225"/>
            <a:ext cx="811847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947738"/>
            <a:ext cx="8694737" cy="5661025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的基本构架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MasterServer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zh-CN" altLang="en-US" dirty="0"/>
              <a:t>表元信息的存储</a:t>
            </a:r>
            <a:endParaRPr lang="en-US" altLang="zh-CN" dirty="0"/>
          </a:p>
          <a:p>
            <a:pPr marL="274320" lvl="1" indent="-27432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RegionServer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将表划分（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）存储到各个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156" name="Picture 2" descr="http://www.tbdata.org/wp-content/uploads/2011/03/012911_1100_hbase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9791" y="3429000"/>
            <a:ext cx="5281395" cy="287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947738"/>
            <a:ext cx="8694737" cy="5661025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的基本构架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58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spcBef>
                <a:spcPts val="58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高可用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spcBef>
                <a:spcPts val="58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监控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的健康状态；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spcBef>
                <a:spcPts val="58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-ROOT-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表的位置；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C0238AA4-EC12-438B-A193-5865D57976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4D9FDD3-A908-4B1F-9CA9-E79A380FB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3201" b="2204"/>
          <a:stretch/>
        </p:blipFill>
        <p:spPr bwMode="auto">
          <a:xfrm>
            <a:off x="3184072" y="3276600"/>
            <a:ext cx="3303814" cy="33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3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34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主服务器</a:t>
            </a:r>
            <a:r>
              <a:rPr lang="en-US" altLang="zh-CN" sz="26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HMaster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为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Region server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分配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region</a:t>
            </a: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负责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region server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的负载均衡</a:t>
            </a: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发现失效的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region server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并重新分配其上的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region</a:t>
            </a: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处理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schema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更新请求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530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278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子表数据存储与子表服务器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4320" lvl="1" indent="-27432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表会按照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RowKey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分为很多个子表（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Region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），每个子表存储在一个子表服务器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RegionServer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 marL="731520" lvl="2" indent="-27432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"/>
              <a:defRPr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Region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的数据文件超过阈值时，出发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Region Split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 marL="731520" lvl="2" indent="-274320">
              <a:lnSpc>
                <a:spcPct val="8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表的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Region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可以提前划分，避免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Region Split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0180" name="Picture 2" descr="http://www.tbdata.org/wp-content/uploads/2011/01/Image_3_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4779" y="3798657"/>
            <a:ext cx="5254442" cy="28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子表数据存储与子表服务器</a:t>
            </a:r>
            <a:endParaRPr lang="en-US" altLang="zh-CN" sz="26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每个子表中的数据区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Region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，对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每个列族创建一个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Store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每个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Store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由存放在内存中的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memStore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和存放在文件中的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StoreFile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构成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endParaRPr lang="en-US" altLang="zh-CN" sz="26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04" name="Picture 2" descr="http://www.tbdata.org/wp-content/uploads/2011/01/Image_4_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6669" y="3260953"/>
            <a:ext cx="6570662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b="1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子表数据存储与子表服务器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endParaRPr lang="en-US" altLang="zh-CN" sz="2600" b="1" dirty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52228" name="Picture 8" descr="http://www.tbdata.org/wp-content/uploads/2011/03/012911_1100_hbase5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9894" y="2100704"/>
            <a:ext cx="4862920" cy="394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19F913-A3CD-448E-A4A6-F56E9134C9A5}"/>
              </a:ext>
            </a:extLst>
          </p:cNvPr>
          <p:cNvSpPr/>
          <p:nvPr/>
        </p:nvSpPr>
        <p:spPr>
          <a:xfrm>
            <a:off x="390525" y="2100704"/>
            <a:ext cx="35530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中的所有数据文件都存储在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 HDFS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文件系统上，主要包括两种文件类型：</a:t>
            </a:r>
            <a:b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KeyValue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数据的存储格式，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StoreFile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底层就是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HLogFile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Ahead Log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的存储格式，物理上是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File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247" y="461925"/>
            <a:ext cx="8114743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38" y="1982788"/>
            <a:ext cx="8075612" cy="4037012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基本工作原理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基本操作与编程方法示例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73423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23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如何透明地操作</a:t>
            </a:r>
            <a:r>
              <a:rPr lang="en-US" altLang="zh-CN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文件的概览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446495C-B7F5-43F4-BD8B-0841D37C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3" y="2195789"/>
            <a:ext cx="8362951" cy="43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90525" y="701675"/>
            <a:ext cx="8442325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数据查找和传输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RDBMS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一般使用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树存储数据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高效插入、查找和删除</a:t>
            </a:r>
            <a:endParaRPr lang="en-US" altLang="zh-CN" sz="2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高效的范围扫描功能</a:t>
            </a:r>
            <a:endParaRPr lang="en-US" altLang="zh-CN" sz="2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LSM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树（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Log-Structured Merge Tree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输入数据先有序存在日志文件中</a:t>
            </a:r>
            <a:endParaRPr lang="en-US" altLang="zh-CN" sz="2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日志文件修改时，更新先保存在内存中加速查询</a:t>
            </a:r>
            <a:endParaRPr lang="en-US" altLang="zh-CN" sz="2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内存满时，把有序的键值对写磁盘，创建新的存储文件</a:t>
            </a:r>
            <a:endParaRPr lang="en-US" altLang="zh-CN" sz="2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后台进程将多个刷写的小文件合并成大文件</a:t>
            </a:r>
            <a:endParaRPr lang="en-US" altLang="zh-CN" sz="2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306350-37DD-4627-8DDA-FE2E558AD87C}"/>
              </a:ext>
            </a:extLst>
          </p:cNvPr>
          <p:cNvSpPr txBox="1"/>
          <p:nvPr/>
        </p:nvSpPr>
        <p:spPr>
          <a:xfrm>
            <a:off x="643944" y="6001555"/>
            <a:ext cx="78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LSM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使用日志文件和内存存储将随机写转换成顺序写，提高写的性能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470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数据记录的查询定位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描述所有子表和子表中数据块的元数据都存放在专门的</a:t>
            </a:r>
            <a:r>
              <a:rPr lang="zh-CN" altLang="en-US" sz="24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元数据表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中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,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并存储在特殊的子表中。子表元数据会不断增长，因此会使用多个子表来保存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所有元数据子表的元数据都保存在</a:t>
            </a:r>
            <a:r>
              <a:rPr lang="zh-CN" altLang="en-US" sz="24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根子表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中。主服务器会扫描根子表，从而得到所有的元数据子表位置，再进一步扫描这些元数据子表即可获得所寻找子表的位置。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　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823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92" y="403847"/>
            <a:ext cx="7772400" cy="888240"/>
          </a:xfrm>
        </p:spPr>
        <p:txBody>
          <a:bodyPr>
            <a:normAutofit/>
          </a:bodyPr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</a:pPr>
            <a:r>
              <a:rPr lang="en-US" altLang="zh-CN" sz="3200" kern="1200" dirty="0" err="1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HBase</a:t>
            </a:r>
            <a:r>
              <a:rPr lang="zh-CN" altLang="en-US" sz="3200" kern="1200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数据记录的查询定位</a:t>
            </a:r>
            <a:endParaRPr lang="en-US" altLang="zh-CN" sz="3200" kern="1200" dirty="0">
              <a:solidFill>
                <a:srgbClr val="7030A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86" y="1477617"/>
            <a:ext cx="8328991" cy="4572000"/>
          </a:xfrm>
        </p:spPr>
        <p:txBody>
          <a:bodyPr/>
          <a:lstStyle/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使用类似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树的结构来定位用户表的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region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位置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67310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第一层是保存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里面的文件，它持有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root 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表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的位置。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67310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第二层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表只会存储在一个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上，从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表上找到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.META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表的位置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67310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第三层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.META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表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，保存了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中所有数据表的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region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位置信息。</a:t>
            </a:r>
          </a:p>
        </p:txBody>
      </p:sp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F709AB7-19B5-49A3-B4E4-A38756FD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52" y="3825634"/>
            <a:ext cx="4599908" cy="262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7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数据记录的查询定位</a:t>
            </a:r>
            <a:endParaRPr lang="en-US" altLang="zh-CN" sz="2600" dirty="0">
              <a:solidFill>
                <a:srgbClr val="C00000"/>
              </a:solidFill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6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3F01C5-96D3-4C0A-88F8-3348B58A4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6" r="5569"/>
          <a:stretch/>
        </p:blipFill>
        <p:spPr>
          <a:xfrm rot="5400000">
            <a:off x="2294934" y="825563"/>
            <a:ext cx="4686838" cy="70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623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90525" y="701675"/>
            <a:ext cx="844232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数据的写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当客户端需要进行数据操作时，先查到子表服务器，然后向子表提交数据操作请求。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更新数据时，提交的数据</a:t>
            </a:r>
            <a:r>
              <a:rPr lang="zh-CN" altLang="en-US" sz="24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先写</a:t>
            </a:r>
            <a:r>
              <a:rPr lang="en-US" altLang="zh-CN" sz="24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WAL</a:t>
            </a:r>
            <a:r>
              <a:rPr lang="zh-CN" altLang="en-US" sz="24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文件，再添加</a:t>
            </a:r>
            <a:r>
              <a:rPr lang="en-US" altLang="zh-CN" sz="24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memStore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中，当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memStore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中的数据达到阈值时，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region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下的所有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MemStores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都会被持久化。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将自动合并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(compact)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，多个合并为一个；当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Region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中存储文件的大小超过阈值时，会将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region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一份为二。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243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90525" y="701675"/>
            <a:ext cx="84423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数据的读</a:t>
            </a:r>
            <a:endParaRPr lang="en-US" altLang="zh-CN" sz="26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当客户端需要进行数据操作时，先查到子表服务器，然后向子表提交数据操作请求。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读取数据时，先判断数据是否在</a:t>
            </a:r>
            <a:r>
              <a:rPr lang="en-US" altLang="zh-CN" sz="24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</a:rPr>
              <a:t>memStore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中，如果不在，则从底层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读取，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采用类似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B+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树索引，可以快速获取。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Bloom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过滤器：快速判断查询的数据是否在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StoreFile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中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79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90526" y="701676"/>
            <a:ext cx="84399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FB3AF4-0C65-4526-8790-A8FD41C42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32" y="1399135"/>
            <a:ext cx="6441553" cy="47571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B65F316-A06C-4B4E-85E9-A75DF87C6EB4}"/>
              </a:ext>
            </a:extLst>
          </p:cNvPr>
          <p:cNvSpPr txBox="1"/>
          <p:nvPr/>
        </p:nvSpPr>
        <p:spPr>
          <a:xfrm>
            <a:off x="3762103" y="6270171"/>
            <a:ext cx="150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Hfile</a:t>
            </a:r>
            <a:r>
              <a:rPr lang="zh-CN" altLang="en-US" sz="160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88580473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90525" y="701675"/>
            <a:ext cx="8442325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数据的读缓存</a:t>
            </a:r>
            <a:endParaRPr lang="en-US" altLang="zh-CN" sz="26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客户端从底层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StoreFile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加载数据后，会将查找的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块缓存到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中，以便后续同一请求或者相邻数据查找请求，可以直接从内存中获取，避免昂贵的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操作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LruBlockCache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1187450" lvl="3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Java Heap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，存储块，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策略，默认，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GC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问题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CombineBlockCache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1187450" lvl="3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LRUBlockCache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（存储索引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 +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BucketCache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offheap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存储块数据）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457200" lvl="2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791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90525" y="701675"/>
            <a:ext cx="84423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数据存储管理方法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Compact</a:t>
            </a:r>
            <a:endParaRPr lang="en-US" altLang="zh-CN" sz="26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提高读取性能。读取要将所有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Hfile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的结果合并，所以文件数对读取性能影响很大；消减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动作产生的无用数据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Minor Compaction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，小规模数据整理</a:t>
            </a: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将最新的若干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Hfile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合并，减少文件数</a:t>
            </a: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Major Compaction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，大规模的数据整理</a:t>
            </a: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region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某个列族的所有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Hfile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合并成一个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Hfile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动作只在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major compaction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时发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2821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3348" y="274638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17861"/>
            <a:ext cx="8415338" cy="42433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zh-CN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单机存储数据量有限</a:t>
            </a:r>
            <a:endParaRPr lang="en-US" altLang="zh-C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buClr>
                <a:schemeClr val="accent1"/>
              </a:buClr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写分离，引入缓存，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up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（垂直扩容）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buClr>
                <a:schemeClr val="accent1"/>
              </a:buClr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分区（分库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分表）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buClr>
                <a:schemeClr val="accent1"/>
              </a:buClr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超强的一致性（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）牺牲了水平的扩展性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buClr>
                <a:schemeClr val="accent1"/>
              </a:buClr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并行数据库的扩展性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fontAlgn="auto">
              <a:buClr>
                <a:schemeClr val="accent1"/>
              </a:buClr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经验定律：当节点数每增加</a:t>
            </a: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4~16</a:t>
            </a:r>
            <a:r>
              <a:rPr lang="zh-CN" altLang="en-US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台</a:t>
            </a: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每个节点的效率下降一半</a:t>
            </a:r>
            <a:endParaRPr lang="en-US" altLang="zh-CN" sz="26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 fontAlgn="auto">
              <a:buClr>
                <a:schemeClr val="accent1"/>
              </a:buClr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无法扩展超过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~40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fontAlgn="auto">
              <a:buClr>
                <a:schemeClr val="accent1"/>
              </a:buClr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TPC-C</a:t>
            </a:r>
            <a:r>
              <a:rPr lang="zh-CN" altLang="en-US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世界纪录</a:t>
            </a: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: 27 servers</a:t>
            </a:r>
          </a:p>
          <a:p>
            <a:pPr marL="914400" lvl="2" indent="0" fontAlgn="auto">
              <a:buClr>
                <a:schemeClr val="accent1"/>
              </a:buClr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TPC-H</a:t>
            </a:r>
            <a:r>
              <a:rPr lang="zh-CN" altLang="en-US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世界纪录</a:t>
            </a: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: 32 servers</a:t>
            </a:r>
          </a:p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“One size does not fit all”</a:t>
            </a:r>
          </a:p>
          <a:p>
            <a:pPr lvl="1">
              <a:buClr>
                <a:schemeClr val="accent1"/>
              </a:buClr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在所有数据库的主要应用领域，新的架构轻易地有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倍性能提升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数据仓库，流处理，科学计算，非结构化数据处理，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OLTP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在线事务处理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  <a:p>
            <a:pPr lvl="1" fontAlgn="auto">
              <a:buClr>
                <a:schemeClr val="accent1"/>
              </a:buClr>
              <a:buFont typeface="Wingdings 2"/>
              <a:defRPr/>
            </a:pPr>
            <a:endParaRPr lang="en-US" altLang="zh-CN" sz="2600" dirty="0">
              <a:solidFill>
                <a:srgbClr val="00B05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428625" y="5440139"/>
            <a:ext cx="8317790" cy="9541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400" i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* ACM SIGACT News, Volume 33 Issue 2 (2002):</a:t>
            </a:r>
            <a:r>
              <a:rPr lang="en-US" altLang="zh-CN" sz="1400" i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“Brewer's conjecture and the feasibility of consistent,</a:t>
            </a:r>
          </a:p>
          <a:p>
            <a:r>
              <a:rPr lang="en-US" altLang="zh-CN" sz="1400" i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available, partition-tolerant web services” </a:t>
            </a:r>
            <a:endParaRPr lang="zh-CN" altLang="en-US" sz="1400" i="1" dirty="0">
              <a:solidFill>
                <a:srgbClr val="C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l" eaLnBrk="1" hangingPunct="1"/>
            <a:r>
              <a:rPr lang="zh-CN" altLang="en-US" sz="1400" i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* </a:t>
            </a:r>
            <a:r>
              <a:rPr lang="en-US" altLang="en-US" sz="1400" i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ICDE 2005: “One Size Fits All”: An Idea Whose Time Has Come and Gone</a:t>
            </a:r>
          </a:p>
          <a:p>
            <a:pPr algn="l" eaLnBrk="1" hangingPunct="1"/>
            <a:r>
              <a:rPr lang="en-US" altLang="zh-CN" sz="1400" i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* </a:t>
            </a:r>
            <a:r>
              <a:rPr lang="en-US" altLang="en-US" sz="1400" i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VLDB 2007: </a:t>
            </a:r>
            <a:r>
              <a:rPr lang="en-US" altLang="zh-CN" sz="1400" i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The End of an Architectural Era (It’s Time for a Complete Rewrite)</a:t>
            </a:r>
            <a:endParaRPr lang="zh-CN" altLang="en-US" sz="1400" i="1" dirty="0">
              <a:solidFill>
                <a:srgbClr val="C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pic>
        <p:nvPicPr>
          <p:cNvPr id="6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97807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469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FAD3-04CC-414D-97DA-52CB0619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HBase</a:t>
            </a:r>
            <a:r>
              <a:rPr lang="zh-CN" altLang="en-US" dirty="0"/>
              <a:t> 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4A540-99C9-4716-9344-6AD51E30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214845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RegionServer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上线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启动时， 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目录下建立代表自己的临时文件；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订阅了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目录的变更消息，一旦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上线，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能马上得到消息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RegionServer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下线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下线时，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中临时文件会被删除；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得到订阅通知，让其他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帮助处理这台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 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保证数据完整性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分割成多个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再将不同的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region+log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交由不同的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 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，完成数据的恢复；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79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FAD3-04CC-414D-97DA-52CB0619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HBase</a:t>
            </a:r>
            <a:r>
              <a:rPr lang="zh-CN" altLang="en-US" dirty="0"/>
              <a:t> 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4A540-99C9-4716-9344-6AD51E30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214845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上线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上获取唯一一个代表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 用来阻止其它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扫描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目录，获得当前可用的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通信，获得当前已分配的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的对应关系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-ROOT-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.META.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表已分配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扫描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.META.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表，计算当前还未分配的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，将他们放入待分配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列表，执行分配；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42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FAD3-04CC-414D-97DA-52CB0619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HBase</a:t>
            </a:r>
            <a:r>
              <a:rPr lang="zh-CN" altLang="en-US" dirty="0"/>
              <a:t>容错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4A540-99C9-4716-9344-6AD51E30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Master</a:t>
            </a:r>
            <a:r>
              <a:rPr lang="zh-CN" altLang="en-US" sz="2400" dirty="0"/>
              <a:t>容错</a:t>
            </a:r>
            <a:endParaRPr lang="en-US" altLang="zh-CN" sz="2400" dirty="0"/>
          </a:p>
          <a:p>
            <a:pPr lvl="1"/>
            <a:r>
              <a:rPr lang="zh-CN" altLang="en-US" dirty="0"/>
              <a:t>配置</a:t>
            </a:r>
            <a:r>
              <a:rPr lang="en-US" altLang="zh-CN" dirty="0"/>
              <a:t>backup-masters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/>
              <a:t>Zookeeper</a:t>
            </a:r>
            <a:r>
              <a:rPr lang="zh-CN" altLang="en-US" dirty="0"/>
              <a:t>重新选择一个新的</a:t>
            </a:r>
            <a:r>
              <a:rPr lang="en-US" altLang="zh-CN" dirty="0"/>
              <a:t>Master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Master</a:t>
            </a:r>
            <a:r>
              <a:rPr lang="zh-CN" altLang="en-US" dirty="0"/>
              <a:t>过程中，数据读取仍照常进行；</a:t>
            </a:r>
            <a:endParaRPr lang="en-US" altLang="zh-CN" dirty="0"/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master</a:t>
            </a:r>
            <a:r>
              <a:rPr lang="zh-CN" altLang="en-US" dirty="0"/>
              <a:t>过程中，</a:t>
            </a:r>
            <a:r>
              <a:rPr lang="en-US" altLang="zh-CN" dirty="0"/>
              <a:t>region</a:t>
            </a:r>
            <a:r>
              <a:rPr lang="zh-CN" altLang="en-US" dirty="0"/>
              <a:t>切分、负载均衡等无法进行；</a:t>
            </a:r>
            <a:endParaRPr lang="en-US" altLang="zh-CN" sz="1800" dirty="0"/>
          </a:p>
          <a:p>
            <a:pPr lvl="0"/>
            <a:endParaRPr lang="en-US" altLang="zh-CN" sz="2400" dirty="0">
              <a:solidFill>
                <a:srgbClr val="002060"/>
              </a:solidFill>
            </a:endParaRPr>
          </a:p>
          <a:p>
            <a:pPr lvl="0"/>
            <a:r>
              <a:rPr lang="en-US" altLang="zh-CN" sz="2400" dirty="0" err="1">
                <a:solidFill>
                  <a:srgbClr val="002060"/>
                </a:solidFill>
              </a:rPr>
              <a:t>RegionServer</a:t>
            </a:r>
            <a:r>
              <a:rPr lang="zh-CN" altLang="en-US" sz="2400" dirty="0">
                <a:solidFill>
                  <a:srgbClr val="002060"/>
                </a:solidFill>
              </a:rPr>
              <a:t>容错：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通过</a:t>
            </a:r>
            <a:r>
              <a:rPr lang="en-US" altLang="zh-CN" dirty="0"/>
              <a:t>ZK</a:t>
            </a:r>
            <a:r>
              <a:rPr lang="zh-CN" altLang="en-US" dirty="0"/>
              <a:t>监控到节点下线，将该</a:t>
            </a:r>
            <a:r>
              <a:rPr lang="en-US" altLang="zh-CN" dirty="0" err="1"/>
              <a:t>RegionServer</a:t>
            </a:r>
            <a:r>
              <a:rPr lang="zh-CN" altLang="en-US" dirty="0"/>
              <a:t>上的</a:t>
            </a:r>
            <a:r>
              <a:rPr lang="en-US" altLang="zh-CN" dirty="0"/>
              <a:t>Region</a:t>
            </a:r>
            <a:r>
              <a:rPr lang="zh-CN" altLang="en-US" dirty="0"/>
              <a:t>重新分配到其他</a:t>
            </a:r>
            <a:r>
              <a:rPr lang="en-US" altLang="zh-CN" dirty="0" err="1"/>
              <a:t>RegionServer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0"/>
            <a:r>
              <a:rPr lang="en-US" altLang="zh-CN" dirty="0"/>
              <a:t>Zookeeper</a:t>
            </a:r>
            <a:r>
              <a:rPr lang="zh-CN" altLang="en-US" dirty="0"/>
              <a:t>容错</a:t>
            </a:r>
            <a:endParaRPr lang="en-US" altLang="zh-CN" dirty="0"/>
          </a:p>
          <a:p>
            <a:pPr lvl="1"/>
            <a:r>
              <a:rPr lang="en-US" altLang="zh-CN" dirty="0"/>
              <a:t>Zookeeper</a:t>
            </a:r>
            <a:r>
              <a:rPr lang="zh-CN" altLang="en-US" dirty="0"/>
              <a:t>是一个可靠地服务，一般配置</a:t>
            </a:r>
            <a:r>
              <a:rPr lang="en-US" altLang="zh-CN" dirty="0"/>
              <a:t>3</a:t>
            </a:r>
            <a:r>
              <a:rPr lang="zh-CN" altLang="en-US" dirty="0"/>
              <a:t>或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Zookeeper</a:t>
            </a:r>
            <a:r>
              <a:rPr lang="zh-CN" altLang="en-US" dirty="0"/>
              <a:t>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727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390525" y="701675"/>
            <a:ext cx="8596313" cy="52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zh-CN" sz="24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HBase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charset="-122"/>
                <a:ea typeface="Microsoft YaHei" panose="020B0503020204020204" charset="-122"/>
                <a:cs typeface="+mj-cs"/>
              </a:rPr>
              <a:t>原子性</a:t>
            </a:r>
            <a:endParaRPr lang="en-US" altLang="zh-CN" sz="2400" dirty="0">
              <a:solidFill>
                <a:srgbClr val="7030A0"/>
              </a:solidFill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  <a:p>
            <a:pPr marL="342900" lvl="1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任何行级的操作是原子的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800100" lvl="2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一条记录的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Put</a:t>
            </a: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操作要么完全成功，要么完全失败；</a:t>
            </a:r>
            <a:endParaRPr lang="en-US" altLang="zh-CN" sz="2000" dirty="0">
              <a:latin typeface="Arial Narrow" pitchFamily="34" charset="0"/>
              <a:ea typeface="黑体" pitchFamily="2" charset="-122"/>
            </a:endParaRPr>
          </a:p>
          <a:p>
            <a:pPr marL="800100" lvl="2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即使跨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column family</a:t>
            </a: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的行操作也是原子的</a:t>
            </a:r>
          </a:p>
          <a:p>
            <a:pPr marL="342900" lvl="1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支持一次性修改多行的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API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并不保证跨行的原子性操作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800100" lvl="2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一般情况下， 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API</a:t>
            </a: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会在结果中分别返回执行成功、失败以及超时的行操作列表</a:t>
            </a:r>
          </a:p>
          <a:p>
            <a:pPr marL="342900" lvl="1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checkAndPut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()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方法是原子性的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800100" lvl="2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相当于典型的</a:t>
            </a:r>
            <a:r>
              <a:rPr lang="en-US" altLang="zh-CN" sz="2000" dirty="0" err="1">
                <a:latin typeface="Arial Narrow" pitchFamily="34" charset="0"/>
                <a:ea typeface="黑体" pitchFamily="2" charset="-122"/>
              </a:rPr>
              <a:t>compareAndSet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 (CAS)</a:t>
            </a: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语义</a:t>
            </a:r>
          </a:p>
          <a:p>
            <a:pPr marL="342900" lvl="1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对行的修改顺序被严格定义，不可能出现修改交织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800100" lvl="2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比如，一个用户发出修改“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a=1,b=1,c=1” </a:t>
            </a: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，而另一个用户发出修改“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a=2,b=2,c=2”, </a:t>
            </a: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这行的值要么为“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a=1,b=1,c=1” </a:t>
            </a: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，要么为“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a=2,b=2,c=2” </a:t>
            </a: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，而不可能是 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"a=1,b=2,c=1“</a:t>
            </a:r>
          </a:p>
          <a:p>
            <a:pPr marL="800100" lvl="2" indent="-3429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如果是跨行的批量修改则不保证</a:t>
            </a:r>
            <a:endParaRPr lang="en-US" altLang="zh-CN" sz="2000" dirty="0">
              <a:latin typeface="Arial Narrow" pitchFamily="34" charset="0"/>
              <a:ea typeface="黑体" pitchFamily="2" charset="-122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0922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247" y="461925"/>
            <a:ext cx="8114743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38" y="1982788"/>
            <a:ext cx="8075612" cy="4037012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基本工作原理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基本操作与编程方法示例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73423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4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56" y="453542"/>
            <a:ext cx="7772400" cy="11430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 API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59051" y="1775669"/>
            <a:ext cx="8415338" cy="42433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Shell</a:t>
            </a: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Native Java </a:t>
            </a: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REST</a:t>
            </a: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Thrift</a:t>
            </a: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C/C++</a:t>
            </a: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Scala</a:t>
            </a:r>
          </a:p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Jython</a:t>
            </a:r>
            <a:endParaRPr lang="zh-CN" altLang="en-US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311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56" y="453542"/>
            <a:ext cx="7772400" cy="11430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5000"/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59051" y="1775669"/>
            <a:ext cx="8415338" cy="42433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shell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常用的操作命令有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687" lvl="2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create, drop</a:t>
            </a:r>
          </a:p>
          <a:p>
            <a:pPr marL="547687" lvl="2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describe, status</a:t>
            </a:r>
          </a:p>
          <a:p>
            <a:pPr marL="547687" lvl="2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disable, enable</a:t>
            </a:r>
          </a:p>
          <a:p>
            <a:pPr marL="547687" lvl="2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list, scan, put, get, delete, </a:t>
            </a:r>
            <a:r>
              <a:rPr lang="en-US" altLang="zh-CN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deleteall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count 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547687" lvl="2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help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可以看到详细的用法</a:t>
            </a:r>
          </a:p>
        </p:txBody>
      </p:sp>
      <p:pic>
        <p:nvPicPr>
          <p:cNvPr id="6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25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56" y="453542"/>
            <a:ext cx="7772400" cy="11430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 Rest/Thrift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59051" y="1775669"/>
            <a:ext cx="8415338" cy="42433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架构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E168DD8-F36F-4520-B6BE-1C3265E3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20" y="2673802"/>
            <a:ext cx="6833610" cy="302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42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56" y="453542"/>
            <a:ext cx="7772400" cy="11430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 C/C++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59051" y="1775669"/>
            <a:ext cx="8415338" cy="42433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lvl="1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官方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673100" lvl="2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zh-CN" sz="1800" dirty="0">
                <a:hlinkClick r:id="rId3"/>
              </a:rPr>
              <a:t>https://github.com/apache/hbase-native-client</a:t>
            </a:r>
            <a:endParaRPr lang="zh-CN" altLang="en-US" sz="1800" dirty="0"/>
          </a:p>
          <a:p>
            <a:pPr marL="673100" lvl="2" indent="-273050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没有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release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版本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32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4383" y="453542"/>
            <a:ext cx="7772400" cy="649701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269599" y="1209139"/>
            <a:ext cx="8415338" cy="42433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配置类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HBaseConfiguration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6299" y="1809962"/>
            <a:ext cx="8101263" cy="426122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代表的是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配置信息，创建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HBase </a:t>
            </a:r>
            <a:r>
              <a:rPr lang="en-US" altLang="zh-CN" sz="2000" dirty="0">
                <a:latin typeface="+mn-lt"/>
                <a:ea typeface="+mn-ea"/>
              </a:rPr>
              <a:t>Client</a:t>
            </a:r>
            <a:r>
              <a:rPr lang="zh-CN" altLang="en-US" sz="2000" dirty="0">
                <a:latin typeface="+mn-lt"/>
                <a:ea typeface="+mn-ea"/>
              </a:rPr>
              <a:t>对象的入参</a:t>
            </a:r>
            <a:endParaRPr lang="en-US" altLang="zh-CN" sz="2000" dirty="0"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默认的构造方式会尝试从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hbase-default.xml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hbase-site.xml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中读取配置。如果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classpath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没有这两个文件，就需要你自己设置配置。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C00000"/>
                </a:solidFill>
                <a:latin typeface="+mn-lt"/>
                <a:ea typeface="+mn-ea"/>
              </a:rPr>
              <a:t>配置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+mn-ea"/>
              </a:rPr>
              <a:t>Java</a:t>
            </a:r>
            <a:r>
              <a:rPr lang="zh-CN" altLang="en-US" sz="2000" dirty="0">
                <a:solidFill>
                  <a:srgbClr val="C00000"/>
                </a:solidFill>
                <a:latin typeface="+mn-lt"/>
                <a:ea typeface="+mn-ea"/>
              </a:rPr>
              <a:t>代码示例</a:t>
            </a:r>
            <a:r>
              <a:rPr lang="zh-CN" altLang="en-US" sz="2000" dirty="0">
                <a:latin typeface="+mn-lt"/>
                <a:ea typeface="+mn-ea"/>
              </a:rPr>
              <a:t>：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93BDE18-5CCA-4250-8642-E653B989BA71}"/>
              </a:ext>
            </a:extLst>
          </p:cNvPr>
          <p:cNvSpPr/>
          <p:nvPr/>
        </p:nvSpPr>
        <p:spPr>
          <a:xfrm>
            <a:off x="1175656" y="6053349"/>
            <a:ext cx="5921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https://hbase.apache.org/apidocs/index.html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F5EF44-882A-4439-8646-F2DAA0D26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38" y="4350985"/>
            <a:ext cx="8031124" cy="9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3348" y="274638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17861"/>
            <a:ext cx="8415338" cy="528773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是必须，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只能满足其一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(Consistency)</a:t>
            </a:r>
          </a:p>
          <a:p>
            <a:pPr marL="1074420" lvl="2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数据在多个副本之间是否能够保持一致的特性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可用性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(Availability)</a:t>
            </a:r>
          </a:p>
          <a:p>
            <a:pPr marL="1074420" lvl="2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服务必须一直处于可用的状态，对于用户的每一个操作请求总是能够在有限的时间内返回结果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分区容错性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(Partition Tolerance)</a:t>
            </a:r>
          </a:p>
          <a:p>
            <a:pPr marL="1074420" lvl="2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网络问题等导致节点无法访问，分布式系统必须支持分区容错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Available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（基本可用）、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（软状态）和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 consistent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（最终一致性）</a:t>
            </a: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定理逐步演化而来其核心思想是即使无法做到强一致性，但可以采用适当的方式来使系统达到最终一致性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97807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521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956" y="314394"/>
            <a:ext cx="7772400" cy="8683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182757"/>
            <a:ext cx="8229600" cy="4415938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273050" marR="0" lvl="1" indent="-273050">
              <a:lnSpc>
                <a:spcPct val="100000"/>
              </a:lnSpc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altLang="zh-CN" sz="2600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HBaseAdmin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：管理员类</a:t>
            </a:r>
            <a:endParaRPr lang="en-US" altLang="zh-CN" sz="2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HBaseAdmin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负责表的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META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信息处理。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createTable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dropTable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enableTable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disableTable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等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split(final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手动对表所有分区进行分割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splitRegionAsync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手动对单个分区进行分割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956" y="523116"/>
            <a:ext cx="7772400" cy="6695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1838" y="1363927"/>
            <a:ext cx="8229600" cy="5292054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Connection: 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表示连接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000" dirty="0" err="1">
                <a:latin typeface="Arial Narrow" pitchFamily="34" charset="0"/>
                <a:ea typeface="黑体" pitchFamily="2" charset="-122"/>
              </a:rPr>
              <a:t>ConnectionFactory.createConnection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(conf)</a:t>
            </a: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000" dirty="0" err="1">
                <a:latin typeface="Arial Narrow" pitchFamily="34" charset="0"/>
                <a:ea typeface="黑体" pitchFamily="2" charset="-122"/>
              </a:rPr>
              <a:t>connection.getTable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(</a:t>
            </a:r>
            <a:r>
              <a:rPr lang="en-US" altLang="zh-CN" sz="2000" dirty="0" err="1">
                <a:latin typeface="Arial Narrow" pitchFamily="34" charset="0"/>
                <a:ea typeface="黑体" pitchFamily="2" charset="-122"/>
              </a:rPr>
              <a:t>TableName.valueOf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("</a:t>
            </a:r>
            <a:r>
              <a:rPr lang="en-US" altLang="zh-CN" sz="2000" dirty="0" err="1">
                <a:latin typeface="Arial Narrow" pitchFamily="34" charset="0"/>
                <a:ea typeface="黑体" pitchFamily="2" charset="-122"/>
              </a:rPr>
              <a:t>mytable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"))</a:t>
            </a: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endParaRPr lang="en-US" altLang="zh-CN" sz="2000" dirty="0">
              <a:latin typeface="Arial Narrow" pitchFamily="34" charset="0"/>
              <a:ea typeface="黑体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HTable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：表示表的类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插入数据：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put(final Put put)</a:t>
            </a: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删除数据：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delete(final Delete delete)</a:t>
            </a: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查询数据：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get(final Get get)</a:t>
            </a:r>
          </a:p>
          <a:p>
            <a:pPr marL="730250" lvl="2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Arial Narrow" pitchFamily="34" charset="0"/>
                <a:ea typeface="黑体" pitchFamily="2" charset="-122"/>
              </a:rPr>
              <a:t>范围查询：</a:t>
            </a:r>
            <a:r>
              <a:rPr lang="en-US" altLang="zh-CN" sz="2000" dirty="0" err="1">
                <a:latin typeface="Arial Narrow" pitchFamily="34" charset="0"/>
                <a:ea typeface="黑体" pitchFamily="2" charset="-122"/>
              </a:rPr>
              <a:t>getScanner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</a:rPr>
              <a:t>(byte [] family, byte [] qualifier)</a:t>
            </a:r>
          </a:p>
          <a:p>
            <a:pPr marL="1187450" lvl="3" indent="-273050">
              <a:spcBef>
                <a:spcPts val="575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endParaRPr lang="en-US" altLang="zh-CN" sz="2000" dirty="0">
              <a:latin typeface="Arial Narrow" pitchFamily="34" charset="0"/>
              <a:ea typeface="黑体" pitchFamily="2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/>
          </a:p>
        </p:txBody>
      </p:sp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741363" y="2820988"/>
            <a:ext cx="7772400" cy="1143000"/>
          </a:xfrm>
        </p:spPr>
        <p:txBody>
          <a:bodyPr/>
          <a:lstStyle/>
          <a:p>
            <a:pPr algn="ctr"/>
            <a:r>
              <a:rPr lang="en-US" altLang="zh-CN" sz="600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Thanks</a:t>
            </a:r>
            <a:r>
              <a:rPr lang="zh-CN" altLang="en-US" sz="600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！</a:t>
            </a:r>
          </a:p>
        </p:txBody>
      </p:sp>
      <p:pic>
        <p:nvPicPr>
          <p:cNvPr id="3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831" y="2321400"/>
            <a:ext cx="4739744" cy="1143000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中的所有数据文件都存储在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文件系统上，主要包括上述提出的两种文件类型：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数据的存储格式，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的二进制格式文件，实际上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做了轻量级包装，即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底层就是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2.HLogFile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Ahead 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的存储格式，物理上是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File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43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9861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文件是不定长的，长度固定的只有其中的两块：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中有指针指向其他数据块的起始点。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Info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中记录了文件的一些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信息，例如：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AVG_KEY_LEN, AVG_VALUE_LEN, LAST_KEY, COMPARATOR, MAX_SEQ_ID_KEY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Index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块记录了每个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块的起始点。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 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的基本单元，为了提高效率，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HRegionServer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Cache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机制。每个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块的大小可以在创建一个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的时候通过参数指定，大号的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有利于顺序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，小号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利于随机查询。每个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块除了开头的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以外就是一个个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对拼接而成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Magic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内容就是一些随机数字，目的是防止数据损坏。后面会详细介绍每个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对的内部构造。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39" y="4066309"/>
            <a:ext cx="5276850" cy="1524000"/>
          </a:xfrm>
          <a:prstGeom prst="rect">
            <a:avLst/>
          </a:prstGeom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26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文件的格式描述（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保存表中的数据，这部分可以被压缩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Block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可选的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保存用户自定义的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对，可以被压缩。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Info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的元信息，不被压缩，用户也可以在这一部分添加自己的元信息。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 Index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–Data 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的索引。每条索引的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是被索引的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的第一条记录的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Block Index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可选的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)–Meta 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的索引。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这一段是定长的。保存了每一段的偏移量，读取一个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时，会首先读取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保存了每个段的起始位置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 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用来做安全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DataBlock Index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会被读取到内存中，这样，当检索某个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时，不需要扫描整个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，而只需从内存中找到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，通过一次磁盘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将整个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读取到内存中，再找到需要的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DataBlock Index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机制淘汰。</a:t>
            </a: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41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文件的格式（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通常采用压缩方式存储，压缩之后可以大大减少网络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，随之而来的开销当然是需要花费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进行压缩和解压缩。目标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的压缩支持两种方式：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Lzo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HLog(WAL log): WAL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ahead 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，用来做灾难恢复只用，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记录数据的所有变更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一旦数据修改，就可以从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中进行恢复。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维护一个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而不是每个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一个。这样不同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来自不同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的日志会混在一起，这样做的目的是不断追加单个文件相对于同时写多个文件而言，可以减少磁盘寻址次数，因此可以提高对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的写性能。带来的麻烦是，如果一台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下线，为了恢复其上的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，需要将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进行拆分，然后分发到其它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上进行恢复。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文件就是一个普通的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Sequence 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File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中记录了写入数据的归属信息，除了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名字外，同时还包括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是”写入时间”，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，或者是最近一次存入文件系统中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 Sequece 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对象，即对应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41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1" y="501512"/>
            <a:ext cx="80867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64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部分的格式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447059"/>
            <a:ext cx="4343400" cy="2933700"/>
          </a:xfrm>
          <a:prstGeom prst="rect">
            <a:avLst/>
          </a:prstGeom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9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687" y="841168"/>
            <a:ext cx="7772400" cy="649701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398808" y="1608552"/>
            <a:ext cx="8462963" cy="4286250"/>
          </a:xfrm>
        </p:spPr>
        <p:txBody>
          <a:bodyPr/>
          <a:lstStyle/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实现和操作上的局限性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不适合新的应用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Clr>
                <a:schemeClr val="accent1"/>
              </a:buClr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在一张表中存储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500GB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灵活动态可变的表结构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为大表修改表结构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(Alter Table 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Clr>
                <a:schemeClr val="accent1"/>
              </a:buClr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无停机时间的在线大表分区和动态扩容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…</a:t>
            </a:r>
          </a:p>
        </p:txBody>
      </p:sp>
      <p:pic>
        <p:nvPicPr>
          <p:cNvPr id="4" name="Picture 8" descr="poc-query-tim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28" y="3232721"/>
            <a:ext cx="5041054" cy="330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3707904" y="3429000"/>
            <a:ext cx="1419200" cy="1125572"/>
          </a:xfrm>
          <a:prstGeom prst="star5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SQL limitation – query on 0.5TB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2924944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关系数据库</a:t>
            </a:r>
            <a:r>
              <a:rPr lang="en-US" sz="1400" b="1" dirty="0"/>
              <a:t> vs. Hadoop/Hive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3349266"/>
            <a:ext cx="27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02203A"/>
                </a:solidFill>
              </a:rPr>
              <a:t>Intel silicon design environment usage analysis, 40M records/day</a:t>
            </a:r>
            <a:endParaRPr lang="zh-CN" altLang="en-US" sz="1200" dirty="0">
              <a:solidFill>
                <a:srgbClr val="02203A"/>
              </a:solidFill>
            </a:endParaRPr>
          </a:p>
        </p:txBody>
      </p:sp>
      <p:pic>
        <p:nvPicPr>
          <p:cNvPr id="9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86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HLogFile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7941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文件就是一个普通的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Sequence 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File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中记录了写入数据的归属信息，除了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名字外，同时还包括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是“写入时间”，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，或者是最近一次存入文件系统中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HLog Sequece 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对象，即对应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2951018"/>
            <a:ext cx="5267325" cy="3333750"/>
          </a:xfrm>
          <a:prstGeom prst="rect">
            <a:avLst/>
          </a:prstGeom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2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4" y="1071563"/>
            <a:ext cx="8366746" cy="5661025"/>
          </a:xfrm>
        </p:spPr>
        <p:txBody>
          <a:bodyPr>
            <a:normAutofit/>
          </a:bodyPr>
          <a:lstStyle/>
          <a:p>
            <a:pPr marL="0" indent="0" fontAlgn="auto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的设计目标和功能特点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缺少结构化半结构化数据存储访问能力的缺陷，提供一个分布式数据管理系统，解决大规模的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结构化和半结构化数据存储访问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问题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基于列存储模式的大数据表管理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能力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基本的数据库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CRUD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，提供强一致性（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CP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随机和实时的数据读写访问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能力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实现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数据容错性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和持久化存储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高可扩展性，负载平衡能力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ts val="580"/>
              </a:spcBef>
              <a:buFont typeface="Wingdings 2"/>
              <a:buChar char=""/>
              <a:defRPr/>
            </a:pP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2420" y="479190"/>
            <a:ext cx="7772400" cy="485622"/>
          </a:xfrm>
          <a:prstGeom prst="rect">
            <a:avLst/>
          </a:prstGeom>
        </p:spPr>
        <p:txBody>
          <a:bodyPr bIns="9144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Aft>
                <a:spcPts val="0"/>
              </a:spcAft>
              <a:defRPr/>
            </a:pPr>
            <a:endParaRPr lang="en-US" altLang="zh-CN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6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2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858286"/>
            <a:ext cx="8694737" cy="5661025"/>
          </a:xfrm>
        </p:spPr>
        <p:txBody>
          <a:bodyPr>
            <a:normAutofit/>
          </a:bodyPr>
          <a:lstStyle/>
          <a:p>
            <a:pPr marL="0" indent="0" fontAlgn="auto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中的生态环境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构建于分布式文件系统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之上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indent="-274320" fontAlgn="auto">
              <a:lnSpc>
                <a:spcPct val="15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为上层应用提供结构化半结构化海量数据存储访问能力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altLang="zh-CN" sz="2400" dirty="0">
              <a:solidFill>
                <a:srgbClr val="0066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010465-1EBB-4CBC-BD25-6BE4C91A2D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60" r="6497" b="10838"/>
          <a:stretch/>
        </p:blipFill>
        <p:spPr>
          <a:xfrm>
            <a:off x="1650744" y="3303623"/>
            <a:ext cx="5634718" cy="29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9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247" y="461925"/>
            <a:ext cx="8114743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38" y="1982788"/>
            <a:ext cx="8075612" cy="4037012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基本工作原理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基本操作与编程方法示例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mcc\Desktop\江苏鸿程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73423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6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28613" y="787400"/>
            <a:ext cx="8694737" cy="56626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数据模型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逻辑数据模型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是一个分布式多维表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spcBef>
                <a:spcPts val="580"/>
              </a:spcBef>
              <a:buClr>
                <a:srgbClr val="7030A0"/>
              </a:buClr>
              <a:buSzPct val="70000"/>
              <a:buFont typeface="Wingdings 2"/>
              <a:buChar char=""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行键：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RowKey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，有序排列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spcBef>
                <a:spcPts val="580"/>
              </a:spcBef>
              <a:buClr>
                <a:srgbClr val="7030A0"/>
              </a:buClr>
              <a:buSzPct val="70000"/>
              <a:buFont typeface="Wingdings 2"/>
              <a:buChar char=""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列键：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family:qualifier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，列族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列修饰符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spcBef>
                <a:spcPts val="580"/>
              </a:spcBef>
              <a:buClr>
                <a:srgbClr val="7030A0"/>
              </a:buClr>
              <a:buSzPct val="70000"/>
              <a:buFont typeface="Wingdings 2"/>
              <a:buChar char=""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时间戳：多版本控制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370" lvl="2" indent="-274320">
              <a:spcBef>
                <a:spcPts val="580"/>
              </a:spcBef>
              <a:buClr>
                <a:srgbClr val="7030A0"/>
              </a:buClr>
              <a:buSzPct val="70000"/>
              <a:buFont typeface="Wingdings 2"/>
              <a:buChar char=""/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单元格：行键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列键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时间戳，指定表中唯一的单元格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6084" name="Picture 4" descr="Hbase1.jpg"/>
          <p:cNvPicPr>
            <a:picLocks noChangeAspect="1"/>
          </p:cNvPicPr>
          <p:nvPr/>
        </p:nvPicPr>
        <p:blipFill>
          <a:blip r:embed="rId3">
            <a:lum contrast="20000"/>
          </a:blip>
          <a:srcRect t="17252" r="6985" b="8044"/>
          <a:stretch>
            <a:fillRect/>
          </a:stretch>
        </p:blipFill>
        <p:spPr bwMode="auto">
          <a:xfrm>
            <a:off x="434975" y="3910921"/>
            <a:ext cx="827405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mcc\Desktop\江苏鸿程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C08789-00D9-492B-A4B7-7ACFBF4BFC84}"/>
              </a:ext>
            </a:extLst>
          </p:cNvPr>
          <p:cNvSpPr txBox="1"/>
          <p:nvPr/>
        </p:nvSpPr>
        <p:spPr>
          <a:xfrm>
            <a:off x="979714" y="6126480"/>
            <a:ext cx="246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所有的数据都是</a:t>
            </a:r>
            <a:r>
              <a:rPr lang="en-US" altLang="zh-CN" sz="1600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Bytes</a:t>
            </a:r>
            <a:endParaRPr lang="zh-CN" altLang="en-US" sz="1600" dirty="0">
              <a:solidFill>
                <a:srgbClr val="FF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333101"/>
      </p:ext>
    </p:extLst>
  </p:cSld>
  <p:clrMapOvr>
    <a:masterClrMapping/>
  </p:clrMapOvr>
</p:sld>
</file>

<file path=ppt/theme/theme1.xml><?xml version="1.0" encoding="utf-8"?>
<a:theme xmlns:a="http://schemas.openxmlformats.org/drawingml/2006/main" name="pasalab-nj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arrow" w="med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en-US" sz="1600">
            <a:latin typeface="Microsoft YaHei" panose="020B0503020204020204" charset="-122"/>
            <a:ea typeface="Microsoft YaHei" panose="020B0503020204020204" charset="-122"/>
            <a:cs typeface="Microsoft YaHei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格式模板.potx" id="{2A7838DD-B043-4E09-972A-CD370F1D903D}" vid="{3EF0BA61-6D73-4E1B-94E0-D38FD1458E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28392</TotalTime>
  <Words>4866</Words>
  <Application>Microsoft Office PowerPoint</Application>
  <PresentationFormat>全屏显示(4:3)</PresentationFormat>
  <Paragraphs>400</Paragraphs>
  <Slides>50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黑体</vt:lpstr>
      <vt:lpstr>Microsoft YaHei</vt:lpstr>
      <vt:lpstr>Microsoft YaHei</vt:lpstr>
      <vt:lpstr>Arial</vt:lpstr>
      <vt:lpstr>Arial Narrow</vt:lpstr>
      <vt:lpstr>Calibri</vt:lpstr>
      <vt:lpstr>Times New Roman</vt:lpstr>
      <vt:lpstr>Verdana</vt:lpstr>
      <vt:lpstr>Wingdings</vt:lpstr>
      <vt:lpstr>Wingdings 2</vt:lpstr>
      <vt:lpstr>pasalab-nju</vt:lpstr>
      <vt:lpstr>第5讲-分布式键值对数据库HBase的基本原理与编程技术</vt:lpstr>
      <vt:lpstr>内容</vt:lpstr>
      <vt:lpstr>HBase的起源</vt:lpstr>
      <vt:lpstr>HBase的起源</vt:lpstr>
      <vt:lpstr>HBase的起源</vt:lpstr>
      <vt:lpstr>PowerPoint 演示文稿</vt:lpstr>
      <vt:lpstr>PowerPoint 演示文稿</vt:lpstr>
      <vt:lpstr>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HBase数据记录的查询定位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HBase 启动</vt:lpstr>
      <vt:lpstr>HBase 启动</vt:lpstr>
      <vt:lpstr>HBase容错</vt:lpstr>
      <vt:lpstr>PowerPoint 演示文稿</vt:lpstr>
      <vt:lpstr>内容</vt:lpstr>
      <vt:lpstr>HBase API</vt:lpstr>
      <vt:lpstr>Hbase shell 操作</vt:lpstr>
      <vt:lpstr>HBase Rest/Thrift</vt:lpstr>
      <vt:lpstr>HBase C/C++</vt:lpstr>
      <vt:lpstr>HBase Java </vt:lpstr>
      <vt:lpstr>HBase Java </vt:lpstr>
      <vt:lpstr>HBase Java </vt:lpstr>
      <vt:lpstr>Thanks！</vt:lpstr>
      <vt:lpstr>Backups</vt:lpstr>
      <vt:lpstr>HBase存储格式</vt:lpstr>
      <vt:lpstr>HFile</vt:lpstr>
      <vt:lpstr>HFile文件的格式描述（1）</vt:lpstr>
      <vt:lpstr>HFile文件的格式（2）</vt:lpstr>
      <vt:lpstr>HFile文件的格式</vt:lpstr>
      <vt:lpstr>Trailer部分的格式</vt:lpstr>
      <vt:lpstr>HLogFile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1. 并行计算技术简介</dc:title>
  <dc:creator>yihua</dc:creator>
  <cp:lastModifiedBy>liu zhiqiang</cp:lastModifiedBy>
  <cp:revision>1187</cp:revision>
  <dcterms:created xsi:type="dcterms:W3CDTF">2011-01-31T19:55:44Z</dcterms:created>
  <dcterms:modified xsi:type="dcterms:W3CDTF">2020-06-11T00:51:57Z</dcterms:modified>
</cp:coreProperties>
</file>