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84" r:id="rId5"/>
    <p:sldId id="259" r:id="rId6"/>
    <p:sldId id="260" r:id="rId7"/>
    <p:sldId id="261" r:id="rId8"/>
    <p:sldId id="262" r:id="rId9"/>
    <p:sldId id="263" r:id="rId10"/>
    <p:sldId id="265" r:id="rId11"/>
    <p:sldId id="268" r:id="rId12"/>
    <p:sldId id="266" r:id="rId13"/>
    <p:sldId id="267" r:id="rId14"/>
    <p:sldId id="269" r:id="rId15"/>
    <p:sldId id="270" r:id="rId16"/>
    <p:sldId id="271" r:id="rId17"/>
    <p:sldId id="272" r:id="rId18"/>
    <p:sldId id="273" r:id="rId19"/>
    <p:sldId id="274" r:id="rId20"/>
    <p:sldId id="275" r:id="rId21"/>
    <p:sldId id="278" r:id="rId22"/>
    <p:sldId id="289" r:id="rId23"/>
    <p:sldId id="286" r:id="rId24"/>
    <p:sldId id="276" r:id="rId25"/>
    <p:sldId id="281" r:id="rId26"/>
    <p:sldId id="282" r:id="rId27"/>
    <p:sldId id="277" r:id="rId28"/>
    <p:sldId id="292" r:id="rId29"/>
    <p:sldId id="279" r:id="rId30"/>
    <p:sldId id="280" r:id="rId31"/>
    <p:sldId id="291" r:id="rId32"/>
    <p:sldId id="287" r:id="rId33"/>
    <p:sldId id="288" r:id="rId34"/>
    <p:sldId id="285" r:id="rId35"/>
    <p:sldId id="28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488"/>
    <p:restoredTop sz="96715"/>
  </p:normalViewPr>
  <p:slideViewPr>
    <p:cSldViewPr snapToGrid="0" snapToObjects="1">
      <p:cViewPr varScale="1">
        <p:scale>
          <a:sx n="107" d="100"/>
          <a:sy n="107" d="100"/>
        </p:scale>
        <p:origin x="168"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gradle.org/current/dsl/org.gradle.api.tasks.compile.JavaCompil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apache/maven-mvn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0E7B-1C90-5942-8D2E-DAA7E2D6C771}"/>
              </a:ext>
            </a:extLst>
          </p:cNvPr>
          <p:cNvSpPr>
            <a:spLocks noGrp="1"/>
          </p:cNvSpPr>
          <p:nvPr>
            <p:ph type="ctrTitle"/>
          </p:nvPr>
        </p:nvSpPr>
        <p:spPr>
          <a:xfrm>
            <a:off x="4529280" y="1386859"/>
            <a:ext cx="3648173" cy="1126283"/>
          </a:xfrm>
        </p:spPr>
        <p:txBody>
          <a:bodyPr>
            <a:normAutofit fontScale="90000"/>
          </a:bodyPr>
          <a:lstStyle/>
          <a:p>
            <a:pPr algn="ctr"/>
            <a:r>
              <a:rPr kumimoji="1" lang="zh-CN" altLang="en-US" dirty="0"/>
              <a:t>浅析</a:t>
            </a:r>
            <a:r>
              <a:rPr kumimoji="1" lang="en-US" altLang="zh-CN" dirty="0"/>
              <a:t>Gradle</a:t>
            </a:r>
            <a:endParaRPr kumimoji="1" lang="zh-CN" altLang="en-US" dirty="0"/>
          </a:p>
        </p:txBody>
      </p:sp>
      <p:sp>
        <p:nvSpPr>
          <p:cNvPr id="3" name="副标题 2">
            <a:extLst>
              <a:ext uri="{FF2B5EF4-FFF2-40B4-BE49-F238E27FC236}">
                <a16:creationId xmlns:a16="http://schemas.microsoft.com/office/drawing/2014/main" id="{634F1559-49BE-A047-9D8E-9FCF8589917E}"/>
              </a:ext>
            </a:extLst>
          </p:cNvPr>
          <p:cNvSpPr>
            <a:spLocks noGrp="1"/>
          </p:cNvSpPr>
          <p:nvPr>
            <p:ph type="subTitle" idx="1"/>
          </p:nvPr>
        </p:nvSpPr>
        <p:spPr>
          <a:xfrm>
            <a:off x="10416619" y="5467546"/>
            <a:ext cx="1087993" cy="436116"/>
          </a:xfrm>
        </p:spPr>
        <p:txBody>
          <a:bodyPr/>
          <a:lstStyle/>
          <a:p>
            <a:r>
              <a:rPr kumimoji="1" lang="zh-CN" altLang="en-US" dirty="0"/>
              <a:t>吴添</a:t>
            </a:r>
          </a:p>
        </p:txBody>
      </p:sp>
      <p:sp>
        <p:nvSpPr>
          <p:cNvPr id="4" name="文本框 3">
            <a:extLst>
              <a:ext uri="{FF2B5EF4-FFF2-40B4-BE49-F238E27FC236}">
                <a16:creationId xmlns:a16="http://schemas.microsoft.com/office/drawing/2014/main" id="{6683CBFF-1A29-4247-9A0E-D1FEAE9EF6D2}"/>
              </a:ext>
            </a:extLst>
          </p:cNvPr>
          <p:cNvSpPr txBox="1"/>
          <p:nvPr/>
        </p:nvSpPr>
        <p:spPr>
          <a:xfrm>
            <a:off x="7801583" y="2825885"/>
            <a:ext cx="2303751" cy="369332"/>
          </a:xfrm>
          <a:prstGeom prst="rect">
            <a:avLst/>
          </a:prstGeom>
          <a:noFill/>
        </p:spPr>
        <p:txBody>
          <a:bodyPr wrap="square" rtlCol="0">
            <a:spAutoFit/>
          </a:bodyPr>
          <a:lstStyle/>
          <a:p>
            <a:r>
              <a:rPr kumimoji="1" lang="zh-CN" altLang="en-US" dirty="0"/>
              <a:t>从入门到放弃</a:t>
            </a:r>
          </a:p>
        </p:txBody>
      </p:sp>
    </p:spTree>
    <p:extLst>
      <p:ext uri="{BB962C8B-B14F-4D97-AF65-F5344CB8AC3E}">
        <p14:creationId xmlns:p14="http://schemas.microsoft.com/office/powerpoint/2010/main" val="21636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53397-F5BF-1C4B-BD2C-7DA26D3A68FE}"/>
              </a:ext>
            </a:extLst>
          </p:cNvPr>
          <p:cNvSpPr>
            <a:spLocks noGrp="1"/>
          </p:cNvSpPr>
          <p:nvPr>
            <p:ph type="title"/>
          </p:nvPr>
        </p:nvSpPr>
        <p:spPr/>
        <p:txBody>
          <a:bodyPr/>
          <a:lstStyle/>
          <a:p>
            <a:r>
              <a:rPr kumimoji="1" lang="zh-CN" altLang="en-US" dirty="0"/>
              <a:t>新一代构建工具</a:t>
            </a:r>
            <a:r>
              <a:rPr kumimoji="1" lang="en-US" altLang="zh-CN" dirty="0"/>
              <a:t>--Gradle</a:t>
            </a:r>
            <a:endParaRPr kumimoji="1" lang="zh-CN" altLang="en-US" dirty="0"/>
          </a:p>
        </p:txBody>
      </p:sp>
      <p:pic>
        <p:nvPicPr>
          <p:cNvPr id="4" name="内容占位符 3">
            <a:extLst>
              <a:ext uri="{FF2B5EF4-FFF2-40B4-BE49-F238E27FC236}">
                <a16:creationId xmlns:a16="http://schemas.microsoft.com/office/drawing/2014/main" id="{562C601E-9A8C-114B-8DEB-38564770C2D2}"/>
              </a:ext>
            </a:extLst>
          </p:cNvPr>
          <p:cNvPicPr>
            <a:picLocks noGrp="1" noChangeAspect="1"/>
          </p:cNvPicPr>
          <p:nvPr>
            <p:ph idx="1"/>
          </p:nvPr>
        </p:nvPicPr>
        <p:blipFill>
          <a:blip r:embed="rId2"/>
          <a:stretch>
            <a:fillRect/>
          </a:stretch>
        </p:blipFill>
        <p:spPr>
          <a:xfrm>
            <a:off x="4064906" y="2133600"/>
            <a:ext cx="5964014" cy="3778250"/>
          </a:xfrm>
          <a:prstGeom prst="rect">
            <a:avLst/>
          </a:prstGeom>
        </p:spPr>
      </p:pic>
    </p:spTree>
    <p:extLst>
      <p:ext uri="{BB962C8B-B14F-4D97-AF65-F5344CB8AC3E}">
        <p14:creationId xmlns:p14="http://schemas.microsoft.com/office/powerpoint/2010/main" val="216653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dirty="0"/>
              <a:t>，</a:t>
            </a:r>
            <a:r>
              <a:rPr kumimoji="1" lang="en-US" altLang="zh-CN" dirty="0"/>
              <a:t>Ant</a:t>
            </a:r>
            <a:r>
              <a:rPr kumimoji="1" lang="zh-CN" altLang="en-US" dirty="0"/>
              <a:t>概念对比</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3015731306"/>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2997217813"/>
                    </a:ext>
                  </a:extLst>
                </a:gridCol>
                <a:gridCol w="2228850">
                  <a:extLst>
                    <a:ext uri="{9D8B030D-6E8A-4147-A177-3AD203B41FA5}">
                      <a16:colId xmlns:a16="http://schemas.microsoft.com/office/drawing/2014/main" val="1811882953"/>
                    </a:ext>
                  </a:extLst>
                </a:gridCol>
                <a:gridCol w="2228850">
                  <a:extLst>
                    <a:ext uri="{9D8B030D-6E8A-4147-A177-3AD203B41FA5}">
                      <a16:colId xmlns:a16="http://schemas.microsoft.com/office/drawing/2014/main" val="4682462"/>
                    </a:ext>
                  </a:extLst>
                </a:gridCol>
                <a:gridCol w="2228850">
                  <a:extLst>
                    <a:ext uri="{9D8B030D-6E8A-4147-A177-3AD203B41FA5}">
                      <a16:colId xmlns:a16="http://schemas.microsoft.com/office/drawing/2014/main" val="590636205"/>
                    </a:ext>
                  </a:extLst>
                </a:gridCol>
              </a:tblGrid>
              <a:tr h="370840">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tc>
                  <a:txBody>
                    <a:bodyPr/>
                    <a:lstStyle/>
                    <a:p>
                      <a:pPr algn="ctr"/>
                      <a:r>
                        <a:rPr lang="en-US" altLang="zh-CN" dirty="0"/>
                        <a:t>Ant</a:t>
                      </a:r>
                      <a:endParaRPr lang="zh-CN" altLang="en-US" dirty="0"/>
                    </a:p>
                  </a:txBody>
                  <a:tcPr>
                    <a:solidFill>
                      <a:schemeClr val="accent2"/>
                    </a:solidFill>
                  </a:tcPr>
                </a:tc>
                <a:extLst>
                  <a:ext uri="{0D108BD9-81ED-4DB2-BD59-A6C34878D82A}">
                    <a16:rowId xmlns:a16="http://schemas.microsoft.com/office/drawing/2014/main" val="3413080970"/>
                  </a:ext>
                </a:extLst>
              </a:tr>
              <a:tr h="370840">
                <a:tc>
                  <a:txBody>
                    <a:bodyPr/>
                    <a:lstStyle/>
                    <a:p>
                      <a:r>
                        <a:rPr lang="zh-CN" altLang="en-US" dirty="0"/>
                        <a:t>项目</a:t>
                      </a:r>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extLst>
                  <a:ext uri="{0D108BD9-81ED-4DB2-BD59-A6C34878D82A}">
                    <a16:rowId xmlns:a16="http://schemas.microsoft.com/office/drawing/2014/main" val="2079529020"/>
                  </a:ext>
                </a:extLst>
              </a:tr>
              <a:tr h="370840">
                <a:tc>
                  <a:txBody>
                    <a:bodyPr/>
                    <a:lstStyle/>
                    <a:p>
                      <a:r>
                        <a:rPr lang="zh-CN" altLang="en-US" dirty="0"/>
                        <a:t>任务</a:t>
                      </a:r>
                    </a:p>
                  </a:txBody>
                  <a:tcPr/>
                </a:tc>
                <a:tc>
                  <a:txBody>
                    <a:bodyPr/>
                    <a:lstStyle/>
                    <a:p>
                      <a:r>
                        <a:rPr lang="en-US" altLang="zh-CN" dirty="0"/>
                        <a:t>Task</a:t>
                      </a:r>
                      <a:endParaRPr lang="zh-CN" altLang="en-US" dirty="0"/>
                    </a:p>
                  </a:txBody>
                  <a:tcPr/>
                </a:tc>
                <a:tc>
                  <a:txBody>
                    <a:bodyPr/>
                    <a:lstStyle/>
                    <a:p>
                      <a:r>
                        <a:rPr lang="en-US" altLang="zh-CN" dirty="0"/>
                        <a:t>Goal</a:t>
                      </a:r>
                      <a:endParaRPr lang="zh-CN" altLang="en-US" dirty="0"/>
                    </a:p>
                  </a:txBody>
                  <a:tcPr/>
                </a:tc>
                <a:tc>
                  <a:txBody>
                    <a:bodyPr/>
                    <a:lstStyle/>
                    <a:p>
                      <a:r>
                        <a:rPr lang="en-US" altLang="zh-CN" dirty="0"/>
                        <a:t>Target</a:t>
                      </a:r>
                      <a:endParaRPr lang="zh-CN" altLang="en-US" dirty="0"/>
                    </a:p>
                  </a:txBody>
                  <a:tcPr/>
                </a:tc>
                <a:extLst>
                  <a:ext uri="{0D108BD9-81ED-4DB2-BD59-A6C34878D82A}">
                    <a16:rowId xmlns:a16="http://schemas.microsoft.com/office/drawing/2014/main" val="1003540070"/>
                  </a:ext>
                </a:extLst>
              </a:tr>
              <a:tr h="370840">
                <a:tc>
                  <a:txBody>
                    <a:bodyPr/>
                    <a:lstStyle/>
                    <a:p>
                      <a:r>
                        <a:rPr lang="zh-CN" altLang="en-US" dirty="0"/>
                        <a:t>构建脚本</a:t>
                      </a:r>
                    </a:p>
                  </a:txBody>
                  <a:tcPr/>
                </a:tc>
                <a:tc>
                  <a:txBody>
                    <a:bodyPr/>
                    <a:lstStyle/>
                    <a:p>
                      <a:r>
                        <a:rPr lang="en-US" altLang="zh-CN" dirty="0" err="1"/>
                        <a:t>build.gradle</a:t>
                      </a:r>
                      <a:endParaRPr lang="zh-CN" altLang="en-US" dirty="0"/>
                    </a:p>
                  </a:txBody>
                  <a:tcPr/>
                </a:tc>
                <a:tc>
                  <a:txBody>
                    <a:bodyPr/>
                    <a:lstStyle/>
                    <a:p>
                      <a:r>
                        <a:rPr lang="en-US" altLang="zh-CN" dirty="0" err="1"/>
                        <a:t>pom.xml</a:t>
                      </a:r>
                      <a:endParaRPr lang="zh-CN" altLang="en-US" dirty="0"/>
                    </a:p>
                  </a:txBody>
                  <a:tcPr/>
                </a:tc>
                <a:tc>
                  <a:txBody>
                    <a:bodyPr/>
                    <a:lstStyle/>
                    <a:p>
                      <a:r>
                        <a:rPr lang="en-US" altLang="zh-CN" dirty="0" err="1"/>
                        <a:t>build.xml</a:t>
                      </a:r>
                      <a:endParaRPr lang="zh-CN" altLang="en-US" dirty="0"/>
                    </a:p>
                  </a:txBody>
                  <a:tcPr/>
                </a:tc>
                <a:extLst>
                  <a:ext uri="{0D108BD9-81ED-4DB2-BD59-A6C34878D82A}">
                    <a16:rowId xmlns:a16="http://schemas.microsoft.com/office/drawing/2014/main" val="54732127"/>
                  </a:ext>
                </a:extLst>
              </a:tr>
            </a:tbl>
          </a:graphicData>
        </a:graphic>
      </p:graphicFrame>
    </p:spTree>
    <p:extLst>
      <p:ext uri="{BB962C8B-B14F-4D97-AF65-F5344CB8AC3E}">
        <p14:creationId xmlns:p14="http://schemas.microsoft.com/office/powerpoint/2010/main" val="336516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CA66C55-841B-CB48-A953-890847F9BCF1}"/>
              </a:ext>
            </a:extLst>
          </p:cNvPr>
          <p:cNvSpPr txBox="1"/>
          <p:nvPr/>
        </p:nvSpPr>
        <p:spPr>
          <a:xfrm>
            <a:off x="4114801" y="2474893"/>
            <a:ext cx="3769303" cy="1015663"/>
          </a:xfrm>
          <a:prstGeom prst="rect">
            <a:avLst/>
          </a:prstGeom>
          <a:noFill/>
        </p:spPr>
        <p:txBody>
          <a:bodyPr wrap="square" rtlCol="0">
            <a:spAutoFit/>
          </a:bodyPr>
          <a:lstStyle/>
          <a:p>
            <a:pPr algn="ctr"/>
            <a:r>
              <a:rPr kumimoji="1" lang="en-US" altLang="zh-CN" sz="3200" dirty="0"/>
              <a:t>Gradle</a:t>
            </a:r>
            <a:r>
              <a:rPr kumimoji="1" lang="zh-CN" altLang="en-US" sz="3200" dirty="0"/>
              <a:t>核心概念</a:t>
            </a:r>
          </a:p>
          <a:p>
            <a:pPr algn="ctr"/>
            <a:endParaRPr kumimoji="1" lang="zh-CN" altLang="en-US" sz="2800" dirty="0"/>
          </a:p>
        </p:txBody>
      </p:sp>
    </p:spTree>
    <p:extLst>
      <p:ext uri="{BB962C8B-B14F-4D97-AF65-F5344CB8AC3E}">
        <p14:creationId xmlns:p14="http://schemas.microsoft.com/office/powerpoint/2010/main" val="382347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AE97-CFB8-6F41-AEEE-93ECEA6BCA55}"/>
              </a:ext>
            </a:extLst>
          </p:cNvPr>
          <p:cNvSpPr>
            <a:spLocks noGrp="1"/>
          </p:cNvSpPr>
          <p:nvPr>
            <p:ph type="title"/>
          </p:nvPr>
        </p:nvSpPr>
        <p:spPr/>
        <p:txBody>
          <a:bodyPr/>
          <a:lstStyle/>
          <a:p>
            <a:r>
              <a:rPr kumimoji="1" lang="zh-CN" altLang="en-US" dirty="0"/>
              <a:t>项目</a:t>
            </a:r>
            <a:r>
              <a:rPr kumimoji="1" lang="en-US" altLang="zh-CN" dirty="0"/>
              <a:t> -- Project</a:t>
            </a:r>
            <a:endParaRPr kumimoji="1" lang="zh-CN" altLang="en-US" dirty="0"/>
          </a:p>
        </p:txBody>
      </p:sp>
      <p:sp>
        <p:nvSpPr>
          <p:cNvPr id="3" name="内容占位符 2">
            <a:extLst>
              <a:ext uri="{FF2B5EF4-FFF2-40B4-BE49-F238E27FC236}">
                <a16:creationId xmlns:a16="http://schemas.microsoft.com/office/drawing/2014/main" id="{8DE2E3AA-ADD7-F044-9C22-B04793872E17}"/>
              </a:ext>
            </a:extLst>
          </p:cNvPr>
          <p:cNvSpPr>
            <a:spLocks noGrp="1"/>
          </p:cNvSpPr>
          <p:nvPr>
            <p:ph idx="1"/>
          </p:nvPr>
        </p:nvSpPr>
        <p:spPr/>
        <p:txBody>
          <a:bodyPr/>
          <a:lstStyle/>
          <a:p>
            <a:r>
              <a:rPr kumimoji="1" lang="en-US" altLang="zh-CN" dirty="0"/>
              <a:t>Project</a:t>
            </a:r>
            <a:r>
              <a:rPr kumimoji="1" lang="zh-CN" altLang="en-US" dirty="0"/>
              <a:t>（项目）是</a:t>
            </a:r>
            <a:r>
              <a:rPr kumimoji="1" lang="en-US" altLang="zh-CN" dirty="0"/>
              <a:t>Gradle</a:t>
            </a:r>
            <a:r>
              <a:rPr kumimoji="1" lang="zh-CN" altLang="en-US" dirty="0"/>
              <a:t>构建的两大基本概念之一。每个构建至少包含一个项目。</a:t>
            </a:r>
            <a:endParaRPr kumimoji="1" lang="en-US" altLang="zh-CN" dirty="0"/>
          </a:p>
          <a:p>
            <a:r>
              <a:rPr kumimoji="1" lang="zh-CN" altLang="en-US" dirty="0"/>
              <a:t>多模块构建可以包含多个项目，项目之间可以存在依赖关系。</a:t>
            </a:r>
            <a:endParaRPr kumimoji="1" lang="en-US" altLang="zh-CN" dirty="0"/>
          </a:p>
          <a:p>
            <a:r>
              <a:rPr kumimoji="1" lang="zh-CN" altLang="en-US" dirty="0"/>
              <a:t>每个项目都有一个</a:t>
            </a:r>
            <a:r>
              <a:rPr kumimoji="1" lang="en-US" altLang="zh-CN" dirty="0" err="1"/>
              <a:t>build.gradle</a:t>
            </a:r>
            <a:r>
              <a:rPr kumimoji="1" lang="zh-CN" altLang="en-US" dirty="0"/>
              <a:t>构建脚本，</a:t>
            </a:r>
            <a:r>
              <a:rPr kumimoji="1" lang="en-US" altLang="zh-CN" dirty="0"/>
              <a:t>Gradle</a:t>
            </a:r>
            <a:r>
              <a:rPr kumimoji="1" lang="zh-CN" altLang="en-US" dirty="0"/>
              <a:t>进程基于</a:t>
            </a:r>
            <a:r>
              <a:rPr kumimoji="1" lang="en-US" altLang="zh-CN" dirty="0" err="1"/>
              <a:t>build.gradle</a:t>
            </a:r>
            <a:r>
              <a:rPr kumimoji="1" lang="zh-CN" altLang="en-US" dirty="0"/>
              <a:t>里的配置实例化一个</a:t>
            </a:r>
            <a:r>
              <a:rPr kumimoji="1" lang="en-US" altLang="zh-CN" dirty="0" err="1"/>
              <a:t>org.gradle.api.Project</a:t>
            </a:r>
            <a:r>
              <a:rPr kumimoji="1" lang="zh-CN" altLang="en-US" dirty="0"/>
              <a:t>对象，并且可以通过</a:t>
            </a:r>
            <a:r>
              <a:rPr kumimoji="1" lang="en-US" altLang="zh-CN" dirty="0"/>
              <a:t>project</a:t>
            </a:r>
            <a:r>
              <a:rPr kumimoji="1" lang="zh-CN" altLang="en-US" dirty="0"/>
              <a:t>变量使其隐式可用。</a:t>
            </a:r>
            <a:endParaRPr kumimoji="1" lang="en-US" altLang="zh-CN" dirty="0"/>
          </a:p>
          <a:p>
            <a:pPr marL="0" indent="0">
              <a:buNone/>
            </a:pPr>
            <a:r>
              <a:rPr kumimoji="1" lang="zh-CN" altLang="en-US" dirty="0"/>
              <a:t>     一个</a:t>
            </a:r>
            <a:r>
              <a:rPr kumimoji="1" lang="en-US" altLang="zh-CN" dirty="0"/>
              <a:t>Project</a:t>
            </a:r>
            <a:r>
              <a:rPr kumimoji="1" lang="zh-CN" altLang="en-US" dirty="0"/>
              <a:t>包括</a:t>
            </a:r>
            <a:r>
              <a:rPr kumimoji="1" lang="en-US" altLang="zh-CN" dirty="0"/>
              <a:t>Task</a:t>
            </a:r>
            <a:r>
              <a:rPr kumimoji="1" lang="zh-CN" altLang="en-US" dirty="0"/>
              <a:t>，</a:t>
            </a:r>
            <a:r>
              <a:rPr kumimoji="1" lang="en-US" altLang="zh-CN" dirty="0"/>
              <a:t>Dependency</a:t>
            </a:r>
            <a:r>
              <a:rPr kumimoji="1" lang="zh-CN" altLang="en-US" dirty="0"/>
              <a:t>，</a:t>
            </a:r>
            <a:r>
              <a:rPr kumimoji="1" lang="en-US" altLang="zh-CN" dirty="0" err="1"/>
              <a:t>Buildscript</a:t>
            </a:r>
            <a:r>
              <a:rPr kumimoji="1" lang="zh-CN" altLang="en-US" dirty="0"/>
              <a:t>，</a:t>
            </a:r>
            <a:r>
              <a:rPr kumimoji="1" lang="en-US" altLang="zh-CN" dirty="0"/>
              <a:t>Plugin</a:t>
            </a:r>
            <a:r>
              <a:rPr kumimoji="1" lang="zh-CN" altLang="en-US" dirty="0"/>
              <a:t>，</a:t>
            </a:r>
            <a:r>
              <a:rPr kumimoji="1" lang="en-US" altLang="zh-CN" dirty="0" err="1"/>
              <a:t>SubProject</a:t>
            </a:r>
            <a:r>
              <a:rPr kumimoji="1" lang="zh-CN" altLang="en-US" dirty="0"/>
              <a:t>等对象。</a:t>
            </a:r>
            <a:endParaRPr kumimoji="1" lang="en-US" altLang="zh-CN" dirty="0"/>
          </a:p>
          <a:p>
            <a:r>
              <a:rPr kumimoji="1" lang="zh-CN" altLang="en-US" dirty="0"/>
              <a:t>每个项目可以有自己的配置（</a:t>
            </a:r>
            <a:r>
              <a:rPr kumimoji="1" lang="en-US" altLang="zh-CN" dirty="0"/>
              <a:t>Setting</a:t>
            </a:r>
            <a:r>
              <a:rPr kumimoji="1" lang="zh-CN" altLang="en-US" dirty="0"/>
              <a:t>），</a:t>
            </a:r>
            <a:r>
              <a:rPr kumimoji="1" lang="en-US" altLang="zh-CN" dirty="0"/>
              <a:t> </a:t>
            </a:r>
            <a:r>
              <a:rPr kumimoji="1" lang="zh-CN" altLang="en-US" dirty="0"/>
              <a:t>默认配置文件是</a:t>
            </a:r>
            <a:r>
              <a:rPr kumimoji="1" lang="en-US" altLang="zh-CN" dirty="0" err="1"/>
              <a:t>settings.gradle</a:t>
            </a:r>
            <a:r>
              <a:rPr kumimoji="1" lang="zh-CN" altLang="en-US" dirty="0"/>
              <a:t>。</a:t>
            </a:r>
            <a:endParaRPr kumimoji="1" lang="en-US" altLang="zh-CN" dirty="0"/>
          </a:p>
          <a:p>
            <a:pPr marL="0" indent="0">
              <a:buNone/>
            </a:pPr>
            <a:r>
              <a:rPr kumimoji="1" lang="zh-CN" altLang="en-US" dirty="0"/>
              <a:t>      </a:t>
            </a:r>
            <a:r>
              <a:rPr kumimoji="1" lang="en-US" altLang="zh-CN" dirty="0" err="1"/>
              <a:t>settings.gradle</a:t>
            </a:r>
            <a:r>
              <a:rPr kumimoji="1" lang="zh-CN" altLang="en-US" dirty="0"/>
              <a:t>里一般指定项目之间的依赖关系</a:t>
            </a:r>
            <a:endParaRPr kumimoji="1" lang="en-US" altLang="zh-CN" dirty="0"/>
          </a:p>
          <a:p>
            <a:pPr marL="0" indent="0">
              <a:buNone/>
            </a:pPr>
            <a:br>
              <a:rPr kumimoji="1" lang="en-US" altLang="zh-CN" dirty="0"/>
            </a:br>
            <a:endParaRPr kumimoji="1" lang="zh-CN" altLang="en-US" dirty="0"/>
          </a:p>
        </p:txBody>
      </p:sp>
    </p:spTree>
    <p:extLst>
      <p:ext uri="{BB962C8B-B14F-4D97-AF65-F5344CB8AC3E}">
        <p14:creationId xmlns:p14="http://schemas.microsoft.com/office/powerpoint/2010/main" val="1086108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A0D6BFC-2C6E-B448-835B-D129225FCF00}"/>
              </a:ext>
            </a:extLst>
          </p:cNvPr>
          <p:cNvPicPr>
            <a:picLocks noChangeAspect="1"/>
          </p:cNvPicPr>
          <p:nvPr/>
        </p:nvPicPr>
        <p:blipFill>
          <a:blip r:embed="rId2"/>
          <a:stretch>
            <a:fillRect/>
          </a:stretch>
        </p:blipFill>
        <p:spPr>
          <a:xfrm>
            <a:off x="3653395" y="685762"/>
            <a:ext cx="6249363" cy="4927098"/>
          </a:xfrm>
          <a:prstGeom prst="rect">
            <a:avLst/>
          </a:prstGeom>
        </p:spPr>
      </p:pic>
      <p:sp>
        <p:nvSpPr>
          <p:cNvPr id="5" name="文本框 4">
            <a:extLst>
              <a:ext uri="{FF2B5EF4-FFF2-40B4-BE49-F238E27FC236}">
                <a16:creationId xmlns:a16="http://schemas.microsoft.com/office/drawing/2014/main" id="{93057779-96BA-3E47-9D5F-11A50C5D9180}"/>
              </a:ext>
            </a:extLst>
          </p:cNvPr>
          <p:cNvSpPr txBox="1"/>
          <p:nvPr/>
        </p:nvSpPr>
        <p:spPr>
          <a:xfrm>
            <a:off x="5894962" y="5982511"/>
            <a:ext cx="1891865" cy="369332"/>
          </a:xfrm>
          <a:prstGeom prst="rect">
            <a:avLst/>
          </a:prstGeom>
          <a:noFill/>
        </p:spPr>
        <p:txBody>
          <a:bodyPr wrap="none" rtlCol="0">
            <a:spAutoFit/>
          </a:bodyPr>
          <a:lstStyle/>
          <a:p>
            <a:r>
              <a:rPr kumimoji="1" lang="en-US" altLang="zh-CN" dirty="0"/>
              <a:t>Gradle</a:t>
            </a:r>
            <a:r>
              <a:rPr kumimoji="1" lang="zh-CN" altLang="en-US" dirty="0"/>
              <a:t>项目结构</a:t>
            </a:r>
          </a:p>
        </p:txBody>
      </p:sp>
    </p:spTree>
    <p:extLst>
      <p:ext uri="{BB962C8B-B14F-4D97-AF65-F5344CB8AC3E}">
        <p14:creationId xmlns:p14="http://schemas.microsoft.com/office/powerpoint/2010/main" val="409537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DFE026-774F-7A4C-A9C1-64899D3B90D3}"/>
              </a:ext>
            </a:extLst>
          </p:cNvPr>
          <p:cNvPicPr>
            <a:picLocks noChangeAspect="1"/>
          </p:cNvPicPr>
          <p:nvPr/>
        </p:nvPicPr>
        <p:blipFill>
          <a:blip r:embed="rId2"/>
          <a:stretch>
            <a:fillRect/>
          </a:stretch>
        </p:blipFill>
        <p:spPr>
          <a:xfrm>
            <a:off x="3872419" y="1034374"/>
            <a:ext cx="5534227" cy="4938233"/>
          </a:xfrm>
          <a:prstGeom prst="rect">
            <a:avLst/>
          </a:prstGeom>
        </p:spPr>
      </p:pic>
    </p:spTree>
    <p:extLst>
      <p:ext uri="{BB962C8B-B14F-4D97-AF65-F5344CB8AC3E}">
        <p14:creationId xmlns:p14="http://schemas.microsoft.com/office/powerpoint/2010/main" val="384574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07C47-A7EA-0644-A247-F06C4C251224}"/>
              </a:ext>
            </a:extLst>
          </p:cNvPr>
          <p:cNvSpPr>
            <a:spLocks noGrp="1"/>
          </p:cNvSpPr>
          <p:nvPr>
            <p:ph type="title"/>
          </p:nvPr>
        </p:nvSpPr>
        <p:spPr/>
        <p:txBody>
          <a:bodyPr/>
          <a:lstStyle/>
          <a:p>
            <a:r>
              <a:rPr kumimoji="1" lang="en-US" altLang="zh-CN" dirty="0"/>
              <a:t>Task -- </a:t>
            </a:r>
            <a:r>
              <a:rPr kumimoji="1" lang="zh-CN" altLang="en-US" dirty="0"/>
              <a:t>任务</a:t>
            </a:r>
          </a:p>
        </p:txBody>
      </p:sp>
      <p:sp>
        <p:nvSpPr>
          <p:cNvPr id="3" name="内容占位符 2">
            <a:extLst>
              <a:ext uri="{FF2B5EF4-FFF2-40B4-BE49-F238E27FC236}">
                <a16:creationId xmlns:a16="http://schemas.microsoft.com/office/drawing/2014/main" id="{805149D8-8CD1-8841-B8A3-F06C6DF2E4F9}"/>
              </a:ext>
            </a:extLst>
          </p:cNvPr>
          <p:cNvSpPr>
            <a:spLocks noGrp="1"/>
          </p:cNvSpPr>
          <p:nvPr>
            <p:ph idx="1"/>
          </p:nvPr>
        </p:nvSpPr>
        <p:spPr/>
        <p:txBody>
          <a:bodyPr/>
          <a:lstStyle/>
          <a:p>
            <a:r>
              <a:rPr kumimoji="1" lang="en-US" altLang="zh-CN" dirty="0"/>
              <a:t>Task</a:t>
            </a:r>
            <a:r>
              <a:rPr kumimoji="1" lang="zh-CN" altLang="en-US" dirty="0"/>
              <a:t>（任务）是</a:t>
            </a:r>
            <a:r>
              <a:rPr kumimoji="1" lang="en-US" altLang="zh-CN" dirty="0"/>
              <a:t>Gradle</a:t>
            </a:r>
            <a:r>
              <a:rPr kumimoji="1" lang="zh-CN" altLang="en-US" dirty="0"/>
              <a:t>构建的两大基本概念之一。每个项目可以有多个任务。任务之间也可以存在依赖关系。</a:t>
            </a:r>
            <a:endParaRPr kumimoji="1" lang="en-US" altLang="zh-CN" dirty="0"/>
          </a:p>
          <a:p>
            <a:r>
              <a:rPr kumimoji="1" lang="en-US" altLang="zh-CN" dirty="0"/>
              <a:t>Gradle</a:t>
            </a:r>
            <a:r>
              <a:rPr kumimoji="1" lang="zh-CN" altLang="en-US" dirty="0"/>
              <a:t>进程基于</a:t>
            </a:r>
            <a:r>
              <a:rPr kumimoji="1" lang="en-US" altLang="zh-CN" dirty="0" err="1"/>
              <a:t>build.gradle</a:t>
            </a:r>
            <a:r>
              <a:rPr kumimoji="1" lang="zh-CN" altLang="en-US" dirty="0"/>
              <a:t>里的</a:t>
            </a:r>
            <a:r>
              <a:rPr kumimoji="1" lang="en-US" altLang="zh-CN" dirty="0"/>
              <a:t>task</a:t>
            </a:r>
            <a:r>
              <a:rPr kumimoji="1" lang="zh-CN" altLang="en-US" dirty="0"/>
              <a:t>配置创建任务。</a:t>
            </a:r>
            <a:endParaRPr kumimoji="1" lang="en-US" altLang="zh-CN" dirty="0"/>
          </a:p>
          <a:p>
            <a:r>
              <a:rPr kumimoji="1" lang="zh-CN" altLang="en-US" dirty="0"/>
              <a:t>一个任务是</a:t>
            </a:r>
            <a:r>
              <a:rPr kumimoji="1" lang="en-US" altLang="zh-CN" dirty="0" err="1"/>
              <a:t>org.gradle.api.Task</a:t>
            </a:r>
            <a:r>
              <a:rPr kumimoji="1" lang="zh-CN" altLang="en-US" dirty="0"/>
              <a:t>对象的实例</a:t>
            </a:r>
            <a:endParaRPr kumimoji="1" lang="en-US" altLang="zh-CN" dirty="0"/>
          </a:p>
          <a:p>
            <a:r>
              <a:rPr kumimoji="1" lang="zh-CN" altLang="en-US" dirty="0"/>
              <a:t>每个任务都有自己的属性，可以通过</a:t>
            </a:r>
            <a:r>
              <a:rPr kumimoji="1" lang="en-US" altLang="zh-CN" dirty="0"/>
              <a:t>Task</a:t>
            </a:r>
            <a:r>
              <a:rPr kumimoji="1" lang="zh-CN" altLang="en-US" dirty="0"/>
              <a:t>配置脚本来配置</a:t>
            </a:r>
            <a:endParaRPr kumimoji="1" lang="en-US" altLang="zh-CN" dirty="0"/>
          </a:p>
          <a:p>
            <a:r>
              <a:rPr kumimoji="1" lang="zh-CN" altLang="en-US" dirty="0"/>
              <a:t>每个任务可以有多个</a:t>
            </a:r>
            <a:r>
              <a:rPr kumimoji="1" lang="en-US" altLang="zh-CN" dirty="0"/>
              <a:t>Action</a:t>
            </a:r>
            <a:r>
              <a:rPr kumimoji="1" lang="zh-CN" altLang="en-US" dirty="0"/>
              <a:t>（行为），可以通过</a:t>
            </a:r>
            <a:r>
              <a:rPr kumimoji="1" lang="en-US" altLang="zh-CN" dirty="0"/>
              <a:t>Task</a:t>
            </a:r>
            <a:r>
              <a:rPr kumimoji="1" lang="zh-CN" altLang="en-US" dirty="0"/>
              <a:t>配置脚本的</a:t>
            </a:r>
            <a:r>
              <a:rPr kumimoji="1" lang="en-US" altLang="zh-CN" dirty="0" err="1"/>
              <a:t>doLast</a:t>
            </a:r>
            <a:r>
              <a:rPr kumimoji="1" lang="zh-CN" altLang="en-US" dirty="0"/>
              <a:t>和</a:t>
            </a:r>
            <a:r>
              <a:rPr lang="en-US" altLang="zh-CN" dirty="0" err="1"/>
              <a:t>doFirst</a:t>
            </a:r>
            <a:r>
              <a:rPr kumimoji="1" lang="zh-CN" altLang="en-US" dirty="0"/>
              <a:t>添加到任务的执行队列中。</a:t>
            </a:r>
            <a:endParaRPr kumimoji="1" lang="en-US" altLang="zh-CN" dirty="0"/>
          </a:p>
          <a:p>
            <a:r>
              <a:rPr kumimoji="1" lang="zh-CN" altLang="en-US" dirty="0"/>
              <a:t>任务可以定义自己的输入和输出，输入可以是目录，</a:t>
            </a:r>
            <a:r>
              <a:rPr kumimoji="1" lang="en-US" altLang="zh-CN" dirty="0"/>
              <a:t>1</a:t>
            </a:r>
            <a:r>
              <a:rPr kumimoji="1" lang="zh-CN" altLang="en-US" dirty="0"/>
              <a:t>个或多个文件，属性。输出可以是目录，</a:t>
            </a:r>
            <a:r>
              <a:rPr kumimoji="1" lang="en-US" altLang="zh-CN" dirty="0"/>
              <a:t>1</a:t>
            </a:r>
            <a:r>
              <a:rPr kumimoji="1" lang="zh-CN" altLang="en-US" dirty="0"/>
              <a:t>个或多个文件。任务的输入和输出是</a:t>
            </a:r>
            <a:r>
              <a:rPr kumimoji="1" lang="en-US" altLang="zh-CN" dirty="0"/>
              <a:t>Gradle</a:t>
            </a:r>
            <a:r>
              <a:rPr kumimoji="1" lang="zh-CN" altLang="en-US" dirty="0"/>
              <a:t>增量式构建的基础。</a:t>
            </a:r>
            <a:endParaRPr kumimoji="1" lang="en-US" altLang="zh-CN" dirty="0"/>
          </a:p>
          <a:p>
            <a:endParaRPr kumimoji="1" lang="zh-CN" altLang="en-US" dirty="0"/>
          </a:p>
        </p:txBody>
      </p:sp>
    </p:spTree>
    <p:extLst>
      <p:ext uri="{BB962C8B-B14F-4D97-AF65-F5344CB8AC3E}">
        <p14:creationId xmlns:p14="http://schemas.microsoft.com/office/powerpoint/2010/main" val="412141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365B59-5041-044E-A3CC-787D4365F056}"/>
              </a:ext>
            </a:extLst>
          </p:cNvPr>
          <p:cNvPicPr>
            <a:picLocks noChangeAspect="1"/>
          </p:cNvPicPr>
          <p:nvPr/>
        </p:nvPicPr>
        <p:blipFill>
          <a:blip r:embed="rId2"/>
          <a:stretch>
            <a:fillRect/>
          </a:stretch>
        </p:blipFill>
        <p:spPr>
          <a:xfrm>
            <a:off x="3331037" y="1011676"/>
            <a:ext cx="7112573" cy="4563623"/>
          </a:xfrm>
          <a:prstGeom prst="rect">
            <a:avLst/>
          </a:prstGeom>
        </p:spPr>
      </p:pic>
      <p:sp>
        <p:nvSpPr>
          <p:cNvPr id="6" name="文本框 5">
            <a:extLst>
              <a:ext uri="{FF2B5EF4-FFF2-40B4-BE49-F238E27FC236}">
                <a16:creationId xmlns:a16="http://schemas.microsoft.com/office/drawing/2014/main" id="{EDE2BA37-28FC-1F40-94B8-7359B4674250}"/>
              </a:ext>
            </a:extLst>
          </p:cNvPr>
          <p:cNvSpPr txBox="1"/>
          <p:nvPr/>
        </p:nvSpPr>
        <p:spPr>
          <a:xfrm>
            <a:off x="5321030" y="5856051"/>
            <a:ext cx="3132589" cy="369332"/>
          </a:xfrm>
          <a:prstGeom prst="rect">
            <a:avLst/>
          </a:prstGeom>
          <a:noFill/>
        </p:spPr>
        <p:txBody>
          <a:bodyPr wrap="none" rtlCol="0">
            <a:spAutoFit/>
          </a:bodyPr>
          <a:lstStyle/>
          <a:p>
            <a:r>
              <a:rPr kumimoji="1" lang="en-US" altLang="zh-CN" dirty="0" err="1"/>
              <a:t>org.gradle.api.Task</a:t>
            </a:r>
            <a:r>
              <a:rPr kumimoji="1" lang="zh-CN" altLang="en-US" dirty="0"/>
              <a:t>主要</a:t>
            </a:r>
            <a:r>
              <a:rPr kumimoji="1" lang="en-US" altLang="zh-CN" dirty="0"/>
              <a:t>API</a:t>
            </a:r>
            <a:endParaRPr kumimoji="1" lang="zh-CN" altLang="en-US" dirty="0"/>
          </a:p>
        </p:txBody>
      </p:sp>
    </p:spTree>
    <p:extLst>
      <p:ext uri="{BB962C8B-B14F-4D97-AF65-F5344CB8AC3E}">
        <p14:creationId xmlns:p14="http://schemas.microsoft.com/office/powerpoint/2010/main" val="274068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E474B6-5AD7-D244-A000-8F1644AD2E85}"/>
              </a:ext>
            </a:extLst>
          </p:cNvPr>
          <p:cNvPicPr>
            <a:picLocks noChangeAspect="1"/>
          </p:cNvPicPr>
          <p:nvPr/>
        </p:nvPicPr>
        <p:blipFill>
          <a:blip r:embed="rId2"/>
          <a:stretch>
            <a:fillRect/>
          </a:stretch>
        </p:blipFill>
        <p:spPr>
          <a:xfrm>
            <a:off x="1713617" y="457201"/>
            <a:ext cx="4647701" cy="5651770"/>
          </a:xfrm>
          <a:prstGeom prst="rect">
            <a:avLst/>
          </a:prstGeom>
        </p:spPr>
      </p:pic>
      <p:sp>
        <p:nvSpPr>
          <p:cNvPr id="10" name="文本框 9">
            <a:extLst>
              <a:ext uri="{FF2B5EF4-FFF2-40B4-BE49-F238E27FC236}">
                <a16:creationId xmlns:a16="http://schemas.microsoft.com/office/drawing/2014/main" id="{19C09680-50AF-1F42-AB5D-50B255B4F315}"/>
              </a:ext>
            </a:extLst>
          </p:cNvPr>
          <p:cNvSpPr txBox="1"/>
          <p:nvPr/>
        </p:nvSpPr>
        <p:spPr>
          <a:xfrm>
            <a:off x="6596403" y="3242621"/>
            <a:ext cx="5330757" cy="2031325"/>
          </a:xfrm>
          <a:prstGeom prst="rect">
            <a:avLst/>
          </a:prstGeom>
          <a:noFill/>
        </p:spPr>
        <p:txBody>
          <a:bodyPr wrap="square" rtlCol="0">
            <a:spAutoFit/>
          </a:bodyPr>
          <a:lstStyle/>
          <a:p>
            <a:r>
              <a:rPr kumimoji="1" lang="zh-CN" altLang="en-US" dirty="0"/>
              <a:t>从结果可以看到，</a:t>
            </a:r>
            <a:r>
              <a:rPr kumimoji="1" lang="en-US" altLang="zh-CN" dirty="0"/>
              <a:t>Gradle</a:t>
            </a:r>
            <a:r>
              <a:rPr kumimoji="1" lang="zh-CN" altLang="en-US" dirty="0"/>
              <a:t>执行了</a:t>
            </a:r>
            <a:r>
              <a:rPr kumimoji="1" lang="en-US" altLang="zh-CN" dirty="0"/>
              <a:t>3</a:t>
            </a:r>
            <a:r>
              <a:rPr kumimoji="1" lang="zh-CN" altLang="en-US" dirty="0"/>
              <a:t>个任务，</a:t>
            </a:r>
            <a:r>
              <a:rPr kumimoji="1" lang="en-US" altLang="zh-CN" dirty="0"/>
              <a:t> </a:t>
            </a:r>
            <a:r>
              <a:rPr kumimoji="1" lang="en-US" altLang="zh-CN" dirty="0" err="1"/>
              <a:t>greetingAll</a:t>
            </a:r>
            <a:r>
              <a:rPr kumimoji="1" lang="zh-CN" altLang="en-US" dirty="0"/>
              <a:t>任务以来</a:t>
            </a:r>
            <a:r>
              <a:rPr kumimoji="1" lang="en-US" altLang="zh-CN" dirty="0" err="1"/>
              <a:t>greetingA</a:t>
            </a:r>
            <a:r>
              <a:rPr kumimoji="1" lang="zh-CN" altLang="en-US" dirty="0"/>
              <a:t>和</a:t>
            </a:r>
            <a:r>
              <a:rPr kumimoji="1" lang="en-US" altLang="zh-CN" dirty="0" err="1"/>
              <a:t>greetingB</a:t>
            </a:r>
            <a:r>
              <a:rPr kumimoji="1" lang="zh-CN" altLang="en-US" dirty="0"/>
              <a:t>，但是最终</a:t>
            </a:r>
            <a:r>
              <a:rPr kumimoji="1" lang="en-US" altLang="zh-CN" dirty="0"/>
              <a:t>3</a:t>
            </a:r>
            <a:r>
              <a:rPr kumimoji="1" lang="zh-CN" altLang="en-US" dirty="0"/>
              <a:t>个任务各自只被执行了一次。如果只执行</a:t>
            </a:r>
            <a:r>
              <a:rPr kumimoji="1" lang="en-US" altLang="zh-CN" dirty="0" err="1"/>
              <a:t>greetingAll</a:t>
            </a:r>
            <a:r>
              <a:rPr kumimoji="1" lang="zh-CN" altLang="en-US" dirty="0"/>
              <a:t>任务，被依赖的</a:t>
            </a:r>
            <a:r>
              <a:rPr kumimoji="1" lang="en-US" altLang="zh-CN" dirty="0" err="1"/>
              <a:t>greetingA</a:t>
            </a:r>
            <a:r>
              <a:rPr kumimoji="1" lang="zh-CN" altLang="en-US" dirty="0"/>
              <a:t>和</a:t>
            </a:r>
            <a:r>
              <a:rPr kumimoji="1" lang="en-US" altLang="zh-CN" dirty="0" err="1"/>
              <a:t>greetingB</a:t>
            </a:r>
            <a:r>
              <a:rPr kumimoji="1" lang="zh-CN" altLang="en-US" dirty="0"/>
              <a:t>也会自动执行。任务执行时，</a:t>
            </a:r>
            <a:r>
              <a:rPr kumimoji="1" lang="en-US" altLang="zh-CN" dirty="0"/>
              <a:t>Gradle</a:t>
            </a:r>
            <a:r>
              <a:rPr kumimoji="1" lang="zh-CN" altLang="en-US" dirty="0"/>
              <a:t>会先按顺序配置所有任务。执行阶段，</a:t>
            </a:r>
            <a:r>
              <a:rPr kumimoji="1" lang="en-US" altLang="zh-CN" dirty="0"/>
              <a:t>Gradle</a:t>
            </a:r>
            <a:r>
              <a:rPr kumimoji="1" lang="zh-CN" altLang="en-US" dirty="0"/>
              <a:t>才会顺序执行添加到任务队列中的行为（</a:t>
            </a:r>
            <a:r>
              <a:rPr kumimoji="1" lang="en-US" altLang="zh-CN" dirty="0"/>
              <a:t>Action</a:t>
            </a:r>
            <a:r>
              <a:rPr kumimoji="1" lang="zh-CN" altLang="en-US" dirty="0"/>
              <a:t>）</a:t>
            </a:r>
          </a:p>
        </p:txBody>
      </p:sp>
      <p:pic>
        <p:nvPicPr>
          <p:cNvPr id="11" name="图片 10">
            <a:extLst>
              <a:ext uri="{FF2B5EF4-FFF2-40B4-BE49-F238E27FC236}">
                <a16:creationId xmlns:a16="http://schemas.microsoft.com/office/drawing/2014/main" id="{CB23F9BD-4EC8-0745-A38F-6D352665B4F4}"/>
              </a:ext>
            </a:extLst>
          </p:cNvPr>
          <p:cNvPicPr>
            <a:picLocks noChangeAspect="1"/>
          </p:cNvPicPr>
          <p:nvPr/>
        </p:nvPicPr>
        <p:blipFill>
          <a:blip r:embed="rId3"/>
          <a:stretch>
            <a:fillRect/>
          </a:stretch>
        </p:blipFill>
        <p:spPr>
          <a:xfrm>
            <a:off x="5321448" y="457201"/>
            <a:ext cx="6840798" cy="1950396"/>
          </a:xfrm>
          <a:prstGeom prst="rect">
            <a:avLst/>
          </a:prstGeom>
        </p:spPr>
      </p:pic>
    </p:spTree>
    <p:extLst>
      <p:ext uri="{BB962C8B-B14F-4D97-AF65-F5344CB8AC3E}">
        <p14:creationId xmlns:p14="http://schemas.microsoft.com/office/powerpoint/2010/main" val="328224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A8F83-EC17-F844-ABD0-10FC8EBE9B33}"/>
              </a:ext>
            </a:extLst>
          </p:cNvPr>
          <p:cNvSpPr>
            <a:spLocks noGrp="1"/>
          </p:cNvSpPr>
          <p:nvPr>
            <p:ph type="title"/>
          </p:nvPr>
        </p:nvSpPr>
        <p:spPr/>
        <p:txBody>
          <a:bodyPr>
            <a:normAutofit/>
          </a:bodyPr>
          <a:lstStyle/>
          <a:p>
            <a:r>
              <a:rPr kumimoji="1" lang="zh-CN" altLang="en-US" dirty="0"/>
              <a:t>增量式构建（</a:t>
            </a:r>
            <a:r>
              <a:rPr kumimoji="1" lang="en-US" altLang="zh-CN" dirty="0"/>
              <a:t>Up-to-date checks</a:t>
            </a:r>
            <a:r>
              <a:rPr kumimoji="1" lang="zh-CN" altLang="en-US" dirty="0"/>
              <a:t>）</a:t>
            </a:r>
            <a:br>
              <a:rPr lang="en-US" altLang="zh-CN" dirty="0"/>
            </a:br>
            <a:endParaRPr kumimoji="1" lang="zh-CN" altLang="en-US" dirty="0"/>
          </a:p>
        </p:txBody>
      </p:sp>
      <p:sp>
        <p:nvSpPr>
          <p:cNvPr id="3" name="内容占位符 2">
            <a:extLst>
              <a:ext uri="{FF2B5EF4-FFF2-40B4-BE49-F238E27FC236}">
                <a16:creationId xmlns:a16="http://schemas.microsoft.com/office/drawing/2014/main" id="{F90DF024-F877-1E4D-9BD5-BEC90FE72CEA}"/>
              </a:ext>
            </a:extLst>
          </p:cNvPr>
          <p:cNvSpPr>
            <a:spLocks noGrp="1"/>
          </p:cNvSpPr>
          <p:nvPr>
            <p:ph idx="1"/>
          </p:nvPr>
        </p:nvSpPr>
        <p:spPr/>
        <p:txBody>
          <a:bodyPr/>
          <a:lstStyle/>
          <a:p>
            <a:pPr>
              <a:buFont typeface="Wingdings" pitchFamily="2" charset="2"/>
              <a:buChar char="l"/>
            </a:pPr>
            <a:r>
              <a:rPr kumimoji="1" lang="en-US" altLang="zh-CN" dirty="0"/>
              <a:t>Gradle</a:t>
            </a:r>
            <a:r>
              <a:rPr kumimoji="1" lang="zh-CN" altLang="en-US" dirty="0"/>
              <a:t>认为，任何的打包工具，都必须提供避免重复执行已经执行过的任务的能力。</a:t>
            </a:r>
            <a:endParaRPr kumimoji="1" lang="en-US" altLang="zh-CN" dirty="0"/>
          </a:p>
          <a:p>
            <a:pPr marL="0" indent="0">
              <a:buNone/>
            </a:pPr>
            <a:r>
              <a:rPr kumimoji="1" lang="zh-CN" altLang="en-US" dirty="0"/>
              <a:t>（</a:t>
            </a:r>
            <a:r>
              <a:rPr lang="en-US" altLang="zh-CN" dirty="0"/>
              <a:t> An important part of any build tool is the ability to avoid doing work that has already been done.  </a:t>
            </a:r>
            <a:r>
              <a:rPr kumimoji="1" lang="zh-CN" altLang="en-US" dirty="0"/>
              <a:t>）</a:t>
            </a:r>
            <a:endParaRPr kumimoji="1" lang="en-US" altLang="zh-CN" dirty="0"/>
          </a:p>
          <a:p>
            <a:pPr>
              <a:buFont typeface="Wingdings" pitchFamily="2" charset="2"/>
              <a:buChar char="l"/>
            </a:pPr>
            <a:r>
              <a:rPr kumimoji="1" lang="en-US" altLang="zh-CN" dirty="0"/>
              <a:t>Gradle</a:t>
            </a:r>
            <a:r>
              <a:rPr kumimoji="1" lang="zh-CN" altLang="en-US" dirty="0"/>
              <a:t>增量式构建的核心是，通过监控任务（</a:t>
            </a:r>
            <a:r>
              <a:rPr kumimoji="1" lang="en-US" altLang="zh-CN" dirty="0"/>
              <a:t>Task</a:t>
            </a:r>
            <a:r>
              <a:rPr kumimoji="1" lang="zh-CN" altLang="en-US" dirty="0"/>
              <a:t>）的输入（</a:t>
            </a:r>
            <a:r>
              <a:rPr kumimoji="1" lang="en-US" altLang="zh-CN" dirty="0"/>
              <a:t>Input</a:t>
            </a:r>
            <a:r>
              <a:rPr kumimoji="1" lang="zh-CN" altLang="en-US" dirty="0"/>
              <a:t>）和输出（</a:t>
            </a:r>
            <a:r>
              <a:rPr kumimoji="1" lang="en-US" altLang="zh-CN" dirty="0"/>
              <a:t>Output</a:t>
            </a:r>
            <a:r>
              <a:rPr kumimoji="1" lang="zh-CN" altLang="en-US" dirty="0"/>
              <a:t>）是否发生变化，判断任务是否有执行的必要（</a:t>
            </a:r>
            <a:r>
              <a:rPr kumimoji="1" lang="en-US" altLang="zh-CN" dirty="0"/>
              <a:t>Up-to-date</a:t>
            </a:r>
            <a:r>
              <a:rPr kumimoji="1" lang="zh-CN" altLang="en-US" dirty="0"/>
              <a:t>）</a:t>
            </a:r>
            <a:r>
              <a:rPr kumimoji="1" lang="en-US" altLang="zh-CN" dirty="0"/>
              <a:t>,</a:t>
            </a:r>
            <a:r>
              <a:rPr kumimoji="1" lang="zh-CN" altLang="en-US" dirty="0"/>
              <a:t>进而决定跳过任务的执行。如果任务的执行过程是不可预期的，不推荐使用此特性。</a:t>
            </a:r>
            <a:endParaRPr kumimoji="1" lang="en-US" altLang="zh-CN" dirty="0"/>
          </a:p>
          <a:p>
            <a:pPr>
              <a:buFont typeface="Wingdings" pitchFamily="2" charset="2"/>
              <a:buChar char="l"/>
            </a:pPr>
            <a:r>
              <a:rPr kumimoji="1" lang="en-US" altLang="zh-CN" dirty="0"/>
              <a:t>Gradle</a:t>
            </a:r>
            <a:r>
              <a:rPr kumimoji="1" lang="zh-CN" altLang="en-US" dirty="0"/>
              <a:t>增量式构建的原理是，任务第一次执行时，</a:t>
            </a:r>
            <a:r>
              <a:rPr kumimoji="1" lang="en-US" altLang="zh-CN" dirty="0"/>
              <a:t>Gradle</a:t>
            </a:r>
            <a:r>
              <a:rPr kumimoji="1" lang="zh-CN" altLang="en-US" dirty="0"/>
              <a:t>采集任务的输入指纹（文件</a:t>
            </a:r>
            <a:r>
              <a:rPr kumimoji="1" lang="en-US" altLang="zh-CN" dirty="0"/>
              <a:t>/</a:t>
            </a:r>
            <a:r>
              <a:rPr kumimoji="1" lang="zh-CN" altLang="en-US" dirty="0"/>
              <a:t>目录的路径以及文件内容的</a:t>
            </a:r>
            <a:r>
              <a:rPr kumimoji="1" lang="en-US" altLang="zh-CN" dirty="0"/>
              <a:t>hash</a:t>
            </a:r>
            <a:r>
              <a:rPr kumimoji="1" lang="zh-CN" altLang="en-US" dirty="0"/>
              <a:t>），任务执行完成后，</a:t>
            </a:r>
            <a:r>
              <a:rPr kumimoji="1" lang="en-US" altLang="zh-CN" dirty="0"/>
              <a:t> Gradle</a:t>
            </a:r>
            <a:r>
              <a:rPr kumimoji="1" lang="zh-CN" altLang="en-US" dirty="0"/>
              <a:t>采集任务的输出指纹。后续同个任务执行，</a:t>
            </a:r>
            <a:r>
              <a:rPr kumimoji="1" lang="en-US" altLang="zh-CN" dirty="0"/>
              <a:t>Gradle</a:t>
            </a:r>
            <a:r>
              <a:rPr kumimoji="1" lang="zh-CN" altLang="en-US" dirty="0"/>
              <a:t>检查输入输出是否变化（文件大小和最后更新时间）来判断是否执行增量式构建。</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91874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BD0245-57E5-AC4D-9216-5C17F6047F7A}"/>
              </a:ext>
            </a:extLst>
          </p:cNvPr>
          <p:cNvSpPr>
            <a:spLocks noGrp="1"/>
          </p:cNvSpPr>
          <p:nvPr>
            <p:ph idx="1"/>
          </p:nvPr>
        </p:nvSpPr>
        <p:spPr>
          <a:xfrm>
            <a:off x="2589212" y="650449"/>
            <a:ext cx="8915400" cy="5260773"/>
          </a:xfrm>
        </p:spPr>
        <p:txBody>
          <a:bodyPr/>
          <a:lstStyle/>
          <a:p>
            <a:pPr>
              <a:buFont typeface="Wingdings" pitchFamily="2" charset="2"/>
              <a:buChar char="l"/>
            </a:pPr>
            <a:r>
              <a:rPr kumimoji="1" lang="en-US" altLang="zh-CN" dirty="0"/>
              <a:t>Gradle</a:t>
            </a:r>
            <a:r>
              <a:rPr kumimoji="1" lang="zh-CN" altLang="en-US" dirty="0"/>
              <a:t>是什么？</a:t>
            </a:r>
            <a:endParaRPr kumimoji="1" lang="en-US" altLang="zh-CN" dirty="0"/>
          </a:p>
          <a:p>
            <a:pPr marL="0" indent="0">
              <a:buNone/>
            </a:pPr>
            <a:endParaRPr kumimoji="1" lang="en-US" altLang="zh-CN" dirty="0"/>
          </a:p>
          <a:p>
            <a:pPr marL="0" indent="0">
              <a:buNone/>
            </a:pPr>
            <a:endParaRPr kumimoji="1" lang="en-US" altLang="zh-CN" dirty="0"/>
          </a:p>
          <a:p>
            <a:pPr>
              <a:buFont typeface="Wingdings" pitchFamily="2" charset="2"/>
              <a:buChar char="l"/>
            </a:pPr>
            <a:r>
              <a:rPr kumimoji="1" lang="zh-CN" altLang="en-US" dirty="0"/>
              <a:t>什么要用</a:t>
            </a:r>
            <a:r>
              <a:rPr kumimoji="1" lang="en-US" altLang="zh-CN" dirty="0"/>
              <a:t>Gradle</a:t>
            </a:r>
            <a:r>
              <a:rPr kumimoji="1" lang="zh-CN" altLang="en-US" dirty="0"/>
              <a:t>？ </a:t>
            </a:r>
            <a:r>
              <a:rPr kumimoji="1" lang="en-US" altLang="zh-CN" dirty="0"/>
              <a:t>Gradle</a:t>
            </a:r>
            <a:r>
              <a:rPr kumimoji="1" lang="zh-CN" altLang="en-US" dirty="0"/>
              <a:t>能解决什么问题？</a:t>
            </a:r>
            <a:r>
              <a:rPr kumimoji="1" lang="en-US" altLang="zh-CN" dirty="0"/>
              <a:t>Gradle</a:t>
            </a:r>
            <a:r>
              <a:rPr kumimoji="1" lang="zh-CN" altLang="en-US" dirty="0"/>
              <a:t>相比竞品有什么优势？</a:t>
            </a:r>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怎么用？</a:t>
            </a:r>
            <a:endParaRPr kumimoji="1" lang="en-US" altLang="zh-CN" dirty="0"/>
          </a:p>
          <a:p>
            <a:pPr>
              <a:buFont typeface="Wingdings" pitchFamily="2" charset="2"/>
              <a:buChar char="l"/>
            </a:pPr>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92408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skInputsOutputs">
            <a:extLst>
              <a:ext uri="{FF2B5EF4-FFF2-40B4-BE49-F238E27FC236}">
                <a16:creationId xmlns:a16="http://schemas.microsoft.com/office/drawing/2014/main" id="{49CF1EAC-1DAF-7E4A-AB62-FE06033C17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739" y="431259"/>
            <a:ext cx="7609144" cy="37782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B7DDFA5-1F0A-FC4E-B6C8-C92D8A1D5B46}"/>
              </a:ext>
            </a:extLst>
          </p:cNvPr>
          <p:cNvPicPr>
            <a:picLocks noChangeAspect="1"/>
          </p:cNvPicPr>
          <p:nvPr/>
        </p:nvPicPr>
        <p:blipFill>
          <a:blip r:embed="rId3"/>
          <a:stretch>
            <a:fillRect/>
          </a:stretch>
        </p:blipFill>
        <p:spPr>
          <a:xfrm>
            <a:off x="2962637" y="4332997"/>
            <a:ext cx="3898900" cy="2374900"/>
          </a:xfrm>
          <a:prstGeom prst="rect">
            <a:avLst/>
          </a:prstGeom>
        </p:spPr>
      </p:pic>
      <p:pic>
        <p:nvPicPr>
          <p:cNvPr id="6" name="图片 5">
            <a:extLst>
              <a:ext uri="{FF2B5EF4-FFF2-40B4-BE49-F238E27FC236}">
                <a16:creationId xmlns:a16="http://schemas.microsoft.com/office/drawing/2014/main" id="{960B1435-A051-6C47-AD19-D3A9B84BAC26}"/>
              </a:ext>
            </a:extLst>
          </p:cNvPr>
          <p:cNvPicPr>
            <a:picLocks noChangeAspect="1"/>
          </p:cNvPicPr>
          <p:nvPr/>
        </p:nvPicPr>
        <p:blipFill>
          <a:blip r:embed="rId4"/>
          <a:stretch>
            <a:fillRect/>
          </a:stretch>
        </p:blipFill>
        <p:spPr>
          <a:xfrm>
            <a:off x="6861537" y="4332997"/>
            <a:ext cx="4788733" cy="2374900"/>
          </a:xfrm>
          <a:prstGeom prst="rect">
            <a:avLst/>
          </a:prstGeom>
        </p:spPr>
      </p:pic>
    </p:spTree>
    <p:extLst>
      <p:ext uri="{BB962C8B-B14F-4D97-AF65-F5344CB8AC3E}">
        <p14:creationId xmlns:p14="http://schemas.microsoft.com/office/powerpoint/2010/main" val="371485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90423-63B2-2745-9013-455281D8B01A}"/>
              </a:ext>
            </a:extLst>
          </p:cNvPr>
          <p:cNvSpPr>
            <a:spLocks noGrp="1"/>
          </p:cNvSpPr>
          <p:nvPr>
            <p:ph type="title"/>
          </p:nvPr>
        </p:nvSpPr>
        <p:spPr>
          <a:xfrm>
            <a:off x="2592925" y="670865"/>
            <a:ext cx="8911687" cy="927102"/>
          </a:xfrm>
        </p:spPr>
        <p:txBody>
          <a:bodyPr/>
          <a:lstStyle/>
          <a:p>
            <a:r>
              <a:rPr kumimoji="1" lang="zh-CN" altLang="en-US" dirty="0"/>
              <a:t>并行构建</a:t>
            </a:r>
          </a:p>
        </p:txBody>
      </p:sp>
      <p:sp>
        <p:nvSpPr>
          <p:cNvPr id="3" name="内容占位符 2">
            <a:extLst>
              <a:ext uri="{FF2B5EF4-FFF2-40B4-BE49-F238E27FC236}">
                <a16:creationId xmlns:a16="http://schemas.microsoft.com/office/drawing/2014/main" id="{8CE5FF4B-7323-7F4E-9D10-917400DB141D}"/>
              </a:ext>
            </a:extLst>
          </p:cNvPr>
          <p:cNvSpPr>
            <a:spLocks noGrp="1"/>
          </p:cNvSpPr>
          <p:nvPr>
            <p:ph idx="1"/>
          </p:nvPr>
        </p:nvSpPr>
        <p:spPr>
          <a:xfrm>
            <a:off x="2589212" y="1792227"/>
            <a:ext cx="8915400" cy="3777622"/>
          </a:xfrm>
        </p:spPr>
        <p:txBody>
          <a:bodyPr/>
          <a:lstStyle/>
          <a:p>
            <a:r>
              <a:rPr kumimoji="1" lang="zh-CN" altLang="en-US" dirty="0"/>
              <a:t>如果需要构建包含多个模块的项目，通过</a:t>
            </a:r>
            <a:r>
              <a:rPr kumimoji="1" lang="en-US" altLang="zh-CN" dirty="0"/>
              <a:t>--parallel</a:t>
            </a:r>
            <a:r>
              <a:rPr kumimoji="1" lang="zh-CN" altLang="en-US" dirty="0"/>
              <a:t>参数来启用并行构建。此时</a:t>
            </a:r>
            <a:r>
              <a:rPr kumimoji="1" lang="en-US" altLang="zh-CN" dirty="0"/>
              <a:t>Gradle</a:t>
            </a:r>
            <a:r>
              <a:rPr kumimoji="1" lang="zh-CN" altLang="en-US" dirty="0"/>
              <a:t>会根据配置或者</a:t>
            </a:r>
            <a:r>
              <a:rPr kumimoji="1" lang="en-US" altLang="zh-CN" dirty="0"/>
              <a:t>CPU</a:t>
            </a:r>
            <a:r>
              <a:rPr kumimoji="1" lang="zh-CN" altLang="en-US" dirty="0"/>
              <a:t>的核心数量启动多个工作线程，同时分析模块之间的依赖关系来决定模块的构建顺序。当上游模块构建完成时，</a:t>
            </a:r>
            <a:r>
              <a:rPr kumimoji="1" lang="en-US" altLang="zh-CN" dirty="0"/>
              <a:t>Gradle</a:t>
            </a:r>
            <a:r>
              <a:rPr kumimoji="1" lang="zh-CN" altLang="en-US" dirty="0"/>
              <a:t>会立马获取一个可用的工作线程开始构建下游模块，提升构建速度。</a:t>
            </a:r>
            <a:endParaRPr kumimoji="1" lang="en-US" altLang="zh-CN" dirty="0"/>
          </a:p>
          <a:p>
            <a:r>
              <a:rPr kumimoji="1" lang="zh-CN" altLang="en-US" dirty="0"/>
              <a:t>这个特性在模块之间是</a:t>
            </a:r>
            <a:r>
              <a:rPr lang="zh-CN" altLang="en-US" dirty="0"/>
              <a:t>解耦的情况下非常有用。</a:t>
            </a:r>
            <a:endParaRPr lang="en-US" altLang="zh-CN" dirty="0"/>
          </a:p>
          <a:p>
            <a:endParaRPr lang="en-US" altLang="zh-CN" dirty="0"/>
          </a:p>
          <a:p>
            <a:endParaRPr kumimoji="1" lang="zh-CN" altLang="en-US" dirty="0"/>
          </a:p>
        </p:txBody>
      </p:sp>
      <p:pic>
        <p:nvPicPr>
          <p:cNvPr id="6" name="图片 5">
            <a:extLst>
              <a:ext uri="{FF2B5EF4-FFF2-40B4-BE49-F238E27FC236}">
                <a16:creationId xmlns:a16="http://schemas.microsoft.com/office/drawing/2014/main" id="{84595606-BBCF-4545-93EB-9AC71BA61128}"/>
              </a:ext>
            </a:extLst>
          </p:cNvPr>
          <p:cNvPicPr>
            <a:picLocks noChangeAspect="1"/>
          </p:cNvPicPr>
          <p:nvPr/>
        </p:nvPicPr>
        <p:blipFill>
          <a:blip r:embed="rId2"/>
          <a:stretch>
            <a:fillRect/>
          </a:stretch>
        </p:blipFill>
        <p:spPr>
          <a:xfrm>
            <a:off x="5687068" y="3778180"/>
            <a:ext cx="2602823" cy="1791669"/>
          </a:xfrm>
          <a:prstGeom prst="rect">
            <a:avLst/>
          </a:prstGeom>
        </p:spPr>
      </p:pic>
      <p:pic>
        <p:nvPicPr>
          <p:cNvPr id="7" name="图片 6">
            <a:extLst>
              <a:ext uri="{FF2B5EF4-FFF2-40B4-BE49-F238E27FC236}">
                <a16:creationId xmlns:a16="http://schemas.microsoft.com/office/drawing/2014/main" id="{2815BF1A-5076-0047-B19C-BB0F97D57A99}"/>
              </a:ext>
            </a:extLst>
          </p:cNvPr>
          <p:cNvPicPr>
            <a:picLocks noChangeAspect="1"/>
          </p:cNvPicPr>
          <p:nvPr/>
        </p:nvPicPr>
        <p:blipFill>
          <a:blip r:embed="rId3"/>
          <a:stretch>
            <a:fillRect/>
          </a:stretch>
        </p:blipFill>
        <p:spPr>
          <a:xfrm>
            <a:off x="2399859" y="3778180"/>
            <a:ext cx="3287209" cy="1481853"/>
          </a:xfrm>
          <a:prstGeom prst="rect">
            <a:avLst/>
          </a:prstGeom>
        </p:spPr>
      </p:pic>
      <p:pic>
        <p:nvPicPr>
          <p:cNvPr id="8" name="图片 7">
            <a:extLst>
              <a:ext uri="{FF2B5EF4-FFF2-40B4-BE49-F238E27FC236}">
                <a16:creationId xmlns:a16="http://schemas.microsoft.com/office/drawing/2014/main" id="{C15AF887-F9EC-B747-8FAA-FF5D6692504E}"/>
              </a:ext>
            </a:extLst>
          </p:cNvPr>
          <p:cNvPicPr>
            <a:picLocks noChangeAspect="1"/>
          </p:cNvPicPr>
          <p:nvPr/>
        </p:nvPicPr>
        <p:blipFill>
          <a:blip r:embed="rId4"/>
          <a:stretch>
            <a:fillRect/>
          </a:stretch>
        </p:blipFill>
        <p:spPr>
          <a:xfrm>
            <a:off x="8289891" y="3778180"/>
            <a:ext cx="3310920" cy="1791669"/>
          </a:xfrm>
          <a:prstGeom prst="rect">
            <a:avLst/>
          </a:prstGeom>
        </p:spPr>
      </p:pic>
    </p:spTree>
    <p:extLst>
      <p:ext uri="{BB962C8B-B14F-4D97-AF65-F5344CB8AC3E}">
        <p14:creationId xmlns:p14="http://schemas.microsoft.com/office/powerpoint/2010/main" val="120132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A65D1-FE00-714A-A14D-2F5774750391}"/>
              </a:ext>
            </a:extLst>
          </p:cNvPr>
          <p:cNvSpPr>
            <a:spLocks noGrp="1"/>
          </p:cNvSpPr>
          <p:nvPr>
            <p:ph type="title"/>
          </p:nvPr>
        </p:nvSpPr>
        <p:spPr/>
        <p:txBody>
          <a:bodyPr/>
          <a:lstStyle/>
          <a:p>
            <a:r>
              <a:rPr kumimoji="1" lang="zh-CN" altLang="en-US" dirty="0"/>
              <a:t>后台进程</a:t>
            </a:r>
          </a:p>
        </p:txBody>
      </p:sp>
      <p:sp>
        <p:nvSpPr>
          <p:cNvPr id="3" name="内容占位符 2">
            <a:extLst>
              <a:ext uri="{FF2B5EF4-FFF2-40B4-BE49-F238E27FC236}">
                <a16:creationId xmlns:a16="http://schemas.microsoft.com/office/drawing/2014/main" id="{97A3E644-1F35-7346-AE6F-AB2499E88E28}"/>
              </a:ext>
            </a:extLst>
          </p:cNvPr>
          <p:cNvSpPr>
            <a:spLocks noGrp="1"/>
          </p:cNvSpPr>
          <p:nvPr>
            <p:ph idx="1"/>
          </p:nvPr>
        </p:nvSpPr>
        <p:spPr>
          <a:xfrm>
            <a:off x="2589212" y="1683834"/>
            <a:ext cx="8915400" cy="4227388"/>
          </a:xfrm>
        </p:spPr>
        <p:txBody>
          <a:bodyPr/>
          <a:lstStyle/>
          <a:p>
            <a:r>
              <a:rPr kumimoji="1" lang="zh-CN" altLang="en-US" dirty="0"/>
              <a:t>本质就是一个长驻的后台</a:t>
            </a:r>
            <a:r>
              <a:rPr kumimoji="1" lang="en-US" altLang="zh-CN" dirty="0"/>
              <a:t>JVM</a:t>
            </a:r>
            <a:r>
              <a:rPr kumimoji="1" lang="zh-CN" altLang="en-US" dirty="0"/>
              <a:t>进程。</a:t>
            </a:r>
            <a:r>
              <a:rPr kumimoji="1" lang="en-US" altLang="zh-CN" dirty="0"/>
              <a:t>Gradle</a:t>
            </a:r>
            <a:r>
              <a:rPr kumimoji="1" lang="zh-CN" altLang="en-US" dirty="0"/>
              <a:t>默认在第一次执行构建的时候启动一个</a:t>
            </a:r>
            <a:r>
              <a:rPr kumimoji="1" lang="en-US" altLang="zh-CN" dirty="0"/>
              <a:t>Gradle</a:t>
            </a:r>
            <a:r>
              <a:rPr kumimoji="1" lang="zh-CN" altLang="en-US" dirty="0"/>
              <a:t>进程作为</a:t>
            </a:r>
            <a:r>
              <a:rPr kumimoji="1" lang="en-US" altLang="zh-CN" dirty="0"/>
              <a:t>daemon</a:t>
            </a:r>
            <a:r>
              <a:rPr kumimoji="1" lang="zh-CN" altLang="en-US" dirty="0"/>
              <a:t>。后续的构建，如果有空闲（</a:t>
            </a:r>
            <a:r>
              <a:rPr kumimoji="1" lang="en-US" altLang="zh-CN" dirty="0"/>
              <a:t>idle</a:t>
            </a:r>
            <a:r>
              <a:rPr kumimoji="1" lang="zh-CN" altLang="en-US" dirty="0"/>
              <a:t>）或者合适的（</a:t>
            </a:r>
            <a:r>
              <a:rPr kumimoji="1" lang="en-US" altLang="zh-CN" dirty="0"/>
              <a:t>compatible</a:t>
            </a:r>
            <a:r>
              <a:rPr kumimoji="1" lang="zh-CN" altLang="en-US" dirty="0"/>
              <a:t>）的后台进程，构建将直接使用此进程。</a:t>
            </a:r>
            <a:endParaRPr kumimoji="1" lang="en-US" altLang="zh-CN" dirty="0"/>
          </a:p>
          <a:p>
            <a:r>
              <a:rPr kumimoji="1" lang="zh-CN" altLang="en-US" dirty="0"/>
              <a:t>好处是避免每次构建都启动一个</a:t>
            </a:r>
            <a:r>
              <a:rPr kumimoji="1" lang="en-US" altLang="zh-CN" dirty="0"/>
              <a:t>Gradle</a:t>
            </a:r>
            <a:r>
              <a:rPr kumimoji="1" lang="zh-CN" altLang="en-US" dirty="0"/>
              <a:t>进程（启动一个</a:t>
            </a:r>
            <a:r>
              <a:rPr kumimoji="1" lang="en-US" altLang="zh-CN" dirty="0"/>
              <a:t>JVM</a:t>
            </a:r>
            <a:r>
              <a:rPr kumimoji="1" lang="zh-CN" altLang="en-US" dirty="0"/>
              <a:t>进程是非常耗费资源的），也可以避免插件的重复加载，构建需要的类信息也无需重复加载。随着</a:t>
            </a:r>
            <a:r>
              <a:rPr kumimoji="1" lang="en-US" altLang="zh-CN" dirty="0"/>
              <a:t>Gradle</a:t>
            </a:r>
            <a:r>
              <a:rPr kumimoji="1" lang="zh-CN" altLang="en-US" dirty="0"/>
              <a:t>进程的运行，也可以充分利用</a:t>
            </a:r>
            <a:r>
              <a:rPr kumimoji="1" lang="en-US" altLang="zh-CN" dirty="0"/>
              <a:t>JVM</a:t>
            </a:r>
            <a:r>
              <a:rPr kumimoji="1" lang="zh-CN" altLang="en-US" dirty="0"/>
              <a:t>的即时编译机制来获得运行时优化。</a:t>
            </a:r>
            <a:endParaRPr kumimoji="1" lang="en-US" altLang="zh-CN" dirty="0"/>
          </a:p>
          <a:p>
            <a:r>
              <a:rPr kumimoji="1" lang="zh-CN" altLang="en-US" dirty="0"/>
              <a:t>后台进程会在内存中维护一些重要信息，比如工程的信息，任务的输入输出的哈希值（提供给增量式构建使用）。</a:t>
            </a:r>
            <a:endParaRPr kumimoji="1" lang="en-US" altLang="zh-CN" dirty="0"/>
          </a:p>
          <a:p>
            <a:r>
              <a:rPr kumimoji="1" lang="zh-CN" altLang="en-US" dirty="0"/>
              <a:t>后台进程可能有多个，默认空闲</a:t>
            </a:r>
            <a:r>
              <a:rPr kumimoji="1" lang="en-US" altLang="zh-CN" dirty="0"/>
              <a:t>3</a:t>
            </a:r>
            <a:r>
              <a:rPr kumimoji="1" lang="zh-CN" altLang="en-US" dirty="0"/>
              <a:t>小时的进程会被系统回收。可以使用</a:t>
            </a:r>
            <a:r>
              <a:rPr kumimoji="1" lang="en-US" altLang="zh-CN" dirty="0" err="1"/>
              <a:t>gradle</a:t>
            </a:r>
            <a:r>
              <a:rPr kumimoji="1" lang="zh-CN" altLang="en-US" dirty="0"/>
              <a:t> </a:t>
            </a:r>
            <a:r>
              <a:rPr kumimoji="1" lang="en-US" altLang="zh-CN" dirty="0"/>
              <a:t>--status</a:t>
            </a:r>
            <a:r>
              <a:rPr kumimoji="1" lang="zh-CN" altLang="en-US" dirty="0"/>
              <a:t>查看后台进程的状态，</a:t>
            </a:r>
            <a:r>
              <a:rPr kumimoji="1" lang="en-US" altLang="zh-CN" dirty="0"/>
              <a:t> </a:t>
            </a:r>
            <a:r>
              <a:rPr kumimoji="1" lang="en-US" altLang="zh-CN" dirty="0" err="1"/>
              <a:t>gradle</a:t>
            </a:r>
            <a:r>
              <a:rPr kumimoji="1" lang="zh-CN" altLang="en-US" dirty="0"/>
              <a:t> </a:t>
            </a:r>
            <a:r>
              <a:rPr kumimoji="1" lang="en-US" altLang="zh-CN" dirty="0"/>
              <a:t>–stop</a:t>
            </a:r>
            <a:r>
              <a:rPr kumimoji="1" lang="zh-CN" altLang="en-US" dirty="0"/>
              <a:t>关闭所有后台进程。</a:t>
            </a:r>
            <a:endParaRPr kumimoji="1" lang="en-US" altLang="zh-CN" dirty="0"/>
          </a:p>
          <a:p>
            <a:endParaRPr kumimoji="1" lang="en-US" altLang="zh-CN" dirty="0"/>
          </a:p>
        </p:txBody>
      </p:sp>
    </p:spTree>
    <p:extLst>
      <p:ext uri="{BB962C8B-B14F-4D97-AF65-F5344CB8AC3E}">
        <p14:creationId xmlns:p14="http://schemas.microsoft.com/office/powerpoint/2010/main" val="1376218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30B08-D1BE-674B-A9AA-314D63B32C4D}"/>
              </a:ext>
            </a:extLst>
          </p:cNvPr>
          <p:cNvSpPr>
            <a:spLocks noGrp="1"/>
          </p:cNvSpPr>
          <p:nvPr>
            <p:ph type="title"/>
          </p:nvPr>
        </p:nvSpPr>
        <p:spPr/>
        <p:txBody>
          <a:bodyPr/>
          <a:lstStyle/>
          <a:p>
            <a:r>
              <a:rPr kumimoji="1" lang="zh-CN" altLang="en-US" dirty="0"/>
              <a:t>构建缓存</a:t>
            </a:r>
          </a:p>
        </p:txBody>
      </p:sp>
      <p:sp>
        <p:nvSpPr>
          <p:cNvPr id="3" name="内容占位符 2">
            <a:extLst>
              <a:ext uri="{FF2B5EF4-FFF2-40B4-BE49-F238E27FC236}">
                <a16:creationId xmlns:a16="http://schemas.microsoft.com/office/drawing/2014/main" id="{A5681414-45AA-D54B-8678-90AC72699681}"/>
              </a:ext>
            </a:extLst>
          </p:cNvPr>
          <p:cNvSpPr>
            <a:spLocks noGrp="1"/>
          </p:cNvSpPr>
          <p:nvPr>
            <p:ph idx="1"/>
          </p:nvPr>
        </p:nvSpPr>
        <p:spPr/>
        <p:txBody>
          <a:bodyPr>
            <a:normAutofit fontScale="85000" lnSpcReduction="20000"/>
          </a:bodyPr>
          <a:lstStyle/>
          <a:p>
            <a:r>
              <a:rPr kumimoji="1" lang="zh-CN" altLang="en-US" dirty="0"/>
              <a:t>通过参数</a:t>
            </a:r>
            <a:r>
              <a:rPr kumimoji="1" lang="en-US" altLang="zh-CN" dirty="0"/>
              <a:t>--build-cache</a:t>
            </a:r>
            <a:r>
              <a:rPr kumimoji="1" lang="zh-CN" altLang="en-US" dirty="0"/>
              <a:t>启用，</a:t>
            </a:r>
            <a:r>
              <a:rPr kumimoji="1" lang="en-US" altLang="zh-CN" dirty="0"/>
              <a:t>Gradle</a:t>
            </a:r>
            <a:r>
              <a:rPr kumimoji="1" lang="zh-CN" altLang="en-US" dirty="0"/>
              <a:t>会缓存任务的上一次输出（如果这个任务是可缓存的）。后续的任务执行，如果入参没有发生改变，则可以直接使用缓存，避免重复执行任务（和增量式构建的</a:t>
            </a:r>
            <a:r>
              <a:rPr kumimoji="1" lang="en-US" altLang="zh-CN" dirty="0"/>
              <a:t>Up-to-date check</a:t>
            </a:r>
            <a:r>
              <a:rPr kumimoji="1" lang="zh-CN" altLang="en-US" dirty="0"/>
              <a:t>类似）</a:t>
            </a:r>
            <a:r>
              <a:rPr kumimoji="1" lang="en-US" altLang="zh-CN" dirty="0"/>
              <a:t>,</a:t>
            </a:r>
            <a:r>
              <a:rPr kumimoji="1" lang="zh-CN" altLang="en-US" dirty="0"/>
              <a:t>提升构建速度。</a:t>
            </a:r>
            <a:endParaRPr kumimoji="1" lang="en-US" altLang="zh-CN" dirty="0"/>
          </a:p>
          <a:p>
            <a:r>
              <a:rPr kumimoji="1" lang="zh-CN" altLang="en-US" dirty="0"/>
              <a:t>本地缓存位置在</a:t>
            </a:r>
            <a:r>
              <a:rPr kumimoji="1" lang="en-US" altLang="zh-CN" dirty="0"/>
              <a:t> ~/.</a:t>
            </a:r>
            <a:r>
              <a:rPr kumimoji="1" lang="en-US" altLang="zh-CN" dirty="0" err="1"/>
              <a:t>gradle</a:t>
            </a:r>
            <a:r>
              <a:rPr kumimoji="1" lang="en-US" altLang="zh-CN" dirty="0"/>
              <a:t>/caches/build-cache-1</a:t>
            </a:r>
          </a:p>
          <a:p>
            <a:r>
              <a:rPr kumimoji="1" lang="zh-CN" altLang="en-US" dirty="0"/>
              <a:t>像</a:t>
            </a:r>
            <a:r>
              <a:rPr lang="en-US" altLang="zh-CN" dirty="0">
                <a:hlinkClick r:id="rId2"/>
              </a:rPr>
              <a:t>JavaCompile</a:t>
            </a:r>
            <a:r>
              <a:rPr lang="zh-CN" altLang="en-US" dirty="0"/>
              <a:t>这样的任务是可以缓存的，但是</a:t>
            </a:r>
            <a:r>
              <a:rPr lang="en-US" altLang="zh-CN" dirty="0"/>
              <a:t>Jar</a:t>
            </a:r>
            <a:r>
              <a:rPr lang="zh-CN" altLang="en-US" dirty="0"/>
              <a:t>这样的任务使用构建缓存没有意义（从缓存中提取还不如直接打包来的快）</a:t>
            </a:r>
            <a:endParaRPr lang="en-US" altLang="zh-CN" dirty="0"/>
          </a:p>
          <a:p>
            <a:r>
              <a:rPr kumimoji="1" lang="zh-CN" altLang="en-US" dirty="0"/>
              <a:t>构建缓存支持分布式，可以使用缓存</a:t>
            </a:r>
            <a:r>
              <a:rPr kumimoji="1" lang="en-US" altLang="zh-CN" dirty="0"/>
              <a:t>key</a:t>
            </a:r>
            <a:r>
              <a:rPr kumimoji="1" lang="zh-CN" altLang="en-US" dirty="0"/>
              <a:t>来获取，配置如下：</a:t>
            </a:r>
            <a:endParaRPr kumimoji="1" lang="en-US" altLang="zh-CN" dirty="0"/>
          </a:p>
          <a:p>
            <a:pPr marL="0" indent="0">
              <a:buNone/>
            </a:pPr>
            <a:r>
              <a:rPr lang="zh-CN" altLang="en-US" dirty="0"/>
              <a:t>       </a:t>
            </a:r>
            <a:r>
              <a:rPr lang="en-US" altLang="zh-CN" dirty="0" err="1"/>
              <a:t>buildCache</a:t>
            </a:r>
            <a:r>
              <a:rPr lang="en-US" altLang="zh-CN" dirty="0"/>
              <a:t> {</a:t>
            </a:r>
          </a:p>
          <a:p>
            <a:pPr marL="0" indent="0">
              <a:buNone/>
            </a:pPr>
            <a:r>
              <a:rPr lang="en-US" altLang="zh-CN" dirty="0"/>
              <a:t>	 remote(</a:t>
            </a:r>
            <a:r>
              <a:rPr lang="en-US" altLang="zh-CN" dirty="0" err="1"/>
              <a:t>HttpBuildCache</a:t>
            </a:r>
            <a:r>
              <a:rPr lang="en-US" altLang="zh-CN" dirty="0"/>
              <a:t>)</a:t>
            </a:r>
          </a:p>
          <a:p>
            <a:pPr marL="0" indent="0">
              <a:buNone/>
            </a:pPr>
            <a:r>
              <a:rPr lang="en-US" altLang="zh-CN" dirty="0"/>
              <a:t>	</a:t>
            </a:r>
            <a:r>
              <a:rPr lang="zh-CN" altLang="en-US" dirty="0"/>
              <a:t> </a:t>
            </a:r>
            <a:r>
              <a:rPr lang="en-US" altLang="zh-CN" dirty="0"/>
              <a:t> {</a:t>
            </a:r>
          </a:p>
          <a:p>
            <a:pPr marL="0" indent="0">
              <a:buNone/>
            </a:pPr>
            <a:r>
              <a:rPr lang="en-US" altLang="zh-CN" dirty="0"/>
              <a:t>		 </a:t>
            </a:r>
            <a:r>
              <a:rPr lang="en-US" altLang="zh-CN" dirty="0" err="1"/>
              <a:t>url</a:t>
            </a:r>
            <a:r>
              <a:rPr lang="en-US" altLang="zh-CN" dirty="0"/>
              <a:t> = 'https://example.com:8123/cache/’ </a:t>
            </a:r>
          </a:p>
          <a:p>
            <a:pPr marL="0" indent="0">
              <a:buNone/>
            </a:pPr>
            <a:r>
              <a:rPr lang="en-US" altLang="zh-CN" dirty="0"/>
              <a:t>	</a:t>
            </a:r>
            <a:r>
              <a:rPr lang="zh-CN" altLang="en-US" dirty="0"/>
              <a:t>   </a:t>
            </a:r>
            <a:r>
              <a:rPr lang="en-US" altLang="zh-CN" dirty="0"/>
              <a:t>}</a:t>
            </a:r>
          </a:p>
          <a:p>
            <a:pPr marL="0" indent="0">
              <a:buNone/>
            </a:pPr>
            <a:r>
              <a:rPr lang="zh-CN" altLang="en-US" dirty="0"/>
              <a:t>     </a:t>
            </a:r>
            <a:r>
              <a:rPr lang="en-US" altLang="zh-CN" dirty="0"/>
              <a:t> }</a:t>
            </a:r>
            <a:endParaRPr kumimoji="1" lang="en-US" altLang="zh-CN" dirty="0"/>
          </a:p>
        </p:txBody>
      </p:sp>
    </p:spTree>
    <p:extLst>
      <p:ext uri="{BB962C8B-B14F-4D97-AF65-F5344CB8AC3E}">
        <p14:creationId xmlns:p14="http://schemas.microsoft.com/office/powerpoint/2010/main" val="173575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8CB4E-052B-144D-8891-178433F1C294}"/>
              </a:ext>
            </a:extLst>
          </p:cNvPr>
          <p:cNvSpPr>
            <a:spLocks noGrp="1"/>
          </p:cNvSpPr>
          <p:nvPr>
            <p:ph type="title"/>
          </p:nvPr>
        </p:nvSpPr>
        <p:spPr/>
        <p:txBody>
          <a:bodyPr/>
          <a:lstStyle/>
          <a:p>
            <a:r>
              <a:rPr kumimoji="1" lang="zh-CN" altLang="en-US" dirty="0"/>
              <a:t>依赖管理</a:t>
            </a:r>
          </a:p>
        </p:txBody>
      </p:sp>
      <p:sp>
        <p:nvSpPr>
          <p:cNvPr id="3" name="内容占位符 2">
            <a:extLst>
              <a:ext uri="{FF2B5EF4-FFF2-40B4-BE49-F238E27FC236}">
                <a16:creationId xmlns:a16="http://schemas.microsoft.com/office/drawing/2014/main" id="{D44616AB-73F5-3B40-8A2A-D6ADD3969F4F}"/>
              </a:ext>
            </a:extLst>
          </p:cNvPr>
          <p:cNvSpPr>
            <a:spLocks noGrp="1"/>
          </p:cNvSpPr>
          <p:nvPr>
            <p:ph idx="1"/>
          </p:nvPr>
        </p:nvSpPr>
        <p:spPr/>
        <p:txBody>
          <a:bodyPr/>
          <a:lstStyle/>
          <a:p>
            <a:r>
              <a:rPr kumimoji="1" lang="en-US" altLang="zh-CN" dirty="0"/>
              <a:t>Gradle</a:t>
            </a:r>
            <a:r>
              <a:rPr kumimoji="1" lang="zh-CN" altLang="en-US" dirty="0"/>
              <a:t>使用</a:t>
            </a:r>
            <a:r>
              <a:rPr lang="en-US" altLang="zh-CN" dirty="0"/>
              <a:t>dependencies</a:t>
            </a:r>
            <a:r>
              <a:rPr lang="zh-CN" altLang="en-US" dirty="0"/>
              <a:t>脚本来引入依赖</a:t>
            </a:r>
            <a:endParaRPr kumimoji="1" lang="en-US" altLang="zh-CN" dirty="0"/>
          </a:p>
          <a:p>
            <a:r>
              <a:rPr kumimoji="1" lang="en-US" altLang="zh-CN" dirty="0"/>
              <a:t>Gradle</a:t>
            </a:r>
            <a:r>
              <a:rPr kumimoji="1" lang="zh-CN" altLang="en-US" dirty="0"/>
              <a:t>原生不提供类似</a:t>
            </a:r>
            <a:r>
              <a:rPr kumimoji="1" lang="en-US" altLang="zh-CN" dirty="0"/>
              <a:t>Maven</a:t>
            </a:r>
            <a:r>
              <a:rPr kumimoji="1" lang="zh-CN" altLang="en-US" dirty="0"/>
              <a:t> </a:t>
            </a:r>
            <a:r>
              <a:rPr lang="en" altLang="zh-CN" dirty="0" err="1"/>
              <a:t>dependencyManagement</a:t>
            </a:r>
            <a:r>
              <a:rPr lang="zh-CN" altLang="en" dirty="0"/>
              <a:t>的</a:t>
            </a:r>
            <a:r>
              <a:rPr lang="zh-CN" altLang="en-US" dirty="0"/>
              <a:t>功能，可以通过插件</a:t>
            </a:r>
            <a:r>
              <a:rPr lang="en" altLang="zh-CN" dirty="0" err="1"/>
              <a:t>io.spring.gradle:dependency-management-plugin</a:t>
            </a:r>
            <a:r>
              <a:rPr lang="zh-CN" altLang="en" dirty="0"/>
              <a:t>来</a:t>
            </a:r>
            <a:r>
              <a:rPr lang="zh-CN" altLang="en-US" dirty="0"/>
              <a:t>实现。</a:t>
            </a:r>
            <a:endParaRPr lang="en-US" altLang="zh-CN" dirty="0"/>
          </a:p>
          <a:p>
            <a:r>
              <a:rPr kumimoji="1" lang="en-US" altLang="zh-CN" dirty="0"/>
              <a:t>Gradle</a:t>
            </a:r>
            <a:r>
              <a:rPr kumimoji="1" lang="zh-CN" altLang="en-US" dirty="0"/>
              <a:t>并没有自己的仓库（</a:t>
            </a:r>
            <a:r>
              <a:rPr kumimoji="1" lang="en-US" altLang="zh-CN" dirty="0"/>
              <a:t>Repository</a:t>
            </a:r>
            <a:r>
              <a:rPr kumimoji="1" lang="zh-CN" altLang="en-US" dirty="0"/>
              <a:t>），可以使用</a:t>
            </a:r>
            <a:r>
              <a:rPr kumimoji="1" lang="en-US" altLang="zh-CN" dirty="0"/>
              <a:t>Maven</a:t>
            </a:r>
            <a:r>
              <a:rPr kumimoji="1" lang="zh-CN" altLang="en-US" dirty="0"/>
              <a:t>或者</a:t>
            </a:r>
            <a:r>
              <a:rPr kumimoji="1" lang="en-US" altLang="zh-CN" dirty="0"/>
              <a:t>Ivy</a:t>
            </a:r>
            <a:r>
              <a:rPr kumimoji="1" lang="zh-CN" altLang="en-US" dirty="0"/>
              <a:t>仓库。不同的是，</a:t>
            </a:r>
            <a:r>
              <a:rPr kumimoji="1" lang="en-US" altLang="zh-CN" dirty="0"/>
              <a:t>Maven</a:t>
            </a:r>
            <a:r>
              <a:rPr kumimoji="1" lang="zh-CN" altLang="en-US" dirty="0"/>
              <a:t>有本地仓库（</a:t>
            </a:r>
            <a:r>
              <a:rPr kumimoji="1" lang="en-US" altLang="zh-CN" dirty="0"/>
              <a:t>Local</a:t>
            </a:r>
            <a:r>
              <a:rPr kumimoji="1" lang="zh-CN" altLang="en-US" dirty="0"/>
              <a:t>），</a:t>
            </a:r>
            <a:r>
              <a:rPr kumimoji="1" lang="en-US" altLang="zh-CN" dirty="0"/>
              <a:t>Gradle</a:t>
            </a:r>
            <a:r>
              <a:rPr kumimoji="1" lang="zh-CN" altLang="en-US" dirty="0"/>
              <a:t>没有，而是采用了本地依赖缓存。如果本地缓存中没有需要的依赖，</a:t>
            </a:r>
            <a:r>
              <a:rPr kumimoji="1" lang="en-US" altLang="zh-CN" dirty="0"/>
              <a:t>Gradle</a:t>
            </a:r>
            <a:r>
              <a:rPr kumimoji="1" lang="zh-CN" altLang="en-US" dirty="0"/>
              <a:t>会检索配置的仓库来获取依赖并下载到本地缓存中供后续的构建使用。（默认目录是</a:t>
            </a:r>
            <a:r>
              <a:rPr kumimoji="1" lang="en-US" altLang="zh-CN" dirty="0"/>
              <a:t>~/.</a:t>
            </a:r>
            <a:r>
              <a:rPr kumimoji="1" lang="en-US" altLang="zh-CN" dirty="0" err="1"/>
              <a:t>gradle</a:t>
            </a:r>
            <a:r>
              <a:rPr kumimoji="1" lang="en-US" altLang="zh-CN" dirty="0"/>
              <a:t>/caches</a:t>
            </a:r>
            <a:r>
              <a:rPr kumimoji="1" lang="zh-CN" altLang="en-US" dirty="0"/>
              <a:t>）</a:t>
            </a:r>
            <a:endParaRPr kumimoji="1" lang="en-US" altLang="zh-CN" dirty="0"/>
          </a:p>
          <a:p>
            <a:r>
              <a:rPr kumimoji="1" lang="zh-CN" altLang="en-US" dirty="0"/>
              <a:t>如果出现依赖冲突，</a:t>
            </a:r>
            <a:r>
              <a:rPr kumimoji="1" lang="en-US" altLang="zh-CN" dirty="0"/>
              <a:t>Gradle</a:t>
            </a:r>
            <a:r>
              <a:rPr kumimoji="1" lang="zh-CN" altLang="en-US" dirty="0"/>
              <a:t>默认使用依赖版本中最新的。同时支持</a:t>
            </a:r>
            <a:r>
              <a:rPr kumimoji="1" lang="en-US" altLang="zh-CN" dirty="0"/>
              <a:t>exclude</a:t>
            </a:r>
            <a:r>
              <a:rPr kumimoji="1" lang="zh-CN" altLang="en-US" dirty="0"/>
              <a:t>排除。</a:t>
            </a:r>
          </a:p>
        </p:txBody>
      </p:sp>
    </p:spTree>
    <p:extLst>
      <p:ext uri="{BB962C8B-B14F-4D97-AF65-F5344CB8AC3E}">
        <p14:creationId xmlns:p14="http://schemas.microsoft.com/office/powerpoint/2010/main" val="471553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9148529-AFD5-214E-92B9-CD3552F45222}"/>
              </a:ext>
            </a:extLst>
          </p:cNvPr>
          <p:cNvPicPr>
            <a:picLocks noGrp="1" noChangeAspect="1"/>
          </p:cNvPicPr>
          <p:nvPr>
            <p:ph idx="1"/>
          </p:nvPr>
        </p:nvPicPr>
        <p:blipFill>
          <a:blip r:embed="rId2"/>
          <a:stretch>
            <a:fillRect/>
          </a:stretch>
        </p:blipFill>
        <p:spPr>
          <a:xfrm>
            <a:off x="2733258" y="1052262"/>
            <a:ext cx="8269699" cy="4061159"/>
          </a:xfrm>
        </p:spPr>
      </p:pic>
      <p:sp>
        <p:nvSpPr>
          <p:cNvPr id="6" name="文本框 5">
            <a:extLst>
              <a:ext uri="{FF2B5EF4-FFF2-40B4-BE49-F238E27FC236}">
                <a16:creationId xmlns:a16="http://schemas.microsoft.com/office/drawing/2014/main" id="{D9FBD3CA-133A-5848-8C84-EB2AC61FD4E5}"/>
              </a:ext>
            </a:extLst>
          </p:cNvPr>
          <p:cNvSpPr txBox="1"/>
          <p:nvPr/>
        </p:nvSpPr>
        <p:spPr>
          <a:xfrm>
            <a:off x="5498432" y="5558589"/>
            <a:ext cx="1891865" cy="369332"/>
          </a:xfrm>
          <a:prstGeom prst="rect">
            <a:avLst/>
          </a:prstGeom>
          <a:noFill/>
        </p:spPr>
        <p:txBody>
          <a:bodyPr wrap="none" rtlCol="0">
            <a:spAutoFit/>
          </a:bodyPr>
          <a:lstStyle/>
          <a:p>
            <a:r>
              <a:rPr kumimoji="1" lang="en-US" altLang="zh-CN" dirty="0"/>
              <a:t>Gradle</a:t>
            </a:r>
            <a:r>
              <a:rPr kumimoji="1" lang="zh-CN" altLang="en-US" dirty="0"/>
              <a:t>仓库结构</a:t>
            </a:r>
          </a:p>
        </p:txBody>
      </p:sp>
    </p:spTree>
    <p:extLst>
      <p:ext uri="{BB962C8B-B14F-4D97-AF65-F5344CB8AC3E}">
        <p14:creationId xmlns:p14="http://schemas.microsoft.com/office/powerpoint/2010/main" val="354670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95EEC-E434-C642-A919-B33A9F8D914D}"/>
              </a:ext>
            </a:extLst>
          </p:cNvPr>
          <p:cNvSpPr>
            <a:spLocks noGrp="1"/>
          </p:cNvSpPr>
          <p:nvPr>
            <p:ph type="title"/>
          </p:nvPr>
        </p:nvSpPr>
        <p:spPr/>
        <p:txBody>
          <a:bodyPr/>
          <a:lstStyle/>
          <a:p>
            <a:r>
              <a:rPr kumimoji="1" lang="en-US" altLang="zh-CN" dirty="0"/>
              <a:t>Gradle</a:t>
            </a:r>
            <a:r>
              <a:rPr kumimoji="1" lang="zh-CN" altLang="en-US" dirty="0"/>
              <a:t>依赖范围</a:t>
            </a:r>
          </a:p>
        </p:txBody>
      </p:sp>
      <p:sp>
        <p:nvSpPr>
          <p:cNvPr id="3" name="内容占位符 2">
            <a:extLst>
              <a:ext uri="{FF2B5EF4-FFF2-40B4-BE49-F238E27FC236}">
                <a16:creationId xmlns:a16="http://schemas.microsoft.com/office/drawing/2014/main" id="{FB331ACA-6290-B047-A974-05DD1104C861}"/>
              </a:ext>
            </a:extLst>
          </p:cNvPr>
          <p:cNvSpPr>
            <a:spLocks noGrp="1"/>
          </p:cNvSpPr>
          <p:nvPr>
            <p:ph idx="1"/>
          </p:nvPr>
        </p:nvSpPr>
        <p:spPr/>
        <p:txBody>
          <a:bodyPr>
            <a:normAutofit/>
          </a:bodyPr>
          <a:lstStyle/>
          <a:p>
            <a:r>
              <a:rPr kumimoji="1" lang="zh-CN" altLang="en-US" dirty="0"/>
              <a:t>用于控制依赖传递</a:t>
            </a:r>
            <a:endParaRPr kumimoji="1" lang="en-US" altLang="zh-CN" dirty="0"/>
          </a:p>
          <a:p>
            <a:r>
              <a:rPr kumimoji="1" lang="en-US" altLang="zh-CN" b="1" dirty="0" err="1"/>
              <a:t>api</a:t>
            </a:r>
            <a:r>
              <a:rPr kumimoji="1" lang="en-US" altLang="zh-CN" b="1" dirty="0"/>
              <a:t> </a:t>
            </a:r>
            <a:r>
              <a:rPr kumimoji="1" lang="en-US" altLang="zh-CN" dirty="0"/>
              <a:t>: </a:t>
            </a:r>
            <a:r>
              <a:rPr kumimoji="1" lang="zh-CN" altLang="en-US" dirty="0"/>
              <a:t>编译时添加到依赖路径，同时会被打包，相当于</a:t>
            </a:r>
            <a:r>
              <a:rPr kumimoji="1" lang="en-US" altLang="zh-CN" dirty="0"/>
              <a:t>Maven</a:t>
            </a:r>
            <a:r>
              <a:rPr kumimoji="1" lang="zh-CN" altLang="en-US" dirty="0"/>
              <a:t>的</a:t>
            </a:r>
            <a:r>
              <a:rPr kumimoji="1" lang="en-US" altLang="zh-CN" dirty="0"/>
              <a:t>compile</a:t>
            </a:r>
          </a:p>
          <a:p>
            <a:r>
              <a:rPr lang="en-US" altLang="zh-CN" b="1" dirty="0"/>
              <a:t>Implementation</a:t>
            </a:r>
            <a:r>
              <a:rPr lang="zh-CN" altLang="en-US" dirty="0"/>
              <a:t>：</a:t>
            </a:r>
            <a:r>
              <a:rPr lang="en-US" altLang="zh-CN" dirty="0"/>
              <a:t>Gradle</a:t>
            </a:r>
            <a:r>
              <a:rPr lang="zh-CN" altLang="en-US" dirty="0"/>
              <a:t>推荐使用，</a:t>
            </a:r>
            <a:r>
              <a:rPr kumimoji="1" lang="zh-CN" altLang="en-US" dirty="0"/>
              <a:t>编译时添加到依赖路径，同时会被打包，但是编译的时候不会讲实现暴露给其他的模块。比如模块</a:t>
            </a:r>
            <a:r>
              <a:rPr kumimoji="1" lang="en-US" altLang="zh-CN" dirty="0"/>
              <a:t>C</a:t>
            </a:r>
            <a:r>
              <a:rPr kumimoji="1" lang="zh-CN" altLang="en-US" dirty="0"/>
              <a:t>依赖</a:t>
            </a:r>
            <a:r>
              <a:rPr kumimoji="1" lang="en-US" altLang="zh-CN" dirty="0"/>
              <a:t>B</a:t>
            </a:r>
            <a:r>
              <a:rPr kumimoji="1" lang="zh-CN" altLang="en-US" dirty="0"/>
              <a:t>，</a:t>
            </a:r>
            <a:r>
              <a:rPr kumimoji="1" lang="en-US" altLang="zh-CN" dirty="0"/>
              <a:t>B</a:t>
            </a:r>
            <a:r>
              <a:rPr kumimoji="1" lang="zh-CN" altLang="en-US" dirty="0"/>
              <a:t>依赖</a:t>
            </a:r>
            <a:r>
              <a:rPr kumimoji="1" lang="en-US" altLang="zh-CN" dirty="0"/>
              <a:t>A</a:t>
            </a:r>
            <a:r>
              <a:rPr kumimoji="1" lang="zh-CN" altLang="en-US" dirty="0"/>
              <a:t>，</a:t>
            </a:r>
            <a:r>
              <a:rPr kumimoji="1" lang="en-US" altLang="zh-CN" dirty="0"/>
              <a:t>C</a:t>
            </a:r>
            <a:r>
              <a:rPr kumimoji="1" lang="zh-CN" altLang="en-US" dirty="0"/>
              <a:t>不会依赖</a:t>
            </a:r>
            <a:r>
              <a:rPr kumimoji="1" lang="en-US" altLang="zh-CN" dirty="0"/>
              <a:t>A</a:t>
            </a:r>
            <a:r>
              <a:rPr kumimoji="1" lang="zh-CN" altLang="en-US" dirty="0"/>
              <a:t>。好处是可以减少需要编译的模块数量，并且隐藏自身模块的</a:t>
            </a:r>
            <a:r>
              <a:rPr kumimoji="1" lang="zh-CN" altLang="en-US"/>
              <a:t>实现。</a:t>
            </a:r>
            <a:endParaRPr kumimoji="1" lang="en-US" altLang="zh-CN" dirty="0"/>
          </a:p>
          <a:p>
            <a:r>
              <a:rPr lang="en-US" altLang="zh-CN" b="1" dirty="0" err="1"/>
              <a:t>compileOnly</a:t>
            </a:r>
            <a:r>
              <a:rPr lang="en-US" altLang="zh-CN" b="1" dirty="0"/>
              <a:t>:</a:t>
            </a:r>
            <a:r>
              <a:rPr lang="zh-CN" altLang="en-US" b="1" dirty="0"/>
              <a:t> </a:t>
            </a:r>
            <a:r>
              <a:rPr lang="zh-CN" altLang="en-US" dirty="0"/>
              <a:t>只在编译期添加到编译路径，但是运行期不会，也不会传递依赖。相当于</a:t>
            </a:r>
            <a:r>
              <a:rPr lang="en-US" altLang="zh-CN" dirty="0"/>
              <a:t>Maven</a:t>
            </a:r>
            <a:r>
              <a:rPr lang="zh-CN" altLang="en-US" dirty="0"/>
              <a:t>的</a:t>
            </a:r>
            <a:r>
              <a:rPr lang="en-US" altLang="zh-CN" dirty="0"/>
              <a:t>Provided</a:t>
            </a:r>
          </a:p>
          <a:p>
            <a:r>
              <a:rPr lang="en-US" altLang="zh-CN" b="1" dirty="0" err="1"/>
              <a:t>runtimeOnly</a:t>
            </a:r>
            <a:r>
              <a:rPr lang="zh-CN" altLang="en-US" b="1" dirty="0"/>
              <a:t>：</a:t>
            </a:r>
            <a:r>
              <a:rPr lang="zh-CN" altLang="en-US" dirty="0"/>
              <a:t>只在运行和测试系统时需要，但在编译的时候不需要</a:t>
            </a:r>
            <a:endParaRPr lang="en-US" altLang="zh-CN" b="1" dirty="0"/>
          </a:p>
          <a:p>
            <a:r>
              <a:rPr lang="en-US" altLang="zh-CN" b="1" dirty="0" err="1"/>
              <a:t>annotationProcessor</a:t>
            </a:r>
            <a:r>
              <a:rPr lang="zh-CN" altLang="en-US" dirty="0"/>
              <a:t>：编译期注解处理，比如</a:t>
            </a:r>
            <a:r>
              <a:rPr lang="en-US" altLang="zh-CN" dirty="0"/>
              <a:t>Lombok</a:t>
            </a:r>
          </a:p>
          <a:p>
            <a:r>
              <a:rPr lang="en-US" altLang="zh-CN" b="1" dirty="0" err="1"/>
              <a:t>testCompileOnly</a:t>
            </a:r>
            <a:r>
              <a:rPr lang="zh-CN" altLang="en-US" b="1" dirty="0"/>
              <a:t>，</a:t>
            </a:r>
            <a:r>
              <a:rPr lang="en-US" altLang="zh-CN" b="1" dirty="0"/>
              <a:t> </a:t>
            </a:r>
            <a:r>
              <a:rPr lang="en-US" altLang="zh-CN" b="1" dirty="0" err="1"/>
              <a:t>testRuntimeOnly</a:t>
            </a:r>
            <a:r>
              <a:rPr lang="zh-CN" altLang="en-US" b="1" dirty="0"/>
              <a:t> ： </a:t>
            </a:r>
            <a:r>
              <a:rPr lang="zh-CN" altLang="en-US" dirty="0"/>
              <a:t>对应测试</a:t>
            </a:r>
            <a:endParaRPr lang="en-US" altLang="zh-CN" dirty="0"/>
          </a:p>
          <a:p>
            <a:endParaRPr lang="en-US" altLang="zh-CN" b="1" dirty="0"/>
          </a:p>
          <a:p>
            <a:endParaRPr lang="en-US" altLang="zh-CN" b="1" dirty="0"/>
          </a:p>
          <a:p>
            <a:endParaRPr lang="zh-CN" altLang="en-US" dirty="0"/>
          </a:p>
          <a:p>
            <a:endParaRPr lang="en-US" altLang="zh-CN" b="1" dirty="0"/>
          </a:p>
          <a:p>
            <a:endParaRPr kumimoji="1" lang="en-US" altLang="zh-CN" dirty="0"/>
          </a:p>
          <a:p>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5108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3F80E-C298-7D48-8CBE-11305EE3CB5A}"/>
              </a:ext>
            </a:extLst>
          </p:cNvPr>
          <p:cNvSpPr>
            <a:spLocks noGrp="1"/>
          </p:cNvSpPr>
          <p:nvPr>
            <p:ph type="title"/>
          </p:nvPr>
        </p:nvSpPr>
        <p:spPr/>
        <p:txBody>
          <a:bodyPr/>
          <a:lstStyle/>
          <a:p>
            <a:r>
              <a:rPr kumimoji="1" lang="zh-CN" altLang="en-US" dirty="0"/>
              <a:t>生命周期</a:t>
            </a:r>
          </a:p>
        </p:txBody>
      </p:sp>
      <p:sp>
        <p:nvSpPr>
          <p:cNvPr id="3" name="内容占位符 2">
            <a:extLst>
              <a:ext uri="{FF2B5EF4-FFF2-40B4-BE49-F238E27FC236}">
                <a16:creationId xmlns:a16="http://schemas.microsoft.com/office/drawing/2014/main" id="{5CF0B8B2-2B55-BA41-B43A-38157A62E314}"/>
              </a:ext>
            </a:extLst>
          </p:cNvPr>
          <p:cNvSpPr>
            <a:spLocks noGrp="1"/>
          </p:cNvSpPr>
          <p:nvPr>
            <p:ph idx="1"/>
          </p:nvPr>
        </p:nvSpPr>
        <p:spPr/>
        <p:txBody>
          <a:bodyPr/>
          <a:lstStyle/>
          <a:p>
            <a:r>
              <a:rPr kumimoji="1" lang="en-US" altLang="zh-CN" dirty="0"/>
              <a:t>Gradle</a:t>
            </a:r>
            <a:r>
              <a:rPr kumimoji="1" lang="zh-CN" altLang="en-US" dirty="0"/>
              <a:t>的构建生命周期分为三个阶段：</a:t>
            </a:r>
            <a:endParaRPr kumimoji="1" lang="en-US" altLang="zh-CN" dirty="0"/>
          </a:p>
          <a:p>
            <a:pPr lvl="1">
              <a:buFont typeface="Wingdings" pitchFamily="2" charset="2"/>
              <a:buChar char="l"/>
            </a:pPr>
            <a:r>
              <a:rPr kumimoji="1" lang="zh-CN" altLang="en-US" dirty="0"/>
              <a:t>初始化（</a:t>
            </a:r>
            <a:r>
              <a:rPr lang="en-US" altLang="zh-CN" dirty="0"/>
              <a:t> </a:t>
            </a:r>
            <a:r>
              <a:rPr lang="en-US" altLang="zh-CN" b="1" dirty="0"/>
              <a:t>Initialization</a:t>
            </a:r>
            <a:r>
              <a:rPr kumimoji="1" lang="zh-CN" altLang="en-US" dirty="0"/>
              <a:t>）：通过</a:t>
            </a:r>
            <a:r>
              <a:rPr kumimoji="1" lang="en-US" altLang="zh-CN" dirty="0" err="1"/>
              <a:t>setting.gradle</a:t>
            </a:r>
            <a:r>
              <a:rPr kumimoji="1" lang="zh-CN" altLang="en-US" dirty="0"/>
              <a:t>文件决定是单模块构建还是多模块构建，如果多模块构建则决定哪些模块需要参与构建。加载所有需要的模块的</a:t>
            </a:r>
            <a:r>
              <a:rPr kumimoji="1" lang="en-US" altLang="zh-CN" dirty="0" err="1"/>
              <a:t>build.gradle</a:t>
            </a:r>
            <a:r>
              <a:rPr kumimoji="1" lang="zh-CN" altLang="en-US" dirty="0"/>
              <a:t>文件，同时为每个模块创建</a:t>
            </a:r>
            <a:r>
              <a:rPr kumimoji="1" lang="en-US" altLang="zh-CN" dirty="0"/>
              <a:t>Project</a:t>
            </a:r>
            <a:r>
              <a:rPr kumimoji="1" lang="zh-CN" altLang="en-US" dirty="0"/>
              <a:t>对象。</a:t>
            </a:r>
            <a:endParaRPr kumimoji="1" lang="en-US" altLang="zh-CN" dirty="0"/>
          </a:p>
          <a:p>
            <a:pPr lvl="1">
              <a:buFont typeface="Wingdings" pitchFamily="2" charset="2"/>
              <a:buChar char="l"/>
            </a:pPr>
            <a:r>
              <a:rPr kumimoji="1" lang="zh-CN" altLang="en-US" dirty="0"/>
              <a:t>配置（</a:t>
            </a:r>
            <a:r>
              <a:rPr lang="en-US" altLang="zh-CN" b="1" dirty="0"/>
              <a:t> Configuration </a:t>
            </a:r>
            <a:r>
              <a:rPr kumimoji="1" lang="zh-CN" altLang="en-US" dirty="0"/>
              <a:t>）</a:t>
            </a:r>
            <a:r>
              <a:rPr kumimoji="1" lang="en-US" altLang="zh-CN" dirty="0"/>
              <a:t>: </a:t>
            </a:r>
            <a:r>
              <a:rPr kumimoji="1" lang="zh-CN" altLang="en-US" dirty="0"/>
              <a:t>执行所有参与构建模块的</a:t>
            </a:r>
            <a:r>
              <a:rPr kumimoji="1" lang="en-US" altLang="zh-CN" dirty="0" err="1"/>
              <a:t>build.gradle</a:t>
            </a:r>
            <a:r>
              <a:rPr kumimoji="1" lang="zh-CN" altLang="en-US" dirty="0"/>
              <a:t>，配置</a:t>
            </a:r>
            <a:r>
              <a:rPr kumimoji="1" lang="en-US" altLang="zh-CN" dirty="0"/>
              <a:t>Project</a:t>
            </a:r>
            <a:r>
              <a:rPr kumimoji="1" lang="zh-CN" altLang="en-US" dirty="0"/>
              <a:t>对象，同时解析生成任务（</a:t>
            </a:r>
            <a:r>
              <a:rPr kumimoji="1" lang="en-US" altLang="zh-CN" b="1" dirty="0"/>
              <a:t>Task</a:t>
            </a:r>
            <a:r>
              <a:rPr kumimoji="1" lang="zh-CN" altLang="en-US" dirty="0"/>
              <a:t>）之间的依赖关系图。</a:t>
            </a:r>
            <a:endParaRPr kumimoji="1" lang="en-US" altLang="zh-CN" dirty="0"/>
          </a:p>
          <a:p>
            <a:pPr lvl="1">
              <a:buFont typeface="Wingdings" pitchFamily="2" charset="2"/>
              <a:buChar char="l"/>
            </a:pPr>
            <a:r>
              <a:rPr kumimoji="1" lang="zh-CN" altLang="en-US" dirty="0"/>
              <a:t>执行（</a:t>
            </a:r>
            <a:r>
              <a:rPr lang="en-US" altLang="zh-CN" b="1" dirty="0"/>
              <a:t> Execution </a:t>
            </a:r>
            <a:r>
              <a:rPr kumimoji="1" lang="zh-CN" altLang="en-US" dirty="0"/>
              <a:t>）：根据配置阶段生成的任务依赖图，执行指定的任务以及其依赖的任务。</a:t>
            </a:r>
            <a:endParaRPr kumimoji="1" lang="en-US" altLang="zh-CN" dirty="0"/>
          </a:p>
          <a:p>
            <a:r>
              <a:rPr kumimoji="1" lang="en-US" altLang="zh-CN" dirty="0"/>
              <a:t>Gradle</a:t>
            </a:r>
            <a:r>
              <a:rPr kumimoji="1" lang="zh-CN" altLang="en-US" dirty="0"/>
              <a:t>提供了钩子方法来切入生命周期。</a:t>
            </a:r>
            <a:endParaRPr kumimoji="1" lang="en-US" altLang="zh-CN" dirty="0"/>
          </a:p>
          <a:p>
            <a:pPr lvl="1">
              <a:buFont typeface="Wingdings" pitchFamily="2" charset="2"/>
              <a:buChar char="l"/>
            </a:pPr>
            <a:endParaRPr kumimoji="1" lang="en-US" altLang="zh-CN" dirty="0"/>
          </a:p>
        </p:txBody>
      </p:sp>
    </p:spTree>
    <p:extLst>
      <p:ext uri="{BB962C8B-B14F-4D97-AF65-F5344CB8AC3E}">
        <p14:creationId xmlns:p14="http://schemas.microsoft.com/office/powerpoint/2010/main" val="3384131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9922E-CD69-E34D-AC66-7D69108DA88F}"/>
              </a:ext>
            </a:extLst>
          </p:cNvPr>
          <p:cNvSpPr>
            <a:spLocks noGrp="1"/>
          </p:cNvSpPr>
          <p:nvPr>
            <p:ph type="title"/>
          </p:nvPr>
        </p:nvSpPr>
        <p:spPr/>
        <p:txBody>
          <a:bodyPr/>
          <a:lstStyle/>
          <a:p>
            <a:r>
              <a:rPr kumimoji="1" lang="zh-CN" altLang="en-US" dirty="0"/>
              <a:t>钩子方法</a:t>
            </a:r>
          </a:p>
        </p:txBody>
      </p:sp>
      <p:pic>
        <p:nvPicPr>
          <p:cNvPr id="1026" name="Picture 2" descr="在这里插入图片描述">
            <a:extLst>
              <a:ext uri="{FF2B5EF4-FFF2-40B4-BE49-F238E27FC236}">
                <a16:creationId xmlns:a16="http://schemas.microsoft.com/office/drawing/2014/main" id="{EF13271F-045A-FC49-9CBB-FF64A150D4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0127" y="2133600"/>
            <a:ext cx="4133571"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75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8E3F-FA14-4F41-AAF8-328D3FA52064}"/>
              </a:ext>
            </a:extLst>
          </p:cNvPr>
          <p:cNvSpPr>
            <a:spLocks noGrp="1"/>
          </p:cNvSpPr>
          <p:nvPr>
            <p:ph type="title"/>
          </p:nvPr>
        </p:nvSpPr>
        <p:spPr/>
        <p:txBody>
          <a:bodyPr/>
          <a:lstStyle/>
          <a:p>
            <a:r>
              <a:rPr kumimoji="1" lang="zh-CN" altLang="en-US" dirty="0"/>
              <a:t>插件开发</a:t>
            </a:r>
          </a:p>
        </p:txBody>
      </p:sp>
      <p:sp>
        <p:nvSpPr>
          <p:cNvPr id="3" name="内容占位符 2">
            <a:extLst>
              <a:ext uri="{FF2B5EF4-FFF2-40B4-BE49-F238E27FC236}">
                <a16:creationId xmlns:a16="http://schemas.microsoft.com/office/drawing/2014/main" id="{9346555D-1ACF-A840-8FEF-A8E639FA381E}"/>
              </a:ext>
            </a:extLst>
          </p:cNvPr>
          <p:cNvSpPr>
            <a:spLocks noGrp="1"/>
          </p:cNvSpPr>
          <p:nvPr>
            <p:ph idx="1"/>
          </p:nvPr>
        </p:nvSpPr>
        <p:spPr/>
        <p:txBody>
          <a:bodyPr/>
          <a:lstStyle/>
          <a:p>
            <a:r>
              <a:rPr kumimoji="1" lang="en-US" altLang="zh-CN" dirty="0"/>
              <a:t>Gradle</a:t>
            </a:r>
            <a:r>
              <a:rPr kumimoji="1" lang="zh-CN" altLang="en-US" dirty="0"/>
              <a:t>插件开发比较简单，只要通过实现</a:t>
            </a:r>
            <a:r>
              <a:rPr lang="en" altLang="zh-CN" dirty="0" err="1"/>
              <a:t>org.gradle.api.Plugin</a:t>
            </a:r>
            <a:r>
              <a:rPr lang="zh-CN" altLang="en" dirty="0"/>
              <a:t>接口</a:t>
            </a:r>
            <a:r>
              <a:rPr lang="zh-CN" altLang="en-US" dirty="0"/>
              <a:t>的</a:t>
            </a:r>
            <a:r>
              <a:rPr lang="en" altLang="zh-CN" dirty="0"/>
              <a:t>apply</a:t>
            </a:r>
            <a:r>
              <a:rPr lang="zh-CN" altLang="en" dirty="0"/>
              <a:t>方法</a:t>
            </a:r>
            <a:r>
              <a:rPr lang="zh-CN" altLang="en-US" dirty="0"/>
              <a:t>，</a:t>
            </a:r>
            <a:endParaRPr lang="en-US" altLang="zh-CN" dirty="0"/>
          </a:p>
          <a:p>
            <a:pPr marL="0" indent="0">
              <a:buNone/>
            </a:pPr>
            <a:r>
              <a:rPr kumimoji="1" lang="zh-CN" altLang="en-US" dirty="0"/>
              <a:t>      一般传入当前工程的</a:t>
            </a:r>
            <a:r>
              <a:rPr kumimoji="1" lang="en-US" altLang="zh-CN" dirty="0"/>
              <a:t>Project</a:t>
            </a:r>
            <a:r>
              <a:rPr kumimoji="1" lang="zh-CN" altLang="en-US" dirty="0"/>
              <a:t>对象，可以在</a:t>
            </a:r>
            <a:r>
              <a:rPr lang="en" altLang="zh-CN" dirty="0"/>
              <a:t>apply</a:t>
            </a:r>
            <a:r>
              <a:rPr lang="zh-CN" altLang="en" dirty="0"/>
              <a:t>方法</a:t>
            </a:r>
            <a:r>
              <a:rPr lang="zh-CN" altLang="en-US" dirty="0"/>
              <a:t>中对项目进行扩展的定制，</a:t>
            </a:r>
            <a:endParaRPr lang="en-US" altLang="zh-CN" dirty="0"/>
          </a:p>
          <a:p>
            <a:pPr marL="0" indent="0">
              <a:buNone/>
            </a:pPr>
            <a:r>
              <a:rPr kumimoji="1" lang="zh-CN" altLang="en-US" dirty="0"/>
              <a:t>      比如配置仓库和启用其他插件，自</a:t>
            </a:r>
            <a:r>
              <a:rPr kumimoji="1" lang="zh-CN" altLang="en-US"/>
              <a:t>定义任务等。</a:t>
            </a:r>
            <a:endParaRPr kumimoji="1" lang="zh-CN" altLang="en-US" dirty="0"/>
          </a:p>
        </p:txBody>
      </p:sp>
    </p:spTree>
    <p:extLst>
      <p:ext uri="{BB962C8B-B14F-4D97-AF65-F5344CB8AC3E}">
        <p14:creationId xmlns:p14="http://schemas.microsoft.com/office/powerpoint/2010/main" val="322294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93C4-F957-944C-9739-09116A45ABED}"/>
              </a:ext>
            </a:extLst>
          </p:cNvPr>
          <p:cNvSpPr>
            <a:spLocks noGrp="1"/>
          </p:cNvSpPr>
          <p:nvPr>
            <p:ph type="title"/>
          </p:nvPr>
        </p:nvSpPr>
        <p:spPr/>
        <p:txBody>
          <a:bodyPr/>
          <a:lstStyle/>
          <a:p>
            <a:r>
              <a:rPr kumimoji="1" lang="en-US" altLang="zh-CN" dirty="0"/>
              <a:t>Gradle</a:t>
            </a:r>
            <a:r>
              <a:rPr kumimoji="1" lang="zh-CN" altLang="en-US" dirty="0"/>
              <a:t>是什么？</a:t>
            </a:r>
          </a:p>
        </p:txBody>
      </p:sp>
      <p:sp>
        <p:nvSpPr>
          <p:cNvPr id="3" name="内容占位符 2">
            <a:extLst>
              <a:ext uri="{FF2B5EF4-FFF2-40B4-BE49-F238E27FC236}">
                <a16:creationId xmlns:a16="http://schemas.microsoft.com/office/drawing/2014/main" id="{70F8D350-FFA8-2441-8C57-EEF310F521D7}"/>
              </a:ext>
            </a:extLst>
          </p:cNvPr>
          <p:cNvSpPr>
            <a:spLocks noGrp="1"/>
          </p:cNvSpPr>
          <p:nvPr>
            <p:ph idx="1"/>
          </p:nvPr>
        </p:nvSpPr>
        <p:spPr/>
        <p:txBody>
          <a:bodyPr/>
          <a:lstStyle/>
          <a:p>
            <a:r>
              <a:rPr lang="en-US" altLang="zh-CN" dirty="0"/>
              <a:t>Gradle is an open-source build automation tool focused on flexibility and performance. </a:t>
            </a:r>
          </a:p>
          <a:p>
            <a:pPr marL="0" indent="0">
              <a:buNone/>
            </a:pPr>
            <a:r>
              <a:rPr kumimoji="1" lang="zh-CN" altLang="en-US" dirty="0"/>
              <a:t>     翻译：</a:t>
            </a:r>
            <a:r>
              <a:rPr kumimoji="1" lang="en-US" altLang="zh-CN" dirty="0"/>
              <a:t>Gradle</a:t>
            </a:r>
            <a:r>
              <a:rPr kumimoji="1" lang="zh-CN" altLang="en-US" dirty="0"/>
              <a:t>是一个注重灵活性和性能的开源自动化构建工具。</a:t>
            </a:r>
            <a:endParaRPr lang="en-US" altLang="zh-CN" dirty="0"/>
          </a:p>
          <a:p>
            <a:r>
              <a:rPr lang="en-US" altLang="zh-CN" dirty="0"/>
              <a:t>Gradle</a:t>
            </a:r>
            <a:r>
              <a:rPr lang="zh-CN" altLang="en-US" dirty="0"/>
              <a:t>核心使用</a:t>
            </a:r>
            <a:r>
              <a:rPr lang="en-US" altLang="zh-CN" dirty="0"/>
              <a:t>Java</a:t>
            </a:r>
            <a:r>
              <a:rPr lang="zh-CN" altLang="en-US" dirty="0"/>
              <a:t>实现，使用</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a:t>
            </a:r>
            <a:r>
              <a:rPr lang="en-US" altLang="zh-CN" dirty="0"/>
              <a:t> domain-specific language </a:t>
            </a:r>
            <a:r>
              <a:rPr kumimoji="1" lang="zh-CN" altLang="en-US" dirty="0"/>
              <a:t>，</a:t>
            </a:r>
            <a:r>
              <a:rPr lang="zh-CN" altLang="en-US" b="1" dirty="0"/>
              <a:t>领域特定语言</a:t>
            </a:r>
            <a:r>
              <a:rPr kumimoji="1" lang="zh-CN" altLang="en-US" dirty="0"/>
              <a:t>）来编写构建脚本。</a:t>
            </a:r>
            <a:endParaRPr kumimoji="1" lang="en-US" altLang="zh-CN" dirty="0"/>
          </a:p>
          <a:p>
            <a:r>
              <a:rPr kumimoji="1" lang="en-US" altLang="zh-CN" dirty="0"/>
              <a:t>Gradle</a:t>
            </a:r>
            <a:r>
              <a:rPr kumimoji="1" lang="zh-CN" altLang="en-US" dirty="0"/>
              <a:t>作为新一代项目管理工具，吸收了许多</a:t>
            </a:r>
            <a:r>
              <a:rPr kumimoji="1" lang="en-US" altLang="zh-CN" dirty="0"/>
              <a:t>Apache</a:t>
            </a:r>
            <a:r>
              <a:rPr kumimoji="1" lang="zh-CN" altLang="en-US" dirty="0"/>
              <a:t> </a:t>
            </a:r>
            <a:r>
              <a:rPr kumimoji="1" lang="en-US" altLang="zh-CN" dirty="0"/>
              <a:t>Ant</a:t>
            </a:r>
            <a:r>
              <a:rPr kumimoji="1" lang="zh-CN" altLang="en-US" dirty="0"/>
              <a:t>和</a:t>
            </a:r>
            <a:r>
              <a:rPr kumimoji="1" lang="en-US" altLang="zh-CN" dirty="0"/>
              <a:t>Maven</a:t>
            </a:r>
            <a:r>
              <a:rPr kumimoji="1" lang="zh-CN" altLang="en-US" dirty="0"/>
              <a:t>的理念和优点，具有高度可定制化，构建速度快，灵活性高，强大的插件机制等特点。</a:t>
            </a:r>
            <a:endParaRPr kumimoji="1" lang="en-US" altLang="zh-CN" dirty="0"/>
          </a:p>
          <a:p>
            <a:r>
              <a:rPr kumimoji="1" lang="zh-CN" altLang="en-US" dirty="0"/>
              <a:t>是</a:t>
            </a:r>
            <a:r>
              <a:rPr kumimoji="1" lang="en-US" altLang="zh-CN" dirty="0"/>
              <a:t>Android</a:t>
            </a:r>
            <a:r>
              <a:rPr kumimoji="1" lang="zh-CN" altLang="en-US" dirty="0"/>
              <a:t>的官方构建工具，</a:t>
            </a:r>
            <a:r>
              <a:rPr kumimoji="1" lang="en-US" altLang="zh-CN" dirty="0"/>
              <a:t>Spring</a:t>
            </a:r>
            <a:r>
              <a:rPr kumimoji="1" lang="zh-CN" altLang="en-US" dirty="0"/>
              <a:t>和</a:t>
            </a:r>
            <a:r>
              <a:rPr kumimoji="1" lang="en-US" altLang="zh-CN" dirty="0" err="1"/>
              <a:t>SpringBoot</a:t>
            </a:r>
            <a:r>
              <a:rPr kumimoji="1" lang="zh-CN" altLang="en-US" dirty="0"/>
              <a:t>分别于</a:t>
            </a:r>
            <a:r>
              <a:rPr kumimoji="1" lang="en-US" altLang="zh-CN" dirty="0"/>
              <a:t>2012</a:t>
            </a:r>
            <a:r>
              <a:rPr kumimoji="1" lang="zh-CN" altLang="en-US" dirty="0"/>
              <a:t>年和</a:t>
            </a:r>
            <a:r>
              <a:rPr kumimoji="1" lang="en-US" altLang="zh-CN" dirty="0"/>
              <a:t>2020</a:t>
            </a:r>
            <a:r>
              <a:rPr kumimoji="1" lang="zh-CN" altLang="en-US" dirty="0"/>
              <a:t>年从</a:t>
            </a:r>
            <a:r>
              <a:rPr kumimoji="1" lang="en-US" altLang="zh-CN" dirty="0"/>
              <a:t>Maven</a:t>
            </a:r>
            <a:r>
              <a:rPr kumimoji="1" lang="zh-CN" altLang="en-US" dirty="0"/>
              <a:t>迁移到</a:t>
            </a:r>
            <a:r>
              <a:rPr kumimoji="1" lang="en-US" altLang="zh-CN" dirty="0"/>
              <a:t>Gradle</a:t>
            </a:r>
            <a:r>
              <a:rPr kumimoji="1" lang="zh-CN" altLang="en-US" dirty="0"/>
              <a:t>。</a:t>
            </a:r>
            <a:endParaRPr kumimoji="1" lang="en-US" altLang="zh-CN" dirty="0"/>
          </a:p>
          <a:p>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06882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03307-D61A-F244-96D9-3D56D918D9B4}"/>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a:t>优缺点对比</a:t>
            </a:r>
            <a:endParaRPr kumimoji="1" lang="zh-CN" altLang="en-US" dirty="0"/>
          </a:p>
        </p:txBody>
      </p:sp>
      <p:sp>
        <p:nvSpPr>
          <p:cNvPr id="3" name="内容占位符 2">
            <a:extLst>
              <a:ext uri="{FF2B5EF4-FFF2-40B4-BE49-F238E27FC236}">
                <a16:creationId xmlns:a16="http://schemas.microsoft.com/office/drawing/2014/main" id="{FC10A973-D65E-754B-9FC4-F7A22DF804C3}"/>
              </a:ext>
            </a:extLst>
          </p:cNvPr>
          <p:cNvSpPr>
            <a:spLocks noGrp="1"/>
          </p:cNvSpPr>
          <p:nvPr>
            <p:ph idx="1"/>
          </p:nvPr>
        </p:nvSpPr>
        <p:spPr>
          <a:xfrm>
            <a:off x="2589212" y="1624263"/>
            <a:ext cx="8915400" cy="4286959"/>
          </a:xfrm>
        </p:spPr>
        <p:txBody>
          <a:bodyPr>
            <a:normAutofit fontScale="85000" lnSpcReduction="10000"/>
          </a:bodyPr>
          <a:lstStyle/>
          <a:p>
            <a:r>
              <a:rPr kumimoji="1" lang="en-US" altLang="zh-CN" dirty="0"/>
              <a:t>Maven</a:t>
            </a:r>
            <a:r>
              <a:rPr kumimoji="1" lang="zh-CN" altLang="en-US" dirty="0"/>
              <a:t>的</a:t>
            </a:r>
            <a:r>
              <a:rPr kumimoji="1" lang="en-US" altLang="zh-CN" dirty="0"/>
              <a:t>xml</a:t>
            </a:r>
            <a:r>
              <a:rPr kumimoji="1" lang="zh-CN" altLang="en-US" dirty="0"/>
              <a:t>比较繁琐，灵活性差，但是有严格的校验，更像是配置。</a:t>
            </a:r>
            <a:r>
              <a:rPr kumimoji="1" lang="en-US" altLang="zh-CN" dirty="0"/>
              <a:t>Gradle</a:t>
            </a:r>
            <a:r>
              <a:rPr kumimoji="1" lang="zh-CN" altLang="en-US" dirty="0"/>
              <a:t>的</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更为简洁灵活，实现自定义功能非常方便，但是灵活的代码可能导致可读性差，</a:t>
            </a:r>
            <a:r>
              <a:rPr kumimoji="1" lang="en-US" altLang="zh-CN" dirty="0"/>
              <a:t>Groovy</a:t>
            </a:r>
            <a:r>
              <a:rPr kumimoji="1" lang="zh-CN" altLang="en-US" dirty="0"/>
              <a:t>这样的脚本型弱类型语言导致很多问题无法在编译期发现，在运行时则抛出异常。</a:t>
            </a:r>
            <a:endParaRPr kumimoji="1" lang="en-US" altLang="zh-CN" dirty="0"/>
          </a:p>
          <a:p>
            <a:r>
              <a:rPr kumimoji="1" lang="en-US" altLang="zh-CN" dirty="0"/>
              <a:t>Maven</a:t>
            </a:r>
            <a:r>
              <a:rPr kumimoji="1" lang="zh-CN" altLang="en-US" dirty="0"/>
              <a:t>更加稳定，版本更新慢，通过相对固定的生命周期流程来完成构建，在大多数项目中表现良好。稳定才是一个构建工具的基础，相对的灵活性就差（大部分项目在构建上并没有什么灵活性需求），</a:t>
            </a:r>
            <a:r>
              <a:rPr kumimoji="1" lang="en-US" altLang="zh-CN" dirty="0"/>
              <a:t>Maven</a:t>
            </a:r>
            <a:r>
              <a:rPr kumimoji="1" lang="zh-CN" altLang="en-US" dirty="0"/>
              <a:t> </a:t>
            </a:r>
            <a:r>
              <a:rPr kumimoji="1" lang="en-US" altLang="zh-CN" dirty="0"/>
              <a:t>exec</a:t>
            </a:r>
            <a:r>
              <a:rPr kumimoji="1" lang="zh-CN" altLang="en-US" dirty="0"/>
              <a:t>插件在一定程度上弥补了这个问题，但是更灵活的任务就需要自己开发插件了（</a:t>
            </a:r>
            <a:r>
              <a:rPr kumimoji="1" lang="en-US" altLang="zh-CN" dirty="0"/>
              <a:t>Maven</a:t>
            </a:r>
            <a:r>
              <a:rPr kumimoji="1" lang="zh-CN" altLang="en-US" dirty="0"/>
              <a:t>插件开发比较复杂）。</a:t>
            </a:r>
            <a:r>
              <a:rPr kumimoji="1" lang="en-US" altLang="zh-CN" dirty="0"/>
              <a:t>Gradle</a:t>
            </a:r>
            <a:r>
              <a:rPr kumimoji="1" lang="zh-CN" altLang="en-US" dirty="0"/>
              <a:t>版本迭代快，高级特性多（大部分可能用不到），但是版本之间的兼容性很差，</a:t>
            </a:r>
            <a:r>
              <a:rPr kumimoji="1" lang="en-US" altLang="zh-CN" dirty="0"/>
              <a:t>API</a:t>
            </a:r>
            <a:r>
              <a:rPr kumimoji="1" lang="zh-CN" altLang="en-US" dirty="0"/>
              <a:t>变动频繁，因为</a:t>
            </a:r>
            <a:r>
              <a:rPr kumimoji="1" lang="en-US" altLang="zh-CN" dirty="0"/>
              <a:t>Gradle</a:t>
            </a:r>
            <a:r>
              <a:rPr kumimoji="1" lang="zh-CN" altLang="en-US" dirty="0"/>
              <a:t>版本升级导致构建失效的问题非常常见。灵活性高，自定义构建任务非常方便，适合对打包有自定义需求的项目。</a:t>
            </a:r>
            <a:endParaRPr kumimoji="1" lang="en-US" altLang="zh-CN" dirty="0"/>
          </a:p>
          <a:p>
            <a:r>
              <a:rPr kumimoji="1" lang="en-US" altLang="zh-CN" dirty="0"/>
              <a:t>Maven</a:t>
            </a:r>
            <a:r>
              <a:rPr kumimoji="1" lang="zh-CN" altLang="en-US" dirty="0"/>
              <a:t>的插件比</a:t>
            </a:r>
            <a:r>
              <a:rPr kumimoji="1" lang="en-US" altLang="zh-CN" dirty="0"/>
              <a:t>Gradle</a:t>
            </a:r>
            <a:r>
              <a:rPr kumimoji="1" lang="zh-CN" altLang="en-US" dirty="0"/>
              <a:t>要更加丰富，</a:t>
            </a:r>
            <a:r>
              <a:rPr kumimoji="1" lang="en-US" altLang="zh-CN" dirty="0"/>
              <a:t>Gradle</a:t>
            </a:r>
            <a:r>
              <a:rPr kumimoji="1" lang="zh-CN" altLang="en-US" dirty="0"/>
              <a:t>开发插件比较简单。</a:t>
            </a:r>
            <a:endParaRPr kumimoji="1" lang="en-US" altLang="zh-CN" dirty="0"/>
          </a:p>
          <a:p>
            <a:r>
              <a:rPr kumimoji="1" lang="en-US" altLang="zh-CN" dirty="0"/>
              <a:t>Maven</a:t>
            </a:r>
            <a:r>
              <a:rPr kumimoji="1" lang="zh-CN" altLang="en-US" dirty="0"/>
              <a:t>构建速度慢（大家已经习惯了，有时候慢不一定是件坏事），</a:t>
            </a:r>
            <a:r>
              <a:rPr kumimoji="1" lang="en-US" altLang="zh-CN" dirty="0"/>
              <a:t>Gradle</a:t>
            </a:r>
            <a:r>
              <a:rPr kumimoji="1" lang="zh-CN" altLang="en-US" dirty="0"/>
              <a:t>的增量式构建，构建缓存，后台进程等特性使</a:t>
            </a:r>
            <a:r>
              <a:rPr kumimoji="1" lang="en-US" altLang="zh-CN" dirty="0"/>
              <a:t>Gradle</a:t>
            </a:r>
            <a:r>
              <a:rPr kumimoji="1" lang="zh-CN" altLang="en-US" dirty="0"/>
              <a:t>的构建速度比</a:t>
            </a:r>
            <a:r>
              <a:rPr kumimoji="1" lang="en-US" altLang="zh-CN" dirty="0"/>
              <a:t>Maven</a:t>
            </a:r>
            <a:r>
              <a:rPr kumimoji="1" lang="zh-CN" altLang="en-US" dirty="0"/>
              <a:t>要更快。</a:t>
            </a:r>
            <a:endParaRPr kumimoji="1" lang="en-US" altLang="zh-CN" dirty="0"/>
          </a:p>
          <a:p>
            <a:r>
              <a:rPr kumimoji="1" lang="en-US" altLang="zh-CN" dirty="0"/>
              <a:t>Maven</a:t>
            </a:r>
            <a:r>
              <a:rPr kumimoji="1" lang="zh-CN" altLang="en-US" dirty="0"/>
              <a:t>的使用经验更丰富，问题排查更简单，资料更丰富。</a:t>
            </a:r>
            <a:r>
              <a:rPr kumimoji="1" lang="en-US" altLang="zh-CN" dirty="0"/>
              <a:t>Gradle</a:t>
            </a:r>
            <a:r>
              <a:rPr kumimoji="1" lang="zh-CN" altLang="en-US" dirty="0"/>
              <a:t>版本更新快，除官方英文文档外资料支持比较差。</a:t>
            </a:r>
            <a:endParaRPr kumimoji="1" lang="en-US" altLang="zh-CN" dirty="0"/>
          </a:p>
          <a:p>
            <a:r>
              <a:rPr kumimoji="1" lang="en-US" altLang="zh-CN" dirty="0"/>
              <a:t>Gradle</a:t>
            </a:r>
            <a:r>
              <a:rPr kumimoji="1" lang="zh-CN" altLang="en-US" dirty="0"/>
              <a:t>学习曲线更陡，需要学习</a:t>
            </a:r>
            <a:r>
              <a:rPr kumimoji="1" lang="en-US" altLang="zh-CN" dirty="0"/>
              <a:t>Groovy</a:t>
            </a:r>
            <a:r>
              <a:rPr kumimoji="1" lang="zh-CN" altLang="en-US" dirty="0"/>
              <a:t>。</a:t>
            </a:r>
            <a:r>
              <a:rPr kumimoji="1" lang="en-US" altLang="zh-CN" dirty="0"/>
              <a:t>Maven</a:t>
            </a:r>
            <a:r>
              <a:rPr kumimoji="1" lang="zh-CN" altLang="en-US" dirty="0"/>
              <a:t>的学习成本相对更低（</a:t>
            </a:r>
            <a:r>
              <a:rPr kumimoji="1" lang="en-US" altLang="zh-CN" dirty="0"/>
              <a:t>XML</a:t>
            </a:r>
            <a:r>
              <a:rPr kumimoji="1" lang="zh-CN" altLang="en-US" dirty="0"/>
              <a:t>基本都会）。</a:t>
            </a:r>
            <a:endParaRPr kumimoji="1" lang="en-US" altLang="zh-CN" dirty="0"/>
          </a:p>
          <a:p>
            <a:endParaRPr kumimoji="1" lang="en-US" altLang="zh-CN" dirty="0"/>
          </a:p>
        </p:txBody>
      </p:sp>
    </p:spTree>
    <p:extLst>
      <p:ext uri="{BB962C8B-B14F-4D97-AF65-F5344CB8AC3E}">
        <p14:creationId xmlns:p14="http://schemas.microsoft.com/office/powerpoint/2010/main" val="1601027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 </a:t>
            </a:r>
            <a:r>
              <a:rPr kumimoji="1" lang="en-US" altLang="zh-CN" dirty="0"/>
              <a:t>VS</a:t>
            </a:r>
            <a:r>
              <a:rPr kumimoji="1" lang="zh-CN" altLang="en-US" dirty="0"/>
              <a:t> </a:t>
            </a:r>
            <a:r>
              <a:rPr kumimoji="1" lang="en-US" altLang="zh-CN" dirty="0"/>
              <a:t>Maven</a:t>
            </a:r>
            <a:r>
              <a:rPr kumimoji="1" lang="zh-CN" altLang="en-US" dirty="0"/>
              <a:t> 特性比较</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2907154624"/>
              </p:ext>
            </p:extLst>
          </p:nvPr>
        </p:nvGraphicFramePr>
        <p:xfrm>
          <a:off x="2589212" y="2148840"/>
          <a:ext cx="7948689" cy="2103120"/>
        </p:xfrm>
        <a:graphic>
          <a:graphicData uri="http://schemas.openxmlformats.org/drawingml/2006/table">
            <a:tbl>
              <a:tblPr firstRow="1" bandRow="1">
                <a:tableStyleId>{5C22544A-7EE6-4342-B048-85BDC9FD1C3A}</a:tableStyleId>
              </a:tblPr>
              <a:tblGrid>
                <a:gridCol w="2649563">
                  <a:extLst>
                    <a:ext uri="{9D8B030D-6E8A-4147-A177-3AD203B41FA5}">
                      <a16:colId xmlns:a16="http://schemas.microsoft.com/office/drawing/2014/main" val="2997217813"/>
                    </a:ext>
                  </a:extLst>
                </a:gridCol>
                <a:gridCol w="2649563">
                  <a:extLst>
                    <a:ext uri="{9D8B030D-6E8A-4147-A177-3AD203B41FA5}">
                      <a16:colId xmlns:a16="http://schemas.microsoft.com/office/drawing/2014/main" val="1811882953"/>
                    </a:ext>
                  </a:extLst>
                </a:gridCol>
                <a:gridCol w="2649563">
                  <a:extLst>
                    <a:ext uri="{9D8B030D-6E8A-4147-A177-3AD203B41FA5}">
                      <a16:colId xmlns:a16="http://schemas.microsoft.com/office/drawing/2014/main" val="4682462"/>
                    </a:ext>
                  </a:extLst>
                </a:gridCol>
              </a:tblGrid>
              <a:tr h="362188">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extLst>
                  <a:ext uri="{0D108BD9-81ED-4DB2-BD59-A6C34878D82A}">
                    <a16:rowId xmlns:a16="http://schemas.microsoft.com/office/drawing/2014/main" val="3413080970"/>
                  </a:ext>
                </a:extLst>
              </a:tr>
              <a:tr h="362188">
                <a:tc>
                  <a:txBody>
                    <a:bodyPr/>
                    <a:lstStyle/>
                    <a:p>
                      <a:r>
                        <a:rPr lang="zh-CN" altLang="en-US" dirty="0"/>
                        <a:t>并行构建</a:t>
                      </a:r>
                    </a:p>
                  </a:txBody>
                  <a:tcPr/>
                </a:tc>
                <a:tc>
                  <a:txBody>
                    <a:bodyPr/>
                    <a:lstStyle/>
                    <a:p>
                      <a:r>
                        <a:rPr lang="zh-CN" altLang="en-US" dirty="0"/>
                        <a:t>有</a:t>
                      </a:r>
                    </a:p>
                  </a:txBody>
                  <a:tcPr/>
                </a:tc>
                <a:tc>
                  <a:txBody>
                    <a:bodyPr/>
                    <a:lstStyle/>
                    <a:p>
                      <a:r>
                        <a:rPr lang="zh-CN" altLang="en-US" dirty="0"/>
                        <a:t>有（</a:t>
                      </a:r>
                      <a:r>
                        <a:rPr lang="en-US" altLang="zh-CN" dirty="0"/>
                        <a:t>3.+</a:t>
                      </a:r>
                      <a:r>
                        <a:rPr lang="zh-CN" altLang="en-US" dirty="0"/>
                        <a:t>的试验性特性）</a:t>
                      </a:r>
                    </a:p>
                  </a:txBody>
                  <a:tcPr/>
                </a:tc>
                <a:extLst>
                  <a:ext uri="{0D108BD9-81ED-4DB2-BD59-A6C34878D82A}">
                    <a16:rowId xmlns:a16="http://schemas.microsoft.com/office/drawing/2014/main" val="2079529020"/>
                  </a:ext>
                </a:extLst>
              </a:tr>
              <a:tr h="625147">
                <a:tc>
                  <a:txBody>
                    <a:bodyPr/>
                    <a:lstStyle/>
                    <a:p>
                      <a:r>
                        <a:rPr lang="zh-CN" altLang="en-US" dirty="0"/>
                        <a:t>后台进程</a:t>
                      </a:r>
                    </a:p>
                  </a:txBody>
                  <a:tcPr/>
                </a:tc>
                <a:tc>
                  <a:txBody>
                    <a:bodyPr/>
                    <a:lstStyle/>
                    <a:p>
                      <a:r>
                        <a:rPr lang="zh-CN" altLang="en-US" dirty="0"/>
                        <a:t>有</a:t>
                      </a:r>
                    </a:p>
                  </a:txBody>
                  <a:tcPr/>
                </a:tc>
                <a:tc>
                  <a:txBody>
                    <a:bodyPr/>
                    <a:lstStyle/>
                    <a:p>
                      <a:r>
                        <a:rPr lang="zh-CN" altLang="en-US" dirty="0"/>
                        <a:t>无（通过</a:t>
                      </a:r>
                      <a:r>
                        <a:rPr lang="en-US" altLang="zh-CN" sz="1800" b="1" i="0" u="sng" kern="1200" dirty="0">
                          <a:solidFill>
                            <a:schemeClr val="dk1"/>
                          </a:solidFill>
                          <a:effectLst/>
                          <a:latin typeface="+mn-lt"/>
                          <a:ea typeface="+mn-ea"/>
                          <a:cs typeface="+mn-cs"/>
                          <a:hlinkClick r:id="rId2"/>
                        </a:rPr>
                        <a:t>maven</a:t>
                      </a:r>
                      <a:r>
                        <a:rPr lang="en-US" altLang="zh-CN" sz="1800" b="0" i="0" u="sng" kern="1200" dirty="0">
                          <a:solidFill>
                            <a:schemeClr val="dk1"/>
                          </a:solidFill>
                          <a:effectLst/>
                          <a:latin typeface="+mn-lt"/>
                          <a:ea typeface="+mn-ea"/>
                          <a:cs typeface="+mn-cs"/>
                          <a:hlinkClick r:id="rId2"/>
                        </a:rPr>
                        <a:t>-mvnd</a:t>
                      </a:r>
                      <a:r>
                        <a:rPr lang="zh-CN" altLang="en-US" sz="1800" b="0" i="0" u="sng" kern="1200" dirty="0">
                          <a:solidFill>
                            <a:schemeClr val="dk1"/>
                          </a:solidFill>
                          <a:effectLst/>
                          <a:latin typeface="+mn-lt"/>
                          <a:ea typeface="+mn-ea"/>
                          <a:cs typeface="+mn-cs"/>
                        </a:rPr>
                        <a:t>实现</a:t>
                      </a:r>
                      <a:r>
                        <a:rPr lang="zh-CN" altLang="en-US" dirty="0"/>
                        <a:t>）</a:t>
                      </a:r>
                    </a:p>
                  </a:txBody>
                  <a:tcPr/>
                </a:tc>
                <a:extLst>
                  <a:ext uri="{0D108BD9-81ED-4DB2-BD59-A6C34878D82A}">
                    <a16:rowId xmlns:a16="http://schemas.microsoft.com/office/drawing/2014/main" val="1003540070"/>
                  </a:ext>
                </a:extLst>
              </a:tr>
              <a:tr h="362188">
                <a:tc>
                  <a:txBody>
                    <a:bodyPr/>
                    <a:lstStyle/>
                    <a:p>
                      <a:r>
                        <a:rPr lang="zh-CN" altLang="en-US" dirty="0"/>
                        <a:t>增量式构建</a:t>
                      </a:r>
                    </a:p>
                  </a:txBody>
                  <a:tcPr/>
                </a:tc>
                <a:tc>
                  <a:txBody>
                    <a:bodyPr/>
                    <a:lstStyle/>
                    <a:p>
                      <a:r>
                        <a:rPr lang="zh-CN" altLang="en-US" dirty="0"/>
                        <a:t>有</a:t>
                      </a:r>
                    </a:p>
                  </a:txBody>
                  <a:tcPr/>
                </a:tc>
                <a:tc>
                  <a:txBody>
                    <a:bodyPr/>
                    <a:lstStyle/>
                    <a:p>
                      <a:r>
                        <a:rPr lang="zh-CN" altLang="en-US" dirty="0"/>
                        <a:t>有</a:t>
                      </a:r>
                    </a:p>
                  </a:txBody>
                  <a:tcPr/>
                </a:tc>
                <a:extLst>
                  <a:ext uri="{0D108BD9-81ED-4DB2-BD59-A6C34878D82A}">
                    <a16:rowId xmlns:a16="http://schemas.microsoft.com/office/drawing/2014/main" val="54732127"/>
                  </a:ext>
                </a:extLst>
              </a:tr>
              <a:tr h="362188">
                <a:tc>
                  <a:txBody>
                    <a:bodyPr/>
                    <a:lstStyle/>
                    <a:p>
                      <a:r>
                        <a:rPr lang="zh-CN" altLang="en-US" dirty="0"/>
                        <a:t>构建缓存</a:t>
                      </a:r>
                    </a:p>
                  </a:txBody>
                  <a:tcPr/>
                </a:tc>
                <a:tc>
                  <a:txBody>
                    <a:bodyPr/>
                    <a:lstStyle/>
                    <a:p>
                      <a:r>
                        <a:rPr lang="zh-CN" altLang="en-US" dirty="0"/>
                        <a:t>有</a:t>
                      </a:r>
                    </a:p>
                  </a:txBody>
                  <a:tcPr/>
                </a:tc>
                <a:tc>
                  <a:txBody>
                    <a:bodyPr/>
                    <a:lstStyle/>
                    <a:p>
                      <a:r>
                        <a:rPr lang="zh-CN" altLang="en-US" dirty="0"/>
                        <a:t>无</a:t>
                      </a:r>
                    </a:p>
                  </a:txBody>
                  <a:tcPr/>
                </a:tc>
                <a:extLst>
                  <a:ext uri="{0D108BD9-81ED-4DB2-BD59-A6C34878D82A}">
                    <a16:rowId xmlns:a16="http://schemas.microsoft.com/office/drawing/2014/main" val="935189079"/>
                  </a:ext>
                </a:extLst>
              </a:tr>
            </a:tbl>
          </a:graphicData>
        </a:graphic>
      </p:graphicFrame>
    </p:spTree>
    <p:extLst>
      <p:ext uri="{BB962C8B-B14F-4D97-AF65-F5344CB8AC3E}">
        <p14:creationId xmlns:p14="http://schemas.microsoft.com/office/powerpoint/2010/main" val="208406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18AE6-EF19-4C40-895D-6A75286A8467}"/>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Common Lang3</a:t>
            </a:r>
            <a:endParaRPr kumimoji="1" lang="zh-CN" altLang="en-US" sz="2800" dirty="0"/>
          </a:p>
        </p:txBody>
      </p:sp>
      <p:pic>
        <p:nvPicPr>
          <p:cNvPr id="4" name="内容占位符 3">
            <a:extLst>
              <a:ext uri="{FF2B5EF4-FFF2-40B4-BE49-F238E27FC236}">
                <a16:creationId xmlns:a16="http://schemas.microsoft.com/office/drawing/2014/main" id="{B9CAF5A2-CF03-1049-A1B9-631D3ADD68D3}"/>
              </a:ext>
            </a:extLst>
          </p:cNvPr>
          <p:cNvPicPr>
            <a:picLocks noGrp="1" noChangeAspect="1"/>
          </p:cNvPicPr>
          <p:nvPr>
            <p:ph idx="1"/>
          </p:nvPr>
        </p:nvPicPr>
        <p:blipFill>
          <a:blip r:embed="rId2"/>
          <a:stretch>
            <a:fillRect/>
          </a:stretch>
        </p:blipFill>
        <p:spPr>
          <a:xfrm>
            <a:off x="4213225" y="2133600"/>
            <a:ext cx="5667375" cy="3778250"/>
          </a:xfrm>
          <a:prstGeom prst="rect">
            <a:avLst/>
          </a:prstGeom>
        </p:spPr>
      </p:pic>
    </p:spTree>
    <p:extLst>
      <p:ext uri="{BB962C8B-B14F-4D97-AF65-F5344CB8AC3E}">
        <p14:creationId xmlns:p14="http://schemas.microsoft.com/office/powerpoint/2010/main" val="3817688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72CF1-ED3A-AC43-A005-C61CF3FF8EFD}"/>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10</a:t>
            </a:r>
            <a:r>
              <a:rPr kumimoji="1" lang="zh-CN" altLang="en-US" sz="2800" dirty="0"/>
              <a:t>模块的微服务</a:t>
            </a:r>
          </a:p>
        </p:txBody>
      </p:sp>
      <p:pic>
        <p:nvPicPr>
          <p:cNvPr id="4" name="内容占位符 3">
            <a:extLst>
              <a:ext uri="{FF2B5EF4-FFF2-40B4-BE49-F238E27FC236}">
                <a16:creationId xmlns:a16="http://schemas.microsoft.com/office/drawing/2014/main" id="{A0E75393-23BA-5C4C-B21C-343924DCF526}"/>
              </a:ext>
            </a:extLst>
          </p:cNvPr>
          <p:cNvPicPr>
            <a:picLocks noGrp="1" noChangeAspect="1"/>
          </p:cNvPicPr>
          <p:nvPr>
            <p:ph idx="1"/>
          </p:nvPr>
        </p:nvPicPr>
        <p:blipFill>
          <a:blip r:embed="rId2"/>
          <a:stretch>
            <a:fillRect/>
          </a:stretch>
        </p:blipFill>
        <p:spPr>
          <a:xfrm>
            <a:off x="3858148" y="2022087"/>
            <a:ext cx="5686153" cy="3778250"/>
          </a:xfrm>
          <a:prstGeom prst="rect">
            <a:avLst/>
          </a:prstGeom>
        </p:spPr>
      </p:pic>
    </p:spTree>
    <p:extLst>
      <p:ext uri="{BB962C8B-B14F-4D97-AF65-F5344CB8AC3E}">
        <p14:creationId xmlns:p14="http://schemas.microsoft.com/office/powerpoint/2010/main" val="3544435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2B015-48EB-A84E-BD1B-F217231777E9}"/>
              </a:ext>
            </a:extLst>
          </p:cNvPr>
          <p:cNvSpPr>
            <a:spLocks noGrp="1"/>
          </p:cNvSpPr>
          <p:nvPr>
            <p:ph type="title"/>
          </p:nvPr>
        </p:nvSpPr>
        <p:spPr/>
        <p:txBody>
          <a:bodyPr/>
          <a:lstStyle/>
          <a:p>
            <a:r>
              <a:rPr kumimoji="1" lang="en-US" altLang="zh-CN" dirty="0"/>
              <a:t>Gradle</a:t>
            </a:r>
            <a:r>
              <a:rPr kumimoji="1" lang="zh-CN" altLang="en-US" dirty="0"/>
              <a:t>和</a:t>
            </a:r>
            <a:r>
              <a:rPr kumimoji="1" lang="en-US" altLang="zh-CN" dirty="0"/>
              <a:t>Maven</a:t>
            </a:r>
            <a:r>
              <a:rPr kumimoji="1" lang="zh-CN" altLang="en-US" dirty="0"/>
              <a:t>，如何选择？</a:t>
            </a:r>
          </a:p>
        </p:txBody>
      </p:sp>
      <p:sp>
        <p:nvSpPr>
          <p:cNvPr id="3" name="内容占位符 2">
            <a:extLst>
              <a:ext uri="{FF2B5EF4-FFF2-40B4-BE49-F238E27FC236}">
                <a16:creationId xmlns:a16="http://schemas.microsoft.com/office/drawing/2014/main" id="{2EA5DB48-6B07-5C49-8CBF-617658EE86B8}"/>
              </a:ext>
            </a:extLst>
          </p:cNvPr>
          <p:cNvSpPr>
            <a:spLocks noGrp="1"/>
          </p:cNvSpPr>
          <p:nvPr>
            <p:ph idx="1"/>
          </p:nvPr>
        </p:nvSpPr>
        <p:spPr/>
        <p:txBody>
          <a:bodyPr/>
          <a:lstStyle/>
          <a:p>
            <a:r>
              <a:rPr kumimoji="1" lang="zh-CN" altLang="en-US" dirty="0"/>
              <a:t>如果你的项目有非常多的模块，构建耗时巨大，需要提升构建速度，考虑使用</a:t>
            </a:r>
            <a:r>
              <a:rPr kumimoji="1" lang="en-US" altLang="zh-CN" dirty="0"/>
              <a:t>Gradle</a:t>
            </a:r>
            <a:r>
              <a:rPr kumimoji="1" lang="zh-CN" altLang="en-US" dirty="0"/>
              <a:t>。</a:t>
            </a:r>
            <a:endParaRPr kumimoji="1" lang="en-US" altLang="zh-CN" dirty="0"/>
          </a:p>
          <a:p>
            <a:r>
              <a:rPr kumimoji="1" lang="zh-CN" altLang="en-US" dirty="0"/>
              <a:t>如果你的项目有非常多的单元测试要跑，耗时巨大，考虑使用</a:t>
            </a:r>
            <a:r>
              <a:rPr kumimoji="1" lang="en-US" altLang="zh-CN" dirty="0"/>
              <a:t>Gradle</a:t>
            </a:r>
            <a:r>
              <a:rPr kumimoji="1" lang="zh-CN" altLang="en-US"/>
              <a:t>的构建缓存。</a:t>
            </a:r>
            <a:endParaRPr kumimoji="1" lang="en-US" altLang="zh-CN" dirty="0"/>
          </a:p>
          <a:p>
            <a:r>
              <a:rPr kumimoji="1" lang="zh-CN" altLang="en-US" dirty="0"/>
              <a:t>如果你的项目在构建期间需要比较多的定制操作，需要比较高的灵活性，考虑使用</a:t>
            </a:r>
            <a:r>
              <a:rPr kumimoji="1" lang="en-US" altLang="zh-CN" dirty="0"/>
              <a:t>Gradle</a:t>
            </a:r>
            <a:r>
              <a:rPr kumimoji="1" lang="zh-CN" altLang="en-US" dirty="0"/>
              <a:t>。</a:t>
            </a:r>
            <a:endParaRPr kumimoji="1" lang="en-US" altLang="zh-CN" dirty="0"/>
          </a:p>
          <a:p>
            <a:r>
              <a:rPr kumimoji="1" lang="zh-CN" altLang="en-US" dirty="0"/>
              <a:t>否则请使用</a:t>
            </a:r>
            <a:r>
              <a:rPr kumimoji="1" lang="en-US" altLang="zh-CN" dirty="0"/>
              <a:t>Maven</a:t>
            </a:r>
            <a:endParaRPr kumimoji="1" lang="zh-CN" altLang="en-US" dirty="0"/>
          </a:p>
        </p:txBody>
      </p:sp>
    </p:spTree>
    <p:extLst>
      <p:ext uri="{BB962C8B-B14F-4D97-AF65-F5344CB8AC3E}">
        <p14:creationId xmlns:p14="http://schemas.microsoft.com/office/powerpoint/2010/main" val="686601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699C2-DDAA-0A44-B690-DFC51B44CB9B}"/>
              </a:ext>
            </a:extLst>
          </p:cNvPr>
          <p:cNvSpPr>
            <a:spLocks noGrp="1"/>
          </p:cNvSpPr>
          <p:nvPr>
            <p:ph type="title"/>
          </p:nvPr>
        </p:nvSpPr>
        <p:spPr/>
        <p:txBody>
          <a:bodyPr/>
          <a:lstStyle/>
          <a:p>
            <a:r>
              <a:rPr kumimoji="1" lang="zh-CN" altLang="en-US" dirty="0"/>
              <a:t>结束语</a:t>
            </a:r>
          </a:p>
        </p:txBody>
      </p:sp>
      <p:sp>
        <p:nvSpPr>
          <p:cNvPr id="3" name="内容占位符 2">
            <a:extLst>
              <a:ext uri="{FF2B5EF4-FFF2-40B4-BE49-F238E27FC236}">
                <a16:creationId xmlns:a16="http://schemas.microsoft.com/office/drawing/2014/main" id="{EB3AFDE2-266F-0D4C-BFB0-10A224C6EE4B}"/>
              </a:ext>
            </a:extLst>
          </p:cNvPr>
          <p:cNvSpPr>
            <a:spLocks noGrp="1"/>
          </p:cNvSpPr>
          <p:nvPr>
            <p:ph idx="1"/>
          </p:nvPr>
        </p:nvSpPr>
        <p:spPr/>
        <p:txBody>
          <a:bodyPr/>
          <a:lstStyle/>
          <a:p>
            <a:pPr marL="0" indent="0" algn="ctr">
              <a:buNone/>
            </a:pPr>
            <a:r>
              <a:rPr kumimoji="1" lang="zh-CN" altLang="en-US" sz="4000" dirty="0"/>
              <a:t>请继续使用</a:t>
            </a:r>
            <a:r>
              <a:rPr kumimoji="1" lang="en-US" altLang="zh-CN" sz="4000" dirty="0"/>
              <a:t>Maven</a:t>
            </a:r>
            <a:r>
              <a:rPr kumimoji="1" lang="zh-CN" altLang="en-US" sz="4000" dirty="0"/>
              <a:t>（真香）</a:t>
            </a:r>
            <a:endParaRPr kumimoji="1" lang="en-US" altLang="zh-CN" sz="4000" dirty="0"/>
          </a:p>
          <a:p>
            <a:endParaRPr kumimoji="1" lang="en-US" altLang="zh-CN" dirty="0"/>
          </a:p>
        </p:txBody>
      </p:sp>
      <p:sp>
        <p:nvSpPr>
          <p:cNvPr id="10" name="矩形 9">
            <a:extLst>
              <a:ext uri="{FF2B5EF4-FFF2-40B4-BE49-F238E27FC236}">
                <a16:creationId xmlns:a16="http://schemas.microsoft.com/office/drawing/2014/main" id="{D97E1FC0-4D4C-A14F-A0C9-ED1AE51C8730}"/>
              </a:ext>
            </a:extLst>
          </p:cNvPr>
          <p:cNvSpPr/>
          <p:nvPr/>
        </p:nvSpPr>
        <p:spPr>
          <a:xfrm>
            <a:off x="4458958" y="3714094"/>
            <a:ext cx="5175908" cy="1323439"/>
          </a:xfrm>
          <a:prstGeom prst="rect">
            <a:avLst/>
          </a:prstGeom>
          <a:noFill/>
        </p:spPr>
        <p:txBody>
          <a:bodyPr wrap="square" lIns="91440" tIns="45720" rIns="91440" bIns="45720">
            <a:spAutoFit/>
          </a:bodyPr>
          <a:lstStyle/>
          <a:p>
            <a:pPr algn="ctr"/>
            <a:r>
              <a:rPr kumimoji="1" lang="en-US" altLang="zh-CN"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a:t>
            </a:r>
            <a:endParaRPr lang="zh-CN" alt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59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5C83B-644B-2E48-AE64-8D5C4C2923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96" y="914400"/>
            <a:ext cx="6308034"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71F8A66-C4AD-7A4A-9302-D1B19CBF27F9}"/>
              </a:ext>
            </a:extLst>
          </p:cNvPr>
          <p:cNvSpPr txBox="1"/>
          <p:nvPr/>
        </p:nvSpPr>
        <p:spPr>
          <a:xfrm>
            <a:off x="2606040" y="5147548"/>
            <a:ext cx="9433560" cy="923330"/>
          </a:xfrm>
          <a:prstGeom prst="rect">
            <a:avLst/>
          </a:prstGeom>
          <a:noFill/>
        </p:spPr>
        <p:txBody>
          <a:bodyPr wrap="square" rtlCol="0">
            <a:spAutoFit/>
          </a:bodyPr>
          <a:lstStyle/>
          <a:p>
            <a:r>
              <a:rPr lang="en-US" altLang="zh-CN" dirty="0"/>
              <a:t>2019</a:t>
            </a:r>
            <a:r>
              <a:rPr lang="zh-CN" altLang="en-US" dirty="0"/>
              <a:t>年</a:t>
            </a:r>
            <a:r>
              <a:rPr lang="en-US" altLang="zh-CN" dirty="0"/>
              <a:t>11</a:t>
            </a:r>
            <a:r>
              <a:rPr lang="zh-CN" altLang="en-US" dirty="0"/>
              <a:t>月</a:t>
            </a:r>
            <a:r>
              <a:rPr lang="en-US" altLang="zh-CN" dirty="0"/>
              <a:t>GitHub</a:t>
            </a:r>
            <a:r>
              <a:rPr lang="zh-CN" altLang="en-US" dirty="0"/>
              <a:t>上的公开仓库中构建工具的对比。</a:t>
            </a:r>
            <a:r>
              <a:rPr kumimoji="1" lang="zh-CN" altLang="en-US" dirty="0"/>
              <a:t>可以看到</a:t>
            </a:r>
            <a:r>
              <a:rPr kumimoji="1" lang="en-US" altLang="zh-CN" dirty="0"/>
              <a:t>Gradle</a:t>
            </a:r>
            <a:r>
              <a:rPr kumimoji="1" lang="zh-CN" altLang="en-US" dirty="0"/>
              <a:t>份额已经和</a:t>
            </a:r>
            <a:r>
              <a:rPr kumimoji="1" lang="en-US" altLang="zh-CN" dirty="0"/>
              <a:t>Maven</a:t>
            </a:r>
            <a:r>
              <a:rPr kumimoji="1" lang="zh-CN" altLang="en-US" dirty="0"/>
              <a:t>持平，其中</a:t>
            </a:r>
            <a:r>
              <a:rPr lang="zh-CN" altLang="en-US" dirty="0"/>
              <a:t>相当一部分仓库是</a:t>
            </a:r>
            <a:r>
              <a:rPr lang="en-US" altLang="zh-CN" dirty="0"/>
              <a:t>Android</a:t>
            </a:r>
            <a:r>
              <a:rPr lang="zh-CN" altLang="en-US" dirty="0"/>
              <a:t>项目（只能使用</a:t>
            </a:r>
            <a:r>
              <a:rPr lang="en-US" altLang="zh-CN" dirty="0"/>
              <a:t>Gradle</a:t>
            </a:r>
            <a:r>
              <a:rPr lang="zh-CN" altLang="en-US" dirty="0"/>
              <a:t>）</a:t>
            </a:r>
            <a:r>
              <a:rPr kumimoji="1" lang="zh-CN" altLang="en-US" dirty="0"/>
              <a:t>。可见截止</a:t>
            </a:r>
            <a:r>
              <a:rPr kumimoji="1" lang="en-US" altLang="zh-CN" dirty="0"/>
              <a:t>2019</a:t>
            </a:r>
            <a:r>
              <a:rPr kumimoji="1" lang="zh-CN" altLang="en-US" dirty="0"/>
              <a:t>年</a:t>
            </a:r>
            <a:r>
              <a:rPr kumimoji="1" lang="en-US" altLang="zh-CN" dirty="0"/>
              <a:t>11</a:t>
            </a:r>
            <a:r>
              <a:rPr kumimoji="1" lang="zh-CN" altLang="en-US" dirty="0"/>
              <a:t>月，</a:t>
            </a:r>
            <a:r>
              <a:rPr kumimoji="1" lang="en-US" altLang="zh-CN" dirty="0"/>
              <a:t>Maven</a:t>
            </a:r>
            <a:r>
              <a:rPr kumimoji="1" lang="zh-CN" altLang="en-US" dirty="0"/>
              <a:t>在</a:t>
            </a:r>
            <a:r>
              <a:rPr kumimoji="1" lang="en-US" altLang="zh-CN" dirty="0"/>
              <a:t>Java</a:t>
            </a:r>
            <a:r>
              <a:rPr kumimoji="1" lang="zh-CN" altLang="en-US" dirty="0"/>
              <a:t>后端领域还是占优势的。同时</a:t>
            </a:r>
            <a:r>
              <a:rPr kumimoji="1" lang="en-US" altLang="zh-CN" dirty="0"/>
              <a:t>Gradle</a:t>
            </a:r>
            <a:r>
              <a:rPr kumimoji="1" lang="zh-CN" altLang="en-US" dirty="0"/>
              <a:t>份额</a:t>
            </a:r>
            <a:r>
              <a:rPr kumimoji="1" lang="zh-CN" altLang="en-US"/>
              <a:t>应该会持续提升</a:t>
            </a:r>
            <a:r>
              <a:rPr kumimoji="1" lang="zh-CN" altLang="en-US" dirty="0"/>
              <a:t>。</a:t>
            </a:r>
          </a:p>
        </p:txBody>
      </p:sp>
    </p:spTree>
    <p:extLst>
      <p:ext uri="{BB962C8B-B14F-4D97-AF65-F5344CB8AC3E}">
        <p14:creationId xmlns:p14="http://schemas.microsoft.com/office/powerpoint/2010/main" val="391817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3C1CC72F-272F-FF4C-ADBC-F920EEABF22A}"/>
              </a:ext>
            </a:extLst>
          </p:cNvPr>
          <p:cNvPicPr>
            <a:picLocks noGrp="1" noChangeAspect="1"/>
          </p:cNvPicPr>
          <p:nvPr>
            <p:ph idx="1"/>
          </p:nvPr>
        </p:nvPicPr>
        <p:blipFill>
          <a:blip r:embed="rId2"/>
          <a:stretch>
            <a:fillRect/>
          </a:stretch>
        </p:blipFill>
        <p:spPr>
          <a:xfrm>
            <a:off x="2149290" y="2982350"/>
            <a:ext cx="1206500" cy="762000"/>
          </a:xfrm>
        </p:spPr>
      </p:pic>
      <p:sp>
        <p:nvSpPr>
          <p:cNvPr id="9" name="文本框 8">
            <a:extLst>
              <a:ext uri="{FF2B5EF4-FFF2-40B4-BE49-F238E27FC236}">
                <a16:creationId xmlns:a16="http://schemas.microsoft.com/office/drawing/2014/main" id="{4BECE6F2-4A9B-F640-A11E-37D49283DBAE}"/>
              </a:ext>
            </a:extLst>
          </p:cNvPr>
          <p:cNvSpPr txBox="1"/>
          <p:nvPr/>
        </p:nvSpPr>
        <p:spPr>
          <a:xfrm flipV="1">
            <a:off x="2086849" y="1973926"/>
            <a:ext cx="1249362" cy="1869025"/>
          </a:xfrm>
          <a:prstGeom prst="rect">
            <a:avLst/>
          </a:prstGeom>
          <a:noFill/>
        </p:spPr>
        <p:txBody>
          <a:bodyPr wrap="square" rtlCol="0">
            <a:spAutoFit/>
          </a:bodyPr>
          <a:lstStyle/>
          <a:p>
            <a:endParaRPr kumimoji="1" lang="zh-CN" altLang="en-US" dirty="0"/>
          </a:p>
        </p:txBody>
      </p:sp>
      <p:sp>
        <p:nvSpPr>
          <p:cNvPr id="10" name="文本框 9">
            <a:extLst>
              <a:ext uri="{FF2B5EF4-FFF2-40B4-BE49-F238E27FC236}">
                <a16:creationId xmlns:a16="http://schemas.microsoft.com/office/drawing/2014/main" id="{006866A6-A4F2-A74F-8FE0-767DCF112AF2}"/>
              </a:ext>
            </a:extLst>
          </p:cNvPr>
          <p:cNvSpPr txBox="1"/>
          <p:nvPr/>
        </p:nvSpPr>
        <p:spPr>
          <a:xfrm>
            <a:off x="1928303" y="4270970"/>
            <a:ext cx="1566454"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Ant</a:t>
            </a:r>
            <a:endParaRPr kumimoji="1" lang="zh-CN" altLang="en-US" dirty="0"/>
          </a:p>
        </p:txBody>
      </p:sp>
      <p:sp>
        <p:nvSpPr>
          <p:cNvPr id="2" name="文本框 1">
            <a:extLst>
              <a:ext uri="{FF2B5EF4-FFF2-40B4-BE49-F238E27FC236}">
                <a16:creationId xmlns:a16="http://schemas.microsoft.com/office/drawing/2014/main" id="{F66D581B-2179-F64D-8967-66E3C0536A5A}"/>
              </a:ext>
            </a:extLst>
          </p:cNvPr>
          <p:cNvSpPr txBox="1"/>
          <p:nvPr/>
        </p:nvSpPr>
        <p:spPr>
          <a:xfrm>
            <a:off x="3355790" y="1719173"/>
            <a:ext cx="3150929" cy="523220"/>
          </a:xfrm>
          <a:prstGeom prst="rect">
            <a:avLst/>
          </a:prstGeom>
          <a:noFill/>
        </p:spPr>
        <p:txBody>
          <a:bodyPr wrap="square" rtlCol="0">
            <a:spAutoFit/>
          </a:bodyPr>
          <a:lstStyle/>
          <a:p>
            <a:pPr algn="ctr"/>
            <a:r>
              <a:rPr kumimoji="1" lang="zh-CN" altLang="en-US" sz="2800" dirty="0"/>
              <a:t>主流项目管理工具</a:t>
            </a:r>
          </a:p>
        </p:txBody>
      </p:sp>
      <p:pic>
        <p:nvPicPr>
          <p:cNvPr id="4" name="图片 3">
            <a:extLst>
              <a:ext uri="{FF2B5EF4-FFF2-40B4-BE49-F238E27FC236}">
                <a16:creationId xmlns:a16="http://schemas.microsoft.com/office/drawing/2014/main" id="{7DC42591-C54F-B54D-B28F-753CBCFE6064}"/>
              </a:ext>
            </a:extLst>
          </p:cNvPr>
          <p:cNvPicPr>
            <a:picLocks noChangeAspect="1"/>
          </p:cNvPicPr>
          <p:nvPr/>
        </p:nvPicPr>
        <p:blipFill>
          <a:blip r:embed="rId3"/>
          <a:stretch>
            <a:fillRect/>
          </a:stretch>
        </p:blipFill>
        <p:spPr>
          <a:xfrm>
            <a:off x="3782632" y="3093765"/>
            <a:ext cx="2156680" cy="539170"/>
          </a:xfrm>
          <a:prstGeom prst="rect">
            <a:avLst/>
          </a:prstGeom>
        </p:spPr>
      </p:pic>
      <p:sp>
        <p:nvSpPr>
          <p:cNvPr id="5" name="文本框 4">
            <a:extLst>
              <a:ext uri="{FF2B5EF4-FFF2-40B4-BE49-F238E27FC236}">
                <a16:creationId xmlns:a16="http://schemas.microsoft.com/office/drawing/2014/main" id="{02A3452D-F109-3F46-AC0B-A6CAA3EF139B}"/>
              </a:ext>
            </a:extLst>
          </p:cNvPr>
          <p:cNvSpPr txBox="1"/>
          <p:nvPr/>
        </p:nvSpPr>
        <p:spPr>
          <a:xfrm>
            <a:off x="3853325" y="4270970"/>
            <a:ext cx="2015295"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Maven</a:t>
            </a:r>
            <a:endParaRPr kumimoji="1" lang="zh-CN" altLang="en-US" dirty="0"/>
          </a:p>
        </p:txBody>
      </p:sp>
      <p:pic>
        <p:nvPicPr>
          <p:cNvPr id="7" name="图片 6">
            <a:extLst>
              <a:ext uri="{FF2B5EF4-FFF2-40B4-BE49-F238E27FC236}">
                <a16:creationId xmlns:a16="http://schemas.microsoft.com/office/drawing/2014/main" id="{DE7A533D-6F12-8C4A-B8CE-4FBDC88E0507}"/>
              </a:ext>
            </a:extLst>
          </p:cNvPr>
          <p:cNvPicPr>
            <a:picLocks noChangeAspect="1"/>
          </p:cNvPicPr>
          <p:nvPr/>
        </p:nvPicPr>
        <p:blipFill>
          <a:blip r:embed="rId4"/>
          <a:stretch>
            <a:fillRect/>
          </a:stretch>
        </p:blipFill>
        <p:spPr>
          <a:xfrm>
            <a:off x="6385734" y="2982351"/>
            <a:ext cx="2156680" cy="889400"/>
          </a:xfrm>
          <a:prstGeom prst="rect">
            <a:avLst/>
          </a:prstGeom>
        </p:spPr>
      </p:pic>
      <p:sp>
        <p:nvSpPr>
          <p:cNvPr id="12" name="文本框 11">
            <a:extLst>
              <a:ext uri="{FF2B5EF4-FFF2-40B4-BE49-F238E27FC236}">
                <a16:creationId xmlns:a16="http://schemas.microsoft.com/office/drawing/2014/main" id="{F6470FD7-70D2-884F-A6A6-2C70D146B82E}"/>
              </a:ext>
            </a:extLst>
          </p:cNvPr>
          <p:cNvSpPr txBox="1"/>
          <p:nvPr/>
        </p:nvSpPr>
        <p:spPr>
          <a:xfrm>
            <a:off x="6981618" y="4270970"/>
            <a:ext cx="968535" cy="369332"/>
          </a:xfrm>
          <a:prstGeom prst="rect">
            <a:avLst/>
          </a:prstGeom>
          <a:noFill/>
        </p:spPr>
        <p:txBody>
          <a:bodyPr wrap="none" rtlCol="0">
            <a:spAutoFit/>
          </a:bodyPr>
          <a:lstStyle/>
          <a:p>
            <a:r>
              <a:rPr kumimoji="1" lang="en-US" altLang="zh-CN" dirty="0"/>
              <a:t>Gradle</a:t>
            </a:r>
            <a:endParaRPr kumimoji="1" lang="zh-CN" altLang="en-US" dirty="0"/>
          </a:p>
        </p:txBody>
      </p:sp>
      <p:sp>
        <p:nvSpPr>
          <p:cNvPr id="6" name="AutoShape 2" descr="Bazel logo">
            <a:extLst>
              <a:ext uri="{FF2B5EF4-FFF2-40B4-BE49-F238E27FC236}">
                <a16:creationId xmlns:a16="http://schemas.microsoft.com/office/drawing/2014/main" id="{A3AE07CD-9AEC-0748-BD3D-BA50C565CB21}"/>
              </a:ext>
            </a:extLst>
          </p:cNvPr>
          <p:cNvSpPr>
            <a:spLocks noChangeAspect="1" noChangeArrowheads="1"/>
          </p:cNvSpPr>
          <p:nvPr/>
        </p:nvSpPr>
        <p:spPr bwMode="auto">
          <a:xfrm>
            <a:off x="4886698"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形 13">
            <a:extLst>
              <a:ext uri="{FF2B5EF4-FFF2-40B4-BE49-F238E27FC236}">
                <a16:creationId xmlns:a16="http://schemas.microsoft.com/office/drawing/2014/main" id="{E8348DDE-DB00-EF43-87C0-59C863C67A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336" y="2905470"/>
            <a:ext cx="1206500" cy="1206500"/>
          </a:xfrm>
          <a:prstGeom prst="rect">
            <a:avLst/>
          </a:prstGeom>
        </p:spPr>
      </p:pic>
      <p:sp>
        <p:nvSpPr>
          <p:cNvPr id="15" name="文本框 14">
            <a:extLst>
              <a:ext uri="{FF2B5EF4-FFF2-40B4-BE49-F238E27FC236}">
                <a16:creationId xmlns:a16="http://schemas.microsoft.com/office/drawing/2014/main" id="{9FACC899-5C47-0540-8B75-5A1D9C4FA030}"/>
              </a:ext>
            </a:extLst>
          </p:cNvPr>
          <p:cNvSpPr txBox="1"/>
          <p:nvPr/>
        </p:nvSpPr>
        <p:spPr>
          <a:xfrm>
            <a:off x="9896606" y="4270970"/>
            <a:ext cx="769763" cy="369332"/>
          </a:xfrm>
          <a:prstGeom prst="rect">
            <a:avLst/>
          </a:prstGeom>
          <a:noFill/>
        </p:spPr>
        <p:txBody>
          <a:bodyPr wrap="none" rtlCol="0">
            <a:spAutoFit/>
          </a:bodyPr>
          <a:lstStyle/>
          <a:p>
            <a:r>
              <a:rPr kumimoji="1" lang="en-US" altLang="zh-CN" dirty="0" err="1"/>
              <a:t>Bazel</a:t>
            </a:r>
            <a:endParaRPr kumimoji="1" lang="zh-CN" altLang="en-US" dirty="0"/>
          </a:p>
        </p:txBody>
      </p:sp>
      <p:sp>
        <p:nvSpPr>
          <p:cNvPr id="16" name="文本框 15">
            <a:extLst>
              <a:ext uri="{FF2B5EF4-FFF2-40B4-BE49-F238E27FC236}">
                <a16:creationId xmlns:a16="http://schemas.microsoft.com/office/drawing/2014/main" id="{23E85777-416E-6B44-850E-12D13D0EF050}"/>
              </a:ext>
            </a:extLst>
          </p:cNvPr>
          <p:cNvSpPr txBox="1"/>
          <p:nvPr/>
        </p:nvSpPr>
        <p:spPr>
          <a:xfrm>
            <a:off x="9896606" y="1846561"/>
            <a:ext cx="877163" cy="369332"/>
          </a:xfrm>
          <a:prstGeom prst="rect">
            <a:avLst/>
          </a:prstGeom>
          <a:noFill/>
        </p:spPr>
        <p:txBody>
          <a:bodyPr wrap="none" rtlCol="0">
            <a:spAutoFit/>
          </a:bodyPr>
          <a:lstStyle/>
          <a:p>
            <a:r>
              <a:rPr kumimoji="1" lang="zh-CN" altLang="en-US" dirty="0"/>
              <a:t>非主流</a:t>
            </a:r>
          </a:p>
        </p:txBody>
      </p:sp>
    </p:spTree>
    <p:extLst>
      <p:ext uri="{BB962C8B-B14F-4D97-AF65-F5344CB8AC3E}">
        <p14:creationId xmlns:p14="http://schemas.microsoft.com/office/powerpoint/2010/main" val="42659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7EB45-99FA-0844-B290-F6DAE578270B}"/>
              </a:ext>
            </a:extLst>
          </p:cNvPr>
          <p:cNvSpPr>
            <a:spLocks noGrp="1"/>
          </p:cNvSpPr>
          <p:nvPr>
            <p:ph type="title"/>
          </p:nvPr>
        </p:nvSpPr>
        <p:spPr/>
        <p:txBody>
          <a:bodyPr/>
          <a:lstStyle/>
          <a:p>
            <a:r>
              <a:rPr kumimoji="1" lang="en-US" altLang="zh-CN" dirty="0"/>
              <a:t>Apache Ant</a:t>
            </a:r>
            <a:endParaRPr kumimoji="1" lang="zh-CN" altLang="en-US" dirty="0"/>
          </a:p>
        </p:txBody>
      </p:sp>
      <p:sp>
        <p:nvSpPr>
          <p:cNvPr id="3" name="内容占位符 2">
            <a:extLst>
              <a:ext uri="{FF2B5EF4-FFF2-40B4-BE49-F238E27FC236}">
                <a16:creationId xmlns:a16="http://schemas.microsoft.com/office/drawing/2014/main" id="{9E32FB4F-2A4A-3A4B-960D-1A29AF2347B3}"/>
              </a:ext>
            </a:extLst>
          </p:cNvPr>
          <p:cNvSpPr>
            <a:spLocks noGrp="1"/>
          </p:cNvSpPr>
          <p:nvPr>
            <p:ph idx="1"/>
          </p:nvPr>
        </p:nvSpPr>
        <p:spPr/>
        <p:txBody>
          <a:bodyPr/>
          <a:lstStyle/>
          <a:p>
            <a:r>
              <a:rPr kumimoji="1" lang="zh-CN" altLang="en-US" dirty="0"/>
              <a:t>没有依赖管理功能，主要作为构建工具</a:t>
            </a:r>
            <a:endParaRPr kumimoji="1" lang="en-US" altLang="zh-CN" dirty="0"/>
          </a:p>
          <a:p>
            <a:r>
              <a:rPr kumimoji="1" lang="zh-CN" altLang="en-US" dirty="0"/>
              <a:t>每个项目（</a:t>
            </a:r>
            <a:r>
              <a:rPr kumimoji="1" lang="en-US" altLang="zh-CN" dirty="0"/>
              <a:t>Project</a:t>
            </a:r>
            <a:r>
              <a:rPr kumimoji="1" lang="zh-CN" altLang="en-US" dirty="0"/>
              <a:t>）都需要有一个对应的</a:t>
            </a:r>
            <a:r>
              <a:rPr kumimoji="1" lang="en-US" altLang="zh-CN" dirty="0" err="1"/>
              <a:t>build.xml</a:t>
            </a:r>
            <a:r>
              <a:rPr kumimoji="1" lang="zh-CN" altLang="en-US" dirty="0"/>
              <a:t>。</a:t>
            </a:r>
            <a:endParaRPr kumimoji="1" lang="en-US" altLang="zh-CN" dirty="0"/>
          </a:p>
          <a:p>
            <a:r>
              <a:rPr kumimoji="1" lang="zh-CN" altLang="en-US" dirty="0"/>
              <a:t>有多个</a:t>
            </a:r>
            <a:r>
              <a:rPr kumimoji="1" lang="en-US" altLang="zh-CN" dirty="0"/>
              <a:t>Target</a:t>
            </a:r>
            <a:r>
              <a:rPr kumimoji="1" lang="zh-CN" altLang="en-US" dirty="0"/>
              <a:t>，</a:t>
            </a:r>
            <a:r>
              <a:rPr kumimoji="1" lang="en-US" altLang="zh-CN" dirty="0"/>
              <a:t>Target</a:t>
            </a:r>
            <a:r>
              <a:rPr kumimoji="1" lang="zh-CN" altLang="en-US" dirty="0"/>
              <a:t>代表一个任务，</a:t>
            </a:r>
            <a:r>
              <a:rPr kumimoji="1" lang="en-US" altLang="zh-CN" dirty="0"/>
              <a:t>Target</a:t>
            </a:r>
            <a:r>
              <a:rPr kumimoji="1" lang="zh-CN" altLang="en-US" dirty="0"/>
              <a:t>之间可以有依赖关系。</a:t>
            </a:r>
            <a:endParaRPr kumimoji="1" lang="en-US" altLang="zh-CN" dirty="0"/>
          </a:p>
          <a:p>
            <a:pPr marL="0" indent="0">
              <a:buNone/>
            </a:pPr>
            <a:r>
              <a:rPr kumimoji="1" lang="zh-CN" altLang="en-US" dirty="0"/>
              <a:t>      可以自定义</a:t>
            </a:r>
            <a:r>
              <a:rPr kumimoji="1" lang="en-US" altLang="zh-CN" dirty="0"/>
              <a:t>Target</a:t>
            </a:r>
            <a:r>
              <a:rPr kumimoji="1" lang="zh-CN" altLang="en-US" dirty="0"/>
              <a:t>来完善构建。</a:t>
            </a:r>
            <a:endParaRPr kumimoji="1" lang="en-US" altLang="zh-CN" dirty="0"/>
          </a:p>
          <a:p>
            <a:r>
              <a:rPr kumimoji="1" lang="zh-CN" altLang="en-US" dirty="0"/>
              <a:t>可以整合</a:t>
            </a:r>
            <a:r>
              <a:rPr kumimoji="1" lang="en-US" altLang="zh-CN" dirty="0"/>
              <a:t>Apache</a:t>
            </a:r>
            <a:r>
              <a:rPr kumimoji="1" lang="zh-CN" altLang="en-US" dirty="0"/>
              <a:t> </a:t>
            </a:r>
            <a:r>
              <a:rPr kumimoji="1" lang="en-US" altLang="zh-CN" dirty="0"/>
              <a:t>Ivy</a:t>
            </a:r>
            <a:r>
              <a:rPr kumimoji="1" lang="zh-CN" altLang="en-US" dirty="0"/>
              <a:t>来实现依赖管理</a:t>
            </a:r>
            <a:endParaRPr kumimoji="1" lang="en-US" altLang="zh-CN" dirty="0"/>
          </a:p>
          <a:p>
            <a:r>
              <a:rPr kumimoji="1" lang="zh-CN" altLang="en-US" dirty="0"/>
              <a:t>现在基本没人直接用</a:t>
            </a:r>
            <a:r>
              <a:rPr kumimoji="1" lang="en-US" altLang="zh-CN" dirty="0"/>
              <a:t>Apache</a:t>
            </a:r>
            <a:r>
              <a:rPr kumimoji="1" lang="zh-CN" altLang="en-US" dirty="0"/>
              <a:t> </a:t>
            </a:r>
            <a:r>
              <a:rPr kumimoji="1" lang="en-US" altLang="zh-CN" dirty="0"/>
              <a:t>Ant</a:t>
            </a:r>
            <a:r>
              <a:rPr kumimoji="1" lang="zh-CN" altLang="en-US" dirty="0"/>
              <a:t>，可以说已经是生命周期的末期</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071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421A7-66B0-AC40-B17D-93C25344B75C}"/>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Maven</a:t>
            </a:r>
            <a:endParaRPr kumimoji="1" lang="zh-CN" altLang="en-US" dirty="0"/>
          </a:p>
        </p:txBody>
      </p:sp>
      <p:sp>
        <p:nvSpPr>
          <p:cNvPr id="3" name="内容占位符 2">
            <a:extLst>
              <a:ext uri="{FF2B5EF4-FFF2-40B4-BE49-F238E27FC236}">
                <a16:creationId xmlns:a16="http://schemas.microsoft.com/office/drawing/2014/main" id="{637A208F-EE83-9C47-95A8-790C86B66C6C}"/>
              </a:ext>
            </a:extLst>
          </p:cNvPr>
          <p:cNvSpPr>
            <a:spLocks noGrp="1"/>
          </p:cNvSpPr>
          <p:nvPr>
            <p:ph idx="1"/>
          </p:nvPr>
        </p:nvSpPr>
        <p:spPr>
          <a:xfrm>
            <a:off x="2589212" y="1467854"/>
            <a:ext cx="8915400" cy="4977378"/>
          </a:xfrm>
        </p:spPr>
        <p:txBody>
          <a:bodyPr>
            <a:normAutofit lnSpcReduction="10000"/>
          </a:bodyPr>
          <a:lstStyle/>
          <a:p>
            <a:r>
              <a:rPr kumimoji="1" lang="zh-CN" altLang="en-US" sz="1600" dirty="0"/>
              <a:t>官方定义是项目管理工具（</a:t>
            </a:r>
            <a:r>
              <a:rPr lang="en-US" altLang="zh-CN" sz="1600" dirty="0"/>
              <a:t>Apache Maven is a software project management and comprehension tool</a:t>
            </a:r>
            <a:r>
              <a:rPr kumimoji="1" lang="zh-CN" altLang="en-US" sz="1600" dirty="0"/>
              <a:t>）</a:t>
            </a:r>
            <a:endParaRPr kumimoji="1" lang="en-US" altLang="zh-CN" sz="1600" dirty="0"/>
          </a:p>
          <a:p>
            <a:r>
              <a:rPr kumimoji="1" lang="zh-CN" altLang="en-US" sz="1600" dirty="0"/>
              <a:t>实则是个依赖管理工具，有自己的依赖仓库（</a:t>
            </a:r>
            <a:r>
              <a:rPr kumimoji="1" lang="en-US" altLang="zh-CN" sz="1600" dirty="0"/>
              <a:t>Local</a:t>
            </a:r>
            <a:r>
              <a:rPr kumimoji="1" lang="zh-CN" altLang="en-US" sz="1600" dirty="0"/>
              <a:t>库和</a:t>
            </a:r>
            <a:r>
              <a:rPr kumimoji="1" lang="en-US" altLang="zh-CN" sz="1600" dirty="0"/>
              <a:t>Central</a:t>
            </a:r>
            <a:r>
              <a:rPr kumimoji="1" lang="zh-CN" altLang="en-US" sz="1600" dirty="0"/>
              <a:t>库）</a:t>
            </a:r>
            <a:endParaRPr kumimoji="1" lang="en-US" altLang="zh-CN" sz="1600" dirty="0"/>
          </a:p>
          <a:p>
            <a:r>
              <a:rPr kumimoji="1" lang="en-US" altLang="zh-CN" sz="1600" dirty="0"/>
              <a:t>Maven</a:t>
            </a:r>
            <a:r>
              <a:rPr kumimoji="1" lang="zh-CN" altLang="en-US" sz="1600" dirty="0"/>
              <a:t>的构建能力是通过构建阶段执行插件目标（</a:t>
            </a:r>
            <a:r>
              <a:rPr kumimoji="1" lang="en-US" altLang="zh-CN" sz="1600" dirty="0"/>
              <a:t>goal</a:t>
            </a:r>
            <a:r>
              <a:rPr kumimoji="1" lang="zh-CN" altLang="en-US" sz="1600" dirty="0"/>
              <a:t>）来实现的</a:t>
            </a:r>
            <a:endParaRPr kumimoji="1" lang="en-US" altLang="zh-CN" sz="1600" dirty="0"/>
          </a:p>
          <a:p>
            <a:r>
              <a:rPr kumimoji="1" lang="zh-CN" altLang="en-US" sz="1600" dirty="0"/>
              <a:t>每个项目都有自己的项目对象模型（</a:t>
            </a:r>
            <a:r>
              <a:rPr kumimoji="1" lang="en-US" altLang="zh-CN" sz="1600" dirty="0"/>
              <a:t>Project</a:t>
            </a:r>
            <a:r>
              <a:rPr kumimoji="1" lang="zh-CN" altLang="en-US" sz="1600" dirty="0"/>
              <a:t> </a:t>
            </a:r>
            <a:r>
              <a:rPr kumimoji="1" lang="en-US" altLang="zh-CN" sz="1600" dirty="0"/>
              <a:t>Object</a:t>
            </a:r>
            <a:r>
              <a:rPr kumimoji="1" lang="zh-CN" altLang="en-US" sz="1600" dirty="0"/>
              <a:t> </a:t>
            </a:r>
            <a:r>
              <a:rPr kumimoji="1" lang="en-US" altLang="zh-CN" sz="1600" dirty="0"/>
              <a:t>Model</a:t>
            </a:r>
            <a:r>
              <a:rPr kumimoji="1" lang="zh-CN" altLang="en-US" sz="1600" dirty="0"/>
              <a:t>），对应一个</a:t>
            </a:r>
            <a:r>
              <a:rPr kumimoji="1" lang="en-US" altLang="zh-CN" sz="1600" dirty="0" err="1"/>
              <a:t>pom.xml</a:t>
            </a:r>
            <a:endParaRPr kumimoji="1" lang="en-US" altLang="zh-CN" sz="1600" dirty="0"/>
          </a:p>
          <a:p>
            <a:r>
              <a:rPr kumimoji="1" lang="en-US" altLang="zh-CN" sz="1600" dirty="0"/>
              <a:t>Maven</a:t>
            </a:r>
            <a:r>
              <a:rPr kumimoji="1" lang="zh-CN" altLang="en-US" sz="1600" dirty="0"/>
              <a:t>编译器插件默认增量式构建，通过对比源文件（</a:t>
            </a:r>
            <a:r>
              <a:rPr kumimoji="1" lang="en-US" altLang="zh-CN" sz="1600" dirty="0"/>
              <a:t>.java</a:t>
            </a:r>
            <a:r>
              <a:rPr kumimoji="1" lang="zh-CN" altLang="en-US" sz="1600" dirty="0"/>
              <a:t>）和输出文件（</a:t>
            </a:r>
            <a:r>
              <a:rPr kumimoji="1" lang="en-US" altLang="zh-CN" sz="1600" dirty="0"/>
              <a:t>.class</a:t>
            </a:r>
            <a:r>
              <a:rPr kumimoji="1" lang="zh-CN" altLang="en-US" sz="1600" dirty="0"/>
              <a:t>）的时间戳来决定是否重新编译模块。（这个特性在某些情况下可能导致问题）</a:t>
            </a:r>
            <a:endParaRPr kumimoji="1" lang="en-US" altLang="zh-CN" sz="1600" dirty="0"/>
          </a:p>
          <a:p>
            <a:pPr latinLnBrk="1"/>
            <a:r>
              <a:rPr kumimoji="1" lang="en-US" altLang="zh-CN" sz="1600" dirty="0"/>
              <a:t>Maven</a:t>
            </a:r>
            <a:r>
              <a:rPr kumimoji="1" lang="zh-CN" altLang="en-US" sz="1600" dirty="0"/>
              <a:t>有</a:t>
            </a:r>
            <a:r>
              <a:rPr kumimoji="1" lang="en-US" altLang="zh-CN" sz="1600" dirty="0"/>
              <a:t>3</a:t>
            </a:r>
            <a:r>
              <a:rPr kumimoji="1" lang="zh-CN" altLang="en-US" sz="1600" dirty="0"/>
              <a:t>个</a:t>
            </a:r>
            <a:r>
              <a:rPr lang="zh-CN" altLang="en-US" sz="1600" dirty="0"/>
              <a:t>标准的生命周期，一个生命周期可以有多个构建阶段，阶段有固定的顺序，</a:t>
            </a:r>
            <a:endParaRPr lang="en-US" altLang="zh-CN" sz="1600" dirty="0"/>
          </a:p>
          <a:p>
            <a:pPr marL="0" indent="0" latinLnBrk="1">
              <a:buNone/>
            </a:pPr>
            <a:r>
              <a:rPr lang="zh-CN" altLang="en-US" sz="1600" dirty="0"/>
              <a:t>      执行某个阶段，会按顺序先执行前面所有的阶段</a:t>
            </a:r>
            <a:endParaRPr lang="en-US" altLang="zh-CN" sz="1600" dirty="0"/>
          </a:p>
          <a:p>
            <a:pPr latinLnBrk="1">
              <a:buFont typeface="Wingdings" pitchFamily="2" charset="2"/>
              <a:buChar char="l"/>
            </a:pPr>
            <a:r>
              <a:rPr lang="en-US" altLang="zh-CN" sz="1600" b="1" dirty="0"/>
              <a:t>clean</a:t>
            </a:r>
            <a:r>
              <a:rPr lang="zh-CN" altLang="en-US" sz="1600" dirty="0"/>
              <a:t>：项目清理的处理</a:t>
            </a:r>
          </a:p>
          <a:p>
            <a:pPr latinLnBrk="1">
              <a:buFont typeface="Wingdings" pitchFamily="2" charset="2"/>
              <a:buChar char="l"/>
            </a:pPr>
            <a:r>
              <a:rPr lang="en-US" altLang="zh-CN" sz="1600" b="1" dirty="0"/>
              <a:t>default(</a:t>
            </a:r>
            <a:r>
              <a:rPr lang="zh-CN" altLang="en-US" sz="1600" b="1" dirty="0"/>
              <a:t>或 </a:t>
            </a:r>
            <a:r>
              <a:rPr lang="en-US" altLang="zh-CN" sz="1600" b="1" dirty="0"/>
              <a:t>build)</a:t>
            </a:r>
            <a:r>
              <a:rPr lang="zh-CN" altLang="en-US" sz="1600" dirty="0"/>
              <a:t>：项目部署的处理</a:t>
            </a:r>
          </a:p>
          <a:p>
            <a:pPr latinLnBrk="1">
              <a:buFont typeface="Wingdings" pitchFamily="2" charset="2"/>
              <a:buChar char="l"/>
            </a:pPr>
            <a:r>
              <a:rPr lang="en-US" altLang="zh-CN" sz="1600" b="1" dirty="0"/>
              <a:t>site</a:t>
            </a:r>
            <a:r>
              <a:rPr lang="zh-CN" altLang="en-US" sz="1600" dirty="0"/>
              <a:t>：项目站点文档创建的处理</a:t>
            </a:r>
            <a:endParaRPr lang="en-US" altLang="zh-CN" sz="1600" dirty="0"/>
          </a:p>
          <a:p>
            <a:pPr marL="0" indent="0" latinLnBrk="1">
              <a:buNone/>
            </a:pPr>
            <a:r>
              <a:rPr lang="zh-CN" altLang="en-US" sz="1600" dirty="0"/>
              <a:t>      通过把插件的某个目标（</a:t>
            </a:r>
            <a:r>
              <a:rPr lang="en-US" altLang="zh-CN" sz="1600" dirty="0"/>
              <a:t>goal</a:t>
            </a:r>
            <a:r>
              <a:rPr lang="zh-CN" altLang="en-US" sz="1600" dirty="0"/>
              <a:t>）绑定到一个或多个生命周期的某个阶段来执行。</a:t>
            </a:r>
            <a:endParaRPr lang="en-US" altLang="zh-CN" sz="1600" dirty="0"/>
          </a:p>
          <a:p>
            <a:pPr marL="0" indent="0" latinLnBrk="1">
              <a:buNone/>
            </a:pPr>
            <a:r>
              <a:rPr lang="zh-CN" altLang="en-US" sz="1600" dirty="0"/>
              <a:t>      比如 </a:t>
            </a:r>
            <a:r>
              <a:rPr lang="en-US" altLang="zh-CN" sz="1600" dirty="0" err="1"/>
              <a:t>mvn</a:t>
            </a:r>
            <a:r>
              <a:rPr lang="en-US" altLang="zh-CN" sz="1600" dirty="0"/>
              <a:t> clean </a:t>
            </a:r>
            <a:r>
              <a:rPr lang="zh-CN" altLang="en-US" sz="1600" dirty="0"/>
              <a:t>执行的是</a:t>
            </a:r>
            <a:r>
              <a:rPr lang="en-US" altLang="zh-CN" sz="1600" dirty="0"/>
              <a:t>clean</a:t>
            </a:r>
            <a:r>
              <a:rPr lang="zh-CN" altLang="en-US" sz="1600" dirty="0"/>
              <a:t>周期的</a:t>
            </a:r>
            <a:r>
              <a:rPr lang="en-US" altLang="zh-CN" sz="1600" dirty="0"/>
              <a:t>pre-clean</a:t>
            </a:r>
            <a:r>
              <a:rPr lang="zh-CN" altLang="en-US" sz="1600" dirty="0"/>
              <a:t>和</a:t>
            </a:r>
            <a:r>
              <a:rPr lang="en-US" altLang="zh-CN" sz="1600" dirty="0"/>
              <a:t>clean</a:t>
            </a:r>
            <a:r>
              <a:rPr lang="zh-CN" altLang="en-US" sz="1600" dirty="0"/>
              <a:t> </a:t>
            </a:r>
            <a:r>
              <a:rPr lang="en-US" altLang="zh-CN" sz="1600" dirty="0"/>
              <a:t>2</a:t>
            </a:r>
            <a:r>
              <a:rPr lang="zh-CN" altLang="en-US" sz="1600" dirty="0"/>
              <a:t>个阶段。</a:t>
            </a:r>
            <a:endParaRPr lang="en-US" altLang="zh-CN" sz="1600" dirty="0"/>
          </a:p>
          <a:p>
            <a:pPr marL="0" indent="0" latinLnBrk="1">
              <a:buNone/>
            </a:pPr>
            <a:r>
              <a:rPr lang="zh-CN" altLang="en-US" sz="1600" dirty="0"/>
              <a:t>      比如 </a:t>
            </a:r>
            <a:r>
              <a:rPr lang="en-US" altLang="zh-CN" sz="1600" dirty="0" err="1"/>
              <a:t>mvn</a:t>
            </a:r>
            <a:r>
              <a:rPr lang="en-US" altLang="zh-CN" sz="1600" dirty="0"/>
              <a:t> package</a:t>
            </a:r>
            <a:r>
              <a:rPr lang="zh-CN" altLang="en-US" sz="1600" dirty="0"/>
              <a:t> 执行的是</a:t>
            </a:r>
            <a:r>
              <a:rPr lang="en-US" altLang="zh-CN" sz="1600" dirty="0"/>
              <a:t>default</a:t>
            </a:r>
            <a:r>
              <a:rPr lang="zh-CN" altLang="en-US" sz="1600" dirty="0"/>
              <a:t>周期的</a:t>
            </a:r>
            <a:r>
              <a:rPr lang="en-US" altLang="zh-CN" sz="1600" dirty="0"/>
              <a:t>validate</a:t>
            </a:r>
            <a:r>
              <a:rPr lang="zh-CN" altLang="en-US" sz="1600" dirty="0"/>
              <a:t>，</a:t>
            </a:r>
            <a:r>
              <a:rPr lang="en-US" altLang="zh-CN" sz="1600" dirty="0"/>
              <a:t>compile</a:t>
            </a:r>
            <a:r>
              <a:rPr lang="zh-CN" altLang="en-US" sz="1600" dirty="0"/>
              <a:t>，</a:t>
            </a:r>
            <a:r>
              <a:rPr lang="en-US" altLang="zh-CN" sz="1600" dirty="0"/>
              <a:t>test</a:t>
            </a:r>
            <a:r>
              <a:rPr lang="zh-CN" altLang="en-US" sz="1600" dirty="0"/>
              <a:t>，</a:t>
            </a:r>
            <a:r>
              <a:rPr lang="en-US" altLang="zh-CN" sz="1600" dirty="0"/>
              <a:t>packate4</a:t>
            </a:r>
            <a:r>
              <a:rPr lang="zh-CN" altLang="en-US" sz="1600" dirty="0"/>
              <a:t>个阶段。</a:t>
            </a:r>
            <a:endParaRPr lang="en-US" altLang="zh-CN" sz="1600" dirty="0"/>
          </a:p>
          <a:p>
            <a:pPr marL="0" indent="0" latinLnBrk="1">
              <a:buNone/>
            </a:pPr>
            <a:endParaRPr lang="en-US" altLang="zh-CN" dirty="0"/>
          </a:p>
          <a:p>
            <a:pPr marL="0" indent="0" latinLnBrk="1">
              <a:buNone/>
            </a:pPr>
            <a:endParaRPr lang="zh-CN" altLang="en-US" dirty="0"/>
          </a:p>
          <a:p>
            <a:endParaRPr kumimoji="1" lang="zh-CN" altLang="en-US" dirty="0"/>
          </a:p>
        </p:txBody>
      </p:sp>
    </p:spTree>
    <p:extLst>
      <p:ext uri="{BB962C8B-B14F-4D97-AF65-F5344CB8AC3E}">
        <p14:creationId xmlns:p14="http://schemas.microsoft.com/office/powerpoint/2010/main" val="32914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B1673-141A-8D4F-8011-62AEC4365552}"/>
              </a:ext>
            </a:extLst>
          </p:cNvPr>
          <p:cNvSpPr>
            <a:spLocks noGrp="1"/>
          </p:cNvSpPr>
          <p:nvPr>
            <p:ph type="title"/>
          </p:nvPr>
        </p:nvSpPr>
        <p:spPr/>
        <p:txBody>
          <a:bodyPr/>
          <a:lstStyle/>
          <a:p>
            <a:r>
              <a:rPr kumimoji="1" lang="en-US" altLang="zh-CN" dirty="0"/>
              <a:t>Maven</a:t>
            </a:r>
            <a:r>
              <a:rPr kumimoji="1" lang="zh-CN" altLang="en-US" dirty="0"/>
              <a:t>生命周期</a:t>
            </a:r>
            <a:r>
              <a:rPr kumimoji="1" lang="en-US" altLang="zh-CN" dirty="0"/>
              <a:t>--build</a:t>
            </a:r>
            <a:endParaRPr kumimoji="1" lang="zh-CN" altLang="en-US" dirty="0"/>
          </a:p>
        </p:txBody>
      </p:sp>
      <p:pic>
        <p:nvPicPr>
          <p:cNvPr id="1026" name="Picture 2">
            <a:extLst>
              <a:ext uri="{FF2B5EF4-FFF2-40B4-BE49-F238E27FC236}">
                <a16:creationId xmlns:a16="http://schemas.microsoft.com/office/drawing/2014/main" id="{1C31828C-CF0C-474C-8F2E-3F089E623E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6513" y="2936875"/>
            <a:ext cx="64008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6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8993B-243C-2048-839A-49B20D2CD519}"/>
              </a:ext>
            </a:extLst>
          </p:cNvPr>
          <p:cNvSpPr>
            <a:spLocks noGrp="1"/>
          </p:cNvSpPr>
          <p:nvPr>
            <p:ph type="title"/>
          </p:nvPr>
        </p:nvSpPr>
        <p:spPr/>
        <p:txBody>
          <a:bodyPr/>
          <a:lstStyle/>
          <a:p>
            <a:r>
              <a:rPr kumimoji="1" lang="en-US" altLang="zh-CN" dirty="0"/>
              <a:t>Maven</a:t>
            </a:r>
            <a:r>
              <a:rPr kumimoji="1" lang="zh-CN" altLang="en-US" dirty="0"/>
              <a:t>依赖管理</a:t>
            </a:r>
          </a:p>
        </p:txBody>
      </p:sp>
      <p:sp>
        <p:nvSpPr>
          <p:cNvPr id="3" name="内容占位符 2">
            <a:extLst>
              <a:ext uri="{FF2B5EF4-FFF2-40B4-BE49-F238E27FC236}">
                <a16:creationId xmlns:a16="http://schemas.microsoft.com/office/drawing/2014/main" id="{30A9E0A2-D8CF-A547-BE94-EAB5ADC93C76}"/>
              </a:ext>
            </a:extLst>
          </p:cNvPr>
          <p:cNvSpPr>
            <a:spLocks noGrp="1"/>
          </p:cNvSpPr>
          <p:nvPr>
            <p:ph idx="1"/>
          </p:nvPr>
        </p:nvSpPr>
        <p:spPr>
          <a:xfrm>
            <a:off x="2589212" y="1780163"/>
            <a:ext cx="8915400" cy="4717914"/>
          </a:xfrm>
        </p:spPr>
        <p:txBody>
          <a:bodyPr/>
          <a:lstStyle/>
          <a:p>
            <a:r>
              <a:rPr kumimoji="1" lang="en-US" altLang="zh-CN" dirty="0"/>
              <a:t>Maven</a:t>
            </a:r>
            <a:r>
              <a:rPr kumimoji="1" lang="zh-CN" altLang="en-US" dirty="0"/>
              <a:t>通过坐标来定位和管理依赖</a:t>
            </a:r>
            <a:endParaRPr kumimoji="1" lang="en-US" altLang="zh-CN" dirty="0"/>
          </a:p>
          <a:p>
            <a:pPr marL="400050" lvl="1" indent="0">
              <a:buNone/>
            </a:pPr>
            <a:r>
              <a:rPr kumimoji="1" lang="en-US" altLang="zh-CN" sz="1000" dirty="0"/>
              <a:t>&lt;dependency&gt;&lt;</a:t>
            </a:r>
            <a:r>
              <a:rPr kumimoji="1" lang="en-US" altLang="zh-CN" sz="1000" dirty="0" err="1"/>
              <a:t>groupId</a:t>
            </a:r>
            <a:r>
              <a:rPr kumimoji="1" lang="en-US" altLang="zh-CN" sz="1000" dirty="0"/>
              <a:t>&gt;</a:t>
            </a:r>
            <a:r>
              <a:rPr kumimoji="1" lang="en-US" altLang="zh-CN" sz="1000" dirty="0" err="1"/>
              <a:t>org.springframework.boot</a:t>
            </a:r>
            <a:r>
              <a:rPr kumimoji="1" lang="en-US" altLang="zh-CN" sz="1000" dirty="0"/>
              <a:t>&lt;/</a:t>
            </a:r>
            <a:r>
              <a:rPr kumimoji="1" lang="en-US" altLang="zh-CN" sz="1000" dirty="0" err="1"/>
              <a:t>groupId</a:t>
            </a:r>
            <a:r>
              <a:rPr kumimoji="1" lang="en-US" altLang="zh-CN" sz="1000" dirty="0"/>
              <a:t>&gt;&lt;</a:t>
            </a:r>
            <a:r>
              <a:rPr kumimoji="1" lang="en-US" altLang="zh-CN" sz="1000" dirty="0" err="1"/>
              <a:t>artifactId</a:t>
            </a:r>
            <a:r>
              <a:rPr kumimoji="1" lang="en-US" altLang="zh-CN" sz="1000" dirty="0"/>
              <a:t>&gt;spring-boot-starter-parent&lt;/</a:t>
            </a:r>
            <a:r>
              <a:rPr kumimoji="1" lang="en-US" altLang="zh-CN" sz="1000" dirty="0" err="1"/>
              <a:t>artifactId</a:t>
            </a:r>
            <a:r>
              <a:rPr kumimoji="1" lang="en-US" altLang="zh-CN" sz="1000" dirty="0"/>
              <a:t>&gt;</a:t>
            </a:r>
          </a:p>
          <a:p>
            <a:pPr marL="400050" lvl="1" indent="0">
              <a:buNone/>
            </a:pPr>
            <a:r>
              <a:rPr kumimoji="1" lang="en-US" altLang="zh-CN" sz="1000" dirty="0"/>
              <a:t>    &lt;version&gt;2.6.1&lt;/version&gt;&lt;type&gt;pom&lt;/type&gt;&lt;/dependency&gt;</a:t>
            </a:r>
            <a:endParaRPr kumimoji="1" lang="en-US" altLang="zh-CN" dirty="0"/>
          </a:p>
          <a:p>
            <a:r>
              <a:rPr kumimoji="1" lang="zh-CN" altLang="en-US" dirty="0"/>
              <a:t>依赖可以传递，比如</a:t>
            </a:r>
            <a:r>
              <a:rPr kumimoji="1" lang="en-US" altLang="zh-CN" dirty="0"/>
              <a:t>A</a:t>
            </a:r>
            <a:r>
              <a:rPr kumimoji="1" lang="zh-CN" altLang="en-US" dirty="0"/>
              <a:t>依赖</a:t>
            </a:r>
            <a:r>
              <a:rPr kumimoji="1" lang="en-US" altLang="zh-CN" dirty="0"/>
              <a:t>B</a:t>
            </a:r>
            <a:r>
              <a:rPr kumimoji="1" lang="zh-CN" altLang="en-US" dirty="0"/>
              <a:t>，</a:t>
            </a:r>
            <a:r>
              <a:rPr kumimoji="1" lang="en-US" altLang="zh-CN" dirty="0"/>
              <a:t>B</a:t>
            </a:r>
            <a:r>
              <a:rPr kumimoji="1" lang="zh-CN" altLang="en-US" dirty="0"/>
              <a:t>同时依赖</a:t>
            </a:r>
            <a:r>
              <a:rPr kumimoji="1" lang="en-US" altLang="zh-CN" dirty="0"/>
              <a:t>C</a:t>
            </a:r>
            <a:r>
              <a:rPr kumimoji="1" lang="zh-CN" altLang="en-US" dirty="0"/>
              <a:t>，那么</a:t>
            </a:r>
            <a:r>
              <a:rPr kumimoji="1" lang="en-US" altLang="zh-CN" dirty="0"/>
              <a:t>A</a:t>
            </a:r>
            <a:r>
              <a:rPr kumimoji="1" lang="zh-CN" altLang="en-US" dirty="0"/>
              <a:t>只需要指定对</a:t>
            </a:r>
            <a:r>
              <a:rPr kumimoji="1" lang="en-US" altLang="zh-CN" dirty="0"/>
              <a:t>B</a:t>
            </a:r>
            <a:r>
              <a:rPr kumimoji="1" lang="zh-CN" altLang="en-US" dirty="0"/>
              <a:t>的依赖，而不需要显示指定对</a:t>
            </a:r>
            <a:r>
              <a:rPr kumimoji="1" lang="en-US" altLang="zh-CN" dirty="0"/>
              <a:t>C</a:t>
            </a:r>
            <a:r>
              <a:rPr kumimoji="1" lang="zh-CN" altLang="en-US" dirty="0"/>
              <a:t>的依赖。</a:t>
            </a:r>
            <a:r>
              <a:rPr lang="zh-CN" altLang="en-US" dirty="0"/>
              <a:t>依赖范围用来限制依赖传递发现：</a:t>
            </a:r>
            <a:r>
              <a:rPr lang="en-US" altLang="zh-CN" dirty="0"/>
              <a:t>compile</a:t>
            </a:r>
            <a:r>
              <a:rPr lang="zh-CN" altLang="en-US" dirty="0"/>
              <a:t>，</a:t>
            </a:r>
            <a:r>
              <a:rPr lang="en-US" altLang="zh-CN" dirty="0"/>
              <a:t>test</a:t>
            </a:r>
            <a:r>
              <a:rPr lang="zh-CN" altLang="en-US" dirty="0"/>
              <a:t>，</a:t>
            </a:r>
            <a:r>
              <a:rPr lang="en-US" altLang="zh-CN" dirty="0"/>
              <a:t>Provided</a:t>
            </a:r>
            <a:r>
              <a:rPr lang="zh-CN" altLang="en-US" dirty="0"/>
              <a:t>，</a:t>
            </a:r>
            <a:r>
              <a:rPr lang="en-US" altLang="zh-CN" dirty="0"/>
              <a:t>runtime</a:t>
            </a:r>
            <a:r>
              <a:rPr lang="zh-CN" altLang="en-US" dirty="0"/>
              <a:t>，</a:t>
            </a:r>
            <a:r>
              <a:rPr lang="en-US" altLang="zh-CN" dirty="0"/>
              <a:t>import</a:t>
            </a:r>
          </a:p>
          <a:p>
            <a:r>
              <a:rPr kumimoji="1" lang="zh-CN" altLang="en-US" dirty="0"/>
              <a:t>项目依赖同一个包的不同版本会产生冲突，</a:t>
            </a:r>
            <a:r>
              <a:rPr kumimoji="1" lang="en-US" altLang="zh-CN" dirty="0"/>
              <a:t>Maven</a:t>
            </a:r>
            <a:r>
              <a:rPr lang="zh-CN" altLang="en-US" dirty="0"/>
              <a:t>主要给出了两个原则，即最短路径原则和优先声明原则。</a:t>
            </a:r>
            <a:endParaRPr lang="en-US" altLang="zh-CN" dirty="0"/>
          </a:p>
          <a:p>
            <a:pPr>
              <a:buFont typeface="Wingdings" pitchFamily="2" charset="2"/>
              <a:buChar char="l"/>
            </a:pPr>
            <a:r>
              <a:rPr kumimoji="1" lang="zh-CN" altLang="en-US" sz="1400" dirty="0"/>
              <a:t>最短路径原则：依赖路径短的会起效，即选用版本</a:t>
            </a:r>
            <a:r>
              <a:rPr kumimoji="1" lang="en-US" altLang="zh-CN" sz="1400" dirty="0"/>
              <a:t>V2</a:t>
            </a:r>
          </a:p>
          <a:p>
            <a:pPr marL="0" indent="0">
              <a:buNone/>
            </a:pPr>
            <a:r>
              <a:rPr lang="zh-CN" altLang="en-US" sz="1400" dirty="0"/>
              <a:t>        </a:t>
            </a:r>
            <a:r>
              <a:rPr lang="en-US" altLang="zh-CN" sz="1400" dirty="0"/>
              <a:t>A -&gt; B -&gt; C -&gt; D(V1)</a:t>
            </a:r>
          </a:p>
          <a:p>
            <a:pPr marL="0" indent="0">
              <a:buNone/>
            </a:pPr>
            <a:r>
              <a:rPr lang="zh-CN" altLang="en-US" sz="1400" dirty="0"/>
              <a:t>        </a:t>
            </a:r>
            <a:r>
              <a:rPr lang="en-US" altLang="zh-CN" sz="1400" dirty="0"/>
              <a:t>A -&gt; E -&gt; D(V2)</a:t>
            </a:r>
            <a:endParaRPr kumimoji="1" lang="en-US" altLang="zh-CN" sz="1400" dirty="0"/>
          </a:p>
          <a:p>
            <a:pPr>
              <a:buFont typeface="Wingdings" pitchFamily="2" charset="2"/>
              <a:buChar char="l"/>
            </a:pPr>
            <a:r>
              <a:rPr lang="zh-CN" altLang="en-US" sz="1400" dirty="0"/>
              <a:t>优先声明原则：依赖路径深度相同，则使用优先声明的版本，即</a:t>
            </a:r>
            <a:r>
              <a:rPr lang="en-US" altLang="zh-CN" sz="1400" dirty="0"/>
              <a:t>V1</a:t>
            </a:r>
          </a:p>
          <a:p>
            <a:pPr marL="0" indent="0">
              <a:buNone/>
            </a:pPr>
            <a:r>
              <a:rPr lang="zh-CN" altLang="en-US" sz="1400" dirty="0"/>
              <a:t>        </a:t>
            </a:r>
            <a:r>
              <a:rPr lang="en-US" altLang="zh-CN" sz="1400" dirty="0"/>
              <a:t>A -&gt; B -&gt; D(V1)</a:t>
            </a:r>
          </a:p>
          <a:p>
            <a:pPr marL="0" indent="0">
              <a:buNone/>
            </a:pPr>
            <a:r>
              <a:rPr lang="zh-CN" altLang="en-US" sz="1400" dirty="0"/>
              <a:t>        </a:t>
            </a:r>
            <a:r>
              <a:rPr lang="en-US" altLang="zh-CN" sz="1400" dirty="0"/>
              <a:t>A -&gt; C -&gt; D(V2)</a:t>
            </a:r>
          </a:p>
          <a:p>
            <a:pPr marL="0" indent="0">
              <a:buNone/>
            </a:pPr>
            <a:endParaRPr lang="en-US" altLang="zh-CN" sz="1400" dirty="0"/>
          </a:p>
          <a:p>
            <a:endParaRPr kumimoji="1" lang="en-US" altLang="zh-CN" dirty="0"/>
          </a:p>
        </p:txBody>
      </p:sp>
    </p:spTree>
    <p:extLst>
      <p:ext uri="{BB962C8B-B14F-4D97-AF65-F5344CB8AC3E}">
        <p14:creationId xmlns:p14="http://schemas.microsoft.com/office/powerpoint/2010/main" val="144886425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5223</TotalTime>
  <Words>2760</Words>
  <Application>Microsoft Macintosh PowerPoint</Application>
  <PresentationFormat>宽屏</PresentationFormat>
  <Paragraphs>181</Paragraphs>
  <Slides>35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Arial</vt:lpstr>
      <vt:lpstr>Century Gothic</vt:lpstr>
      <vt:lpstr>Wingdings</vt:lpstr>
      <vt:lpstr>Wingdings 3</vt:lpstr>
      <vt:lpstr>丝状</vt:lpstr>
      <vt:lpstr>浅析Gradle</vt:lpstr>
      <vt:lpstr>PowerPoint 演示文稿</vt:lpstr>
      <vt:lpstr>Gradle是什么？</vt:lpstr>
      <vt:lpstr>PowerPoint 演示文稿</vt:lpstr>
      <vt:lpstr>PowerPoint 演示文稿</vt:lpstr>
      <vt:lpstr>Apache Ant</vt:lpstr>
      <vt:lpstr>Apache Maven</vt:lpstr>
      <vt:lpstr>Maven生命周期--build</vt:lpstr>
      <vt:lpstr>Maven依赖管理</vt:lpstr>
      <vt:lpstr>新一代构建工具--Gradle</vt:lpstr>
      <vt:lpstr>Gradle，Maven，Ant概念对比</vt:lpstr>
      <vt:lpstr>PowerPoint 演示文稿</vt:lpstr>
      <vt:lpstr>项目 -- Project</vt:lpstr>
      <vt:lpstr>PowerPoint 演示文稿</vt:lpstr>
      <vt:lpstr>PowerPoint 演示文稿</vt:lpstr>
      <vt:lpstr>Task -- 任务</vt:lpstr>
      <vt:lpstr>PowerPoint 演示文稿</vt:lpstr>
      <vt:lpstr>PowerPoint 演示文稿</vt:lpstr>
      <vt:lpstr>增量式构建（Up-to-date checks） </vt:lpstr>
      <vt:lpstr>PowerPoint 演示文稿</vt:lpstr>
      <vt:lpstr>并行构建</vt:lpstr>
      <vt:lpstr>后台进程</vt:lpstr>
      <vt:lpstr>构建缓存</vt:lpstr>
      <vt:lpstr>依赖管理</vt:lpstr>
      <vt:lpstr>PowerPoint 演示文稿</vt:lpstr>
      <vt:lpstr>Gradle依赖范围</vt:lpstr>
      <vt:lpstr>生命周期</vt:lpstr>
      <vt:lpstr>钩子方法</vt:lpstr>
      <vt:lpstr>插件开发</vt:lpstr>
      <vt:lpstr>Gradle，Maven优缺点对比</vt:lpstr>
      <vt:lpstr>Gradle VS Maven 特性比较</vt:lpstr>
      <vt:lpstr>Gradle VS Maven性能对比—编译Common Lang3</vt:lpstr>
      <vt:lpstr>Gradle VS Maven性能对比—编译10模块的微服务</vt:lpstr>
      <vt:lpstr>Gradle和Maven，如何选择？</vt:lpstr>
      <vt:lpstr>结束语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HBase浅析</dc:title>
  <dc:creator>Microsoft Office User</dc:creator>
  <cp:lastModifiedBy>Microsoft Office User</cp:lastModifiedBy>
  <cp:revision>194</cp:revision>
  <dcterms:created xsi:type="dcterms:W3CDTF">2021-09-08T03:23:06Z</dcterms:created>
  <dcterms:modified xsi:type="dcterms:W3CDTF">2022-01-10T13:06:53Z</dcterms:modified>
</cp:coreProperties>
</file>