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89" r:id="rId23"/>
    <p:sldId id="286" r:id="rId24"/>
    <p:sldId id="276" r:id="rId25"/>
    <p:sldId id="281" r:id="rId26"/>
    <p:sldId id="282" r:id="rId27"/>
    <p:sldId id="277" r:id="rId28"/>
    <p:sldId id="292" r:id="rId29"/>
    <p:sldId id="279" r:id="rId30"/>
    <p:sldId id="280" r:id="rId31"/>
    <p:sldId id="291" r:id="rId32"/>
    <p:sldId id="287" r:id="rId33"/>
    <p:sldId id="288" r:id="rId34"/>
    <p:sldId id="285"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05"/>
    <p:restoredTop sz="96715"/>
  </p:normalViewPr>
  <p:slideViewPr>
    <p:cSldViewPr snapToGrid="0" snapToObjects="1">
      <p:cViewPr varScale="1">
        <p:scale>
          <a:sx n="107" d="100"/>
          <a:sy n="107" d="100"/>
        </p:scale>
        <p:origin x="16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pache/maven-mvn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zh-CN" altLang="en-US" dirty="0"/>
              <a:t>什么要用</a:t>
            </a:r>
            <a:r>
              <a:rPr kumimoji="1" lang="en-US" altLang="zh-CN" dirty="0"/>
              <a:t>Gradle</a:t>
            </a:r>
            <a:r>
              <a:rPr kumimoji="1" lang="zh-CN" altLang="en-US" dirty="0"/>
              <a:t>？ </a:t>
            </a:r>
            <a:r>
              <a:rPr kumimoji="1" lang="en-US" altLang="zh-CN" dirty="0"/>
              <a:t>Gradle</a:t>
            </a:r>
            <a:r>
              <a:rPr kumimoji="1" lang="zh-CN" altLang="en-US" dirty="0"/>
              <a:t>能解决什么问题？</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并行构建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参数来启用并行构建。此时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65D1-FE00-714A-A14D-2F5774750391}"/>
              </a:ext>
            </a:extLst>
          </p:cNvPr>
          <p:cNvSpPr>
            <a:spLocks noGrp="1"/>
          </p:cNvSpPr>
          <p:nvPr>
            <p:ph type="title"/>
          </p:nvPr>
        </p:nvSpPr>
        <p:spPr/>
        <p:txBody>
          <a:bodyPr/>
          <a:lstStyle/>
          <a:p>
            <a:r>
              <a:rPr kumimoji="1" lang="zh-CN" altLang="en-US" dirty="0"/>
              <a:t>后台进程</a:t>
            </a:r>
          </a:p>
        </p:txBody>
      </p:sp>
      <p:sp>
        <p:nvSpPr>
          <p:cNvPr id="3" name="内容占位符 2">
            <a:extLst>
              <a:ext uri="{FF2B5EF4-FFF2-40B4-BE49-F238E27FC236}">
                <a16:creationId xmlns:a16="http://schemas.microsoft.com/office/drawing/2014/main" id="{97A3E644-1F35-7346-AE6F-AB2499E88E28}"/>
              </a:ext>
            </a:extLst>
          </p:cNvPr>
          <p:cNvSpPr>
            <a:spLocks noGrp="1"/>
          </p:cNvSpPr>
          <p:nvPr>
            <p:ph idx="1"/>
          </p:nvPr>
        </p:nvSpPr>
        <p:spPr>
          <a:xfrm>
            <a:off x="2589212" y="1683834"/>
            <a:ext cx="8915400" cy="4227388"/>
          </a:xfrm>
        </p:spPr>
        <p:txBody>
          <a:bodyPr/>
          <a:lstStyle/>
          <a:p>
            <a:r>
              <a:rPr kumimoji="1" lang="zh-CN" altLang="en-US" dirty="0"/>
              <a:t>本质就是一个长驻的后台</a:t>
            </a:r>
            <a:r>
              <a:rPr kumimoji="1" lang="en-US" altLang="zh-CN" dirty="0"/>
              <a:t>JVM</a:t>
            </a:r>
            <a:r>
              <a:rPr kumimoji="1" lang="zh-CN" altLang="en-US" dirty="0"/>
              <a:t>进程。</a:t>
            </a:r>
            <a:r>
              <a:rPr kumimoji="1" lang="en-US" altLang="zh-CN" dirty="0"/>
              <a:t>Gradle</a:t>
            </a:r>
            <a:r>
              <a:rPr kumimoji="1" lang="zh-CN" altLang="en-US" dirty="0"/>
              <a:t>默认在第一次执行构建的时候启动一个</a:t>
            </a:r>
            <a:r>
              <a:rPr kumimoji="1" lang="en-US" altLang="zh-CN" dirty="0"/>
              <a:t>Gradle</a:t>
            </a:r>
            <a:r>
              <a:rPr kumimoji="1" lang="zh-CN" altLang="en-US" dirty="0"/>
              <a:t>进程作为</a:t>
            </a:r>
            <a:r>
              <a:rPr kumimoji="1" lang="en-US" altLang="zh-CN" dirty="0"/>
              <a:t>daemon</a:t>
            </a:r>
            <a:r>
              <a:rPr kumimoji="1" lang="zh-CN" altLang="en-US" dirty="0"/>
              <a:t>。后续的构建，如果有空闲（</a:t>
            </a:r>
            <a:r>
              <a:rPr kumimoji="1" lang="en-US" altLang="zh-CN" dirty="0"/>
              <a:t>idle</a:t>
            </a:r>
            <a:r>
              <a:rPr kumimoji="1" lang="zh-CN" altLang="en-US" dirty="0"/>
              <a:t>）或者合适的（</a:t>
            </a:r>
            <a:r>
              <a:rPr kumimoji="1" lang="en-US" altLang="zh-CN" dirty="0"/>
              <a:t>compatible</a:t>
            </a:r>
            <a:r>
              <a:rPr kumimoji="1" lang="zh-CN" altLang="en-US" dirty="0"/>
              <a:t>）的后台进程，构建将直接使用此进程。</a:t>
            </a:r>
            <a:endParaRPr kumimoji="1" lang="en-US" altLang="zh-CN" dirty="0"/>
          </a:p>
          <a:p>
            <a:r>
              <a:rPr kumimoji="1" lang="zh-CN" altLang="en-US" dirty="0"/>
              <a:t>好处是避免每次构建都启动一个</a:t>
            </a:r>
            <a:r>
              <a:rPr kumimoji="1" lang="en-US" altLang="zh-CN" dirty="0"/>
              <a:t>Gradle</a:t>
            </a:r>
            <a:r>
              <a:rPr kumimoji="1" lang="zh-CN" altLang="en-US" dirty="0"/>
              <a:t>进程（启动一个</a:t>
            </a:r>
            <a:r>
              <a:rPr kumimoji="1" lang="en-US" altLang="zh-CN" dirty="0"/>
              <a:t>JVM</a:t>
            </a:r>
            <a:r>
              <a:rPr kumimoji="1" lang="zh-CN" altLang="en-US" dirty="0"/>
              <a:t>进程是非常耗费资源的），也可以避免插件的重复加载，构建需要的类信息也无需重复加载。随着</a:t>
            </a:r>
            <a:r>
              <a:rPr kumimoji="1" lang="en-US" altLang="zh-CN" dirty="0"/>
              <a:t>Gradle</a:t>
            </a:r>
            <a:r>
              <a:rPr kumimoji="1" lang="zh-CN" altLang="en-US" dirty="0"/>
              <a:t>进程的运行，也可以充分利用</a:t>
            </a:r>
            <a:r>
              <a:rPr kumimoji="1" lang="en-US" altLang="zh-CN" dirty="0"/>
              <a:t>JVM</a:t>
            </a:r>
            <a:r>
              <a:rPr kumimoji="1" lang="zh-CN" altLang="en-US" dirty="0"/>
              <a:t>的即时编译机制来获得运行时优化。</a:t>
            </a:r>
            <a:endParaRPr kumimoji="1" lang="en-US" altLang="zh-CN" dirty="0"/>
          </a:p>
          <a:p>
            <a:r>
              <a:rPr kumimoji="1" lang="zh-CN" altLang="en-US" dirty="0"/>
              <a:t>后台进程会在内存中维护一些重要信息，比如工程的信息，任务的输入输出的哈希值（提供给增量式构建使用）。</a:t>
            </a:r>
            <a:endParaRPr kumimoji="1" lang="en-US" altLang="zh-CN" dirty="0"/>
          </a:p>
          <a:p>
            <a:r>
              <a:rPr kumimoji="1" lang="zh-CN" altLang="en-US" dirty="0"/>
              <a:t>后台进程可能有多个，默认空闲</a:t>
            </a:r>
            <a:r>
              <a:rPr kumimoji="1" lang="en-US" altLang="zh-CN" dirty="0"/>
              <a:t>3</a:t>
            </a:r>
            <a:r>
              <a:rPr kumimoji="1" lang="zh-CN" altLang="en-US" dirty="0"/>
              <a:t>小时的进程会被系统回收。可以使用</a:t>
            </a:r>
            <a:r>
              <a:rPr kumimoji="1" lang="en-US" altLang="zh-CN" dirty="0" err="1"/>
              <a:t>gradle</a:t>
            </a:r>
            <a:r>
              <a:rPr kumimoji="1" lang="zh-CN" altLang="en-US" dirty="0"/>
              <a:t> </a:t>
            </a:r>
            <a:r>
              <a:rPr kumimoji="1" lang="en-US" altLang="zh-CN" dirty="0"/>
              <a:t>--status</a:t>
            </a:r>
            <a:r>
              <a:rPr kumimoji="1" lang="zh-CN" altLang="en-US" dirty="0"/>
              <a:t>查看后台进程的状态，</a:t>
            </a:r>
            <a:r>
              <a:rPr kumimoji="1" lang="en-US" altLang="zh-CN" dirty="0"/>
              <a:t> </a:t>
            </a:r>
            <a:r>
              <a:rPr kumimoji="1" lang="en-US" altLang="zh-CN" dirty="0" err="1"/>
              <a:t>gradle</a:t>
            </a:r>
            <a:r>
              <a:rPr kumimoji="1" lang="zh-CN" altLang="en-US" dirty="0"/>
              <a:t> </a:t>
            </a:r>
            <a:r>
              <a:rPr kumimoji="1" lang="en-US" altLang="zh-CN" dirty="0"/>
              <a:t>–stop</a:t>
            </a:r>
            <a:r>
              <a:rPr kumimoji="1" lang="zh-CN" altLang="en-US" dirty="0"/>
              <a:t>关闭所有后台进程。</a:t>
            </a:r>
            <a:endParaRPr kumimoji="1" lang="en-US" altLang="zh-CN" dirty="0"/>
          </a:p>
          <a:p>
            <a:endParaRPr kumimoji="1" lang="en-US" altLang="zh-CN" dirty="0"/>
          </a:p>
        </p:txBody>
      </p:sp>
    </p:spTree>
    <p:extLst>
      <p:ext uri="{BB962C8B-B14F-4D97-AF65-F5344CB8AC3E}">
        <p14:creationId xmlns:p14="http://schemas.microsoft.com/office/powerpoint/2010/main" val="137621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。好处是可以减少需要编译的模块数量，并且隐藏自身模块的实现。</a:t>
            </a:r>
            <a:endParaRPr kumimoji="1" lang="en-US" altLang="zh-CN" dirty="0"/>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r>
              <a:rPr kumimoji="1" lang="en-US" altLang="zh-CN" dirty="0"/>
              <a:t>Gradle</a:t>
            </a:r>
            <a:r>
              <a:rPr kumimoji="1" lang="zh-CN" altLang="en-US" dirty="0"/>
              <a:t>的构建生命周期分为三个阶段：</a:t>
            </a:r>
            <a:endParaRPr kumimoji="1" lang="en-US" altLang="zh-CN" dirty="0"/>
          </a:p>
          <a:p>
            <a:pPr lvl="1">
              <a:buFont typeface="Wingdings" pitchFamily="2" charset="2"/>
              <a:buChar char="l"/>
            </a:pPr>
            <a:r>
              <a:rPr kumimoji="1" lang="zh-CN" altLang="en-US" dirty="0"/>
              <a:t>初始化（</a:t>
            </a:r>
            <a:r>
              <a:rPr lang="en-US" altLang="zh-CN" dirty="0"/>
              <a:t> </a:t>
            </a:r>
            <a:r>
              <a:rPr lang="en-US" altLang="zh-CN" b="1" dirty="0"/>
              <a:t>Initialization</a:t>
            </a:r>
            <a:r>
              <a:rPr kumimoji="1" lang="zh-CN" altLang="en-US" dirty="0"/>
              <a:t>）：通过</a:t>
            </a:r>
            <a:r>
              <a:rPr kumimoji="1" lang="en-US" altLang="zh-CN" dirty="0" err="1"/>
              <a:t>setting.gradle</a:t>
            </a:r>
            <a:r>
              <a:rPr kumimoji="1" lang="zh-CN" altLang="en-US" dirty="0"/>
              <a:t>文件决定是单模块构建还是多模块构建，如果多模块构建则决定哪些模块需要参与构建。加载所有需要的模块的</a:t>
            </a:r>
            <a:r>
              <a:rPr kumimoji="1" lang="en-US" altLang="zh-CN" dirty="0" err="1"/>
              <a:t>build.gradle</a:t>
            </a:r>
            <a:r>
              <a:rPr kumimoji="1" lang="zh-CN" altLang="en-US" dirty="0"/>
              <a:t>文件，同时为每个模块创建</a:t>
            </a:r>
            <a:r>
              <a:rPr kumimoji="1" lang="en-US" altLang="zh-CN" dirty="0"/>
              <a:t>Project</a:t>
            </a:r>
            <a:r>
              <a:rPr kumimoji="1" lang="zh-CN" altLang="en-US" dirty="0"/>
              <a:t>对象。</a:t>
            </a:r>
            <a:endParaRPr kumimoji="1" lang="en-US" altLang="zh-CN" dirty="0"/>
          </a:p>
          <a:p>
            <a:pPr lvl="1">
              <a:buFont typeface="Wingdings" pitchFamily="2" charset="2"/>
              <a:buChar char="l"/>
            </a:pPr>
            <a:r>
              <a:rPr kumimoji="1" lang="zh-CN" altLang="en-US" dirty="0"/>
              <a:t>配置（</a:t>
            </a:r>
            <a:r>
              <a:rPr lang="en-US" altLang="zh-CN" b="1" dirty="0"/>
              <a:t> Configuration </a:t>
            </a:r>
            <a:r>
              <a:rPr kumimoji="1" lang="zh-CN" altLang="en-US" dirty="0"/>
              <a:t>）</a:t>
            </a:r>
            <a:r>
              <a:rPr kumimoji="1" lang="en-US" altLang="zh-CN" dirty="0"/>
              <a:t>: </a:t>
            </a:r>
            <a:r>
              <a:rPr kumimoji="1" lang="zh-CN" altLang="en-US" dirty="0"/>
              <a:t>执行所有参与构建模块的</a:t>
            </a:r>
            <a:r>
              <a:rPr kumimoji="1" lang="en-US" altLang="zh-CN" dirty="0" err="1"/>
              <a:t>build.gradle</a:t>
            </a:r>
            <a:r>
              <a:rPr kumimoji="1" lang="zh-CN" altLang="en-US" dirty="0"/>
              <a:t>，配置</a:t>
            </a:r>
            <a:r>
              <a:rPr kumimoji="1" lang="en-US" altLang="zh-CN" dirty="0"/>
              <a:t>Project</a:t>
            </a:r>
            <a:r>
              <a:rPr kumimoji="1" lang="zh-CN" altLang="en-US" dirty="0"/>
              <a:t>对象，同时解析生成任务（</a:t>
            </a:r>
            <a:r>
              <a:rPr kumimoji="1" lang="en-US" altLang="zh-CN" b="1" dirty="0"/>
              <a:t>Task</a:t>
            </a:r>
            <a:r>
              <a:rPr kumimoji="1" lang="zh-CN" altLang="en-US" dirty="0"/>
              <a:t>）之间的依赖关系图。</a:t>
            </a:r>
            <a:endParaRPr kumimoji="1" lang="en-US" altLang="zh-CN" dirty="0"/>
          </a:p>
          <a:p>
            <a:pPr lvl="1">
              <a:buFont typeface="Wingdings" pitchFamily="2" charset="2"/>
              <a:buChar char="l"/>
            </a:pPr>
            <a:r>
              <a:rPr kumimoji="1" lang="zh-CN" altLang="en-US" dirty="0"/>
              <a:t>执行（</a:t>
            </a:r>
            <a:r>
              <a:rPr lang="en-US" altLang="zh-CN" b="1" dirty="0"/>
              <a:t> Execution </a:t>
            </a:r>
            <a:r>
              <a:rPr kumimoji="1" lang="zh-CN" altLang="en-US" dirty="0"/>
              <a:t>）：根据配置阶段生成的任务依赖图，执行指定的任务以及其依赖的任务。</a:t>
            </a:r>
            <a:endParaRPr kumimoji="1" lang="en-US" altLang="zh-CN" dirty="0"/>
          </a:p>
          <a:p>
            <a:r>
              <a:rPr kumimoji="1" lang="en-US" altLang="zh-CN" dirty="0"/>
              <a:t>Gradle</a:t>
            </a:r>
            <a:r>
              <a:rPr kumimoji="1" lang="zh-CN" altLang="en-US" dirty="0"/>
              <a:t>提供了钩子方法来切入生命周期。</a:t>
            </a:r>
            <a:endParaRPr kumimoji="1" lang="en-US" altLang="zh-CN" dirty="0"/>
          </a:p>
          <a:p>
            <a:pPr lvl="1">
              <a:buFont typeface="Wingdings" pitchFamily="2" charset="2"/>
              <a:buChar char="l"/>
            </a:pPr>
            <a:endParaRPr kumimoji="1" lang="en-US" altLang="zh-CN" dirty="0"/>
          </a:p>
        </p:txBody>
      </p:sp>
    </p:spTree>
    <p:extLst>
      <p:ext uri="{BB962C8B-B14F-4D97-AF65-F5344CB8AC3E}">
        <p14:creationId xmlns:p14="http://schemas.microsoft.com/office/powerpoint/2010/main" val="338413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9922E-CD69-E34D-AC66-7D69108DA88F}"/>
              </a:ext>
            </a:extLst>
          </p:cNvPr>
          <p:cNvSpPr>
            <a:spLocks noGrp="1"/>
          </p:cNvSpPr>
          <p:nvPr>
            <p:ph type="title"/>
          </p:nvPr>
        </p:nvSpPr>
        <p:spPr/>
        <p:txBody>
          <a:bodyPr/>
          <a:lstStyle/>
          <a:p>
            <a:r>
              <a:rPr kumimoji="1" lang="zh-CN" altLang="en-US" dirty="0"/>
              <a:t>钩子方法</a:t>
            </a:r>
          </a:p>
        </p:txBody>
      </p:sp>
      <p:pic>
        <p:nvPicPr>
          <p:cNvPr id="1026" name="Picture 2" descr="在这里插入图片描述">
            <a:extLst>
              <a:ext uri="{FF2B5EF4-FFF2-40B4-BE49-F238E27FC236}">
                <a16:creationId xmlns:a16="http://schemas.microsoft.com/office/drawing/2014/main" id="{EF13271F-045A-FC49-9CBB-FF64A150D4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0127" y="2133600"/>
            <a:ext cx="4133571"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5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r>
              <a:rPr kumimoji="1" lang="en-US" altLang="zh-CN" dirty="0"/>
              <a:t>Gradle</a:t>
            </a:r>
            <a:r>
              <a:rPr kumimoji="1" lang="zh-CN" altLang="en-US" dirty="0"/>
              <a:t>插件开发比较简单，只要通过实现</a:t>
            </a:r>
            <a:r>
              <a:rPr lang="en" altLang="zh-CN" dirty="0" err="1"/>
              <a:t>org.gradle.api.Plugin</a:t>
            </a:r>
            <a:r>
              <a:rPr lang="zh-CN" altLang="en" dirty="0"/>
              <a:t>接口</a:t>
            </a:r>
            <a:r>
              <a:rPr lang="zh-CN" altLang="en-US" dirty="0"/>
              <a:t>的</a:t>
            </a:r>
            <a:r>
              <a:rPr lang="en" altLang="zh-CN" dirty="0"/>
              <a:t>apply</a:t>
            </a:r>
            <a:r>
              <a:rPr lang="zh-CN" altLang="en" dirty="0"/>
              <a:t>方法</a:t>
            </a:r>
            <a:r>
              <a:rPr lang="zh-CN" altLang="en-US" dirty="0"/>
              <a:t>，</a:t>
            </a:r>
            <a:endParaRPr lang="en-US" altLang="zh-CN" dirty="0"/>
          </a:p>
          <a:p>
            <a:pPr marL="0" indent="0">
              <a:buNone/>
            </a:pPr>
            <a:r>
              <a:rPr kumimoji="1" lang="zh-CN" altLang="en-US" dirty="0"/>
              <a:t>      一般传入当前工程的</a:t>
            </a:r>
            <a:r>
              <a:rPr kumimoji="1" lang="en-US" altLang="zh-CN" dirty="0"/>
              <a:t>Project</a:t>
            </a:r>
            <a:r>
              <a:rPr kumimoji="1" lang="zh-CN" altLang="en-US" dirty="0"/>
              <a:t>对象，可以在</a:t>
            </a:r>
            <a:r>
              <a:rPr lang="en" altLang="zh-CN" dirty="0"/>
              <a:t>apply</a:t>
            </a:r>
            <a:r>
              <a:rPr lang="zh-CN" altLang="en" dirty="0"/>
              <a:t>方法</a:t>
            </a:r>
            <a:r>
              <a:rPr lang="zh-CN" altLang="en-US" dirty="0"/>
              <a:t>中对项目进行扩展的定制，</a:t>
            </a:r>
            <a:endParaRPr lang="en-US" altLang="zh-CN" dirty="0"/>
          </a:p>
          <a:p>
            <a:pPr marL="0" indent="0">
              <a:buNone/>
            </a:pPr>
            <a:r>
              <a:rPr kumimoji="1" lang="zh-CN" altLang="en-US" dirty="0"/>
              <a:t>      比如配置仓库和启用其他插件，自</a:t>
            </a:r>
            <a:r>
              <a:rPr kumimoji="1" lang="zh-CN" altLang="en-US"/>
              <a:t>定义任务等。</a:t>
            </a:r>
            <a:endParaRPr kumimoji="1" lang="zh-CN" altLang="en-US" dirty="0"/>
          </a:p>
        </p:txBody>
      </p:sp>
    </p:spTree>
    <p:extLst>
      <p:ext uri="{BB962C8B-B14F-4D97-AF65-F5344CB8AC3E}">
        <p14:creationId xmlns:p14="http://schemas.microsoft.com/office/powerpoint/2010/main" val="322294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是一个注重灵活性和性能的开源自动化构建工具。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r>
              <a:rPr kumimoji="1" lang="en-US" altLang="zh-CN" dirty="0"/>
              <a:t>Spring</a:t>
            </a:r>
            <a:r>
              <a:rPr kumimoji="1" lang="zh-CN" altLang="en-US" dirty="0"/>
              <a:t>和</a:t>
            </a:r>
            <a:r>
              <a:rPr kumimoji="1" lang="en-US" altLang="zh-CN" dirty="0" err="1"/>
              <a:t>SpringBoot</a:t>
            </a:r>
            <a:r>
              <a:rPr kumimoji="1" lang="zh-CN" altLang="en-US" dirty="0"/>
              <a:t>分别于</a:t>
            </a:r>
            <a:r>
              <a:rPr kumimoji="1" lang="en-US" altLang="zh-CN" dirty="0"/>
              <a:t>2012</a:t>
            </a:r>
            <a:r>
              <a:rPr kumimoji="1" lang="zh-CN" altLang="en-US" dirty="0"/>
              <a:t>年和</a:t>
            </a:r>
            <a:r>
              <a:rPr kumimoji="1" lang="en-US" altLang="zh-CN" dirty="0"/>
              <a:t>2020</a:t>
            </a:r>
            <a:r>
              <a:rPr kumimoji="1" lang="zh-CN" altLang="en-US" dirty="0"/>
              <a:t>年从</a:t>
            </a:r>
            <a:r>
              <a:rPr kumimoji="1" lang="en-US" altLang="zh-CN" dirty="0"/>
              <a:t>Maven</a:t>
            </a:r>
            <a:r>
              <a:rPr kumimoji="1" lang="zh-CN" altLang="en-US" dirty="0"/>
              <a:t>迁移到</a:t>
            </a:r>
            <a:r>
              <a:rPr kumimoji="1" lang="en-US" altLang="zh-CN" dirty="0"/>
              <a:t>Gradle</a:t>
            </a:r>
            <a:r>
              <a:rPr kumimoji="1" lang="zh-CN" altLang="en-US" dirty="0"/>
              <a:t>。</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r>
              <a:rPr kumimoji="1" lang="en-US" altLang="zh-CN" dirty="0" err="1"/>
              <a:t>MavenDaemon</a:t>
            </a:r>
            <a:r>
              <a:rPr kumimoji="1" lang="zh-CN" altLang="en-US" dirty="0"/>
              <a:t>的出现可以缩小和</a:t>
            </a:r>
            <a:r>
              <a:rPr kumimoji="1" lang="en-US" altLang="zh-CN" dirty="0"/>
              <a:t>Gradle</a:t>
            </a:r>
            <a:r>
              <a:rPr kumimoji="1" lang="zh-CN" altLang="en-US" dirty="0"/>
              <a:t>的差距。</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 </a:t>
            </a:r>
            <a:r>
              <a:rPr kumimoji="1" lang="en-US" altLang="zh-CN" dirty="0"/>
              <a:t>VS</a:t>
            </a:r>
            <a:r>
              <a:rPr kumimoji="1" lang="zh-CN" altLang="en-US" dirty="0"/>
              <a:t> </a:t>
            </a:r>
            <a:r>
              <a:rPr kumimoji="1" lang="en-US" altLang="zh-CN" dirty="0"/>
              <a:t>Maven</a:t>
            </a:r>
            <a:r>
              <a:rPr kumimoji="1" lang="zh-CN" altLang="en-US" dirty="0"/>
              <a:t> 特性比较</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1900931778"/>
              </p:ext>
            </p:extLst>
          </p:nvPr>
        </p:nvGraphicFramePr>
        <p:xfrm>
          <a:off x="2589212" y="2148840"/>
          <a:ext cx="7948689" cy="2103120"/>
        </p:xfrm>
        <a:graphic>
          <a:graphicData uri="http://schemas.openxmlformats.org/drawingml/2006/table">
            <a:tbl>
              <a:tblPr firstRow="1" bandRow="1">
                <a:tableStyleId>{5C22544A-7EE6-4342-B048-85BDC9FD1C3A}</a:tableStyleId>
              </a:tblPr>
              <a:tblGrid>
                <a:gridCol w="2649563">
                  <a:extLst>
                    <a:ext uri="{9D8B030D-6E8A-4147-A177-3AD203B41FA5}">
                      <a16:colId xmlns:a16="http://schemas.microsoft.com/office/drawing/2014/main" val="2997217813"/>
                    </a:ext>
                  </a:extLst>
                </a:gridCol>
                <a:gridCol w="2649563">
                  <a:extLst>
                    <a:ext uri="{9D8B030D-6E8A-4147-A177-3AD203B41FA5}">
                      <a16:colId xmlns:a16="http://schemas.microsoft.com/office/drawing/2014/main" val="1811882953"/>
                    </a:ext>
                  </a:extLst>
                </a:gridCol>
                <a:gridCol w="2649563">
                  <a:extLst>
                    <a:ext uri="{9D8B030D-6E8A-4147-A177-3AD203B41FA5}">
                      <a16:colId xmlns:a16="http://schemas.microsoft.com/office/drawing/2014/main" val="4682462"/>
                    </a:ext>
                  </a:extLst>
                </a:gridCol>
              </a:tblGrid>
              <a:tr h="362188">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extLst>
                  <a:ext uri="{0D108BD9-81ED-4DB2-BD59-A6C34878D82A}">
                    <a16:rowId xmlns:a16="http://schemas.microsoft.com/office/drawing/2014/main" val="3413080970"/>
                  </a:ext>
                </a:extLst>
              </a:tr>
              <a:tr h="362188">
                <a:tc>
                  <a:txBody>
                    <a:bodyPr/>
                    <a:lstStyle/>
                    <a:p>
                      <a:r>
                        <a:rPr lang="zh-CN" altLang="en-US" dirty="0"/>
                        <a:t>并行构建</a:t>
                      </a:r>
                    </a:p>
                  </a:txBody>
                  <a:tcPr/>
                </a:tc>
                <a:tc>
                  <a:txBody>
                    <a:bodyPr/>
                    <a:lstStyle/>
                    <a:p>
                      <a:r>
                        <a:rPr lang="zh-CN" altLang="en-US" dirty="0"/>
                        <a:t>有</a:t>
                      </a:r>
                    </a:p>
                  </a:txBody>
                  <a:tcPr/>
                </a:tc>
                <a:tc>
                  <a:txBody>
                    <a:bodyPr/>
                    <a:lstStyle/>
                    <a:p>
                      <a:r>
                        <a:rPr lang="zh-CN" altLang="en-US" dirty="0"/>
                        <a:t>有（</a:t>
                      </a:r>
                      <a:r>
                        <a:rPr lang="en-US" altLang="zh-CN" dirty="0"/>
                        <a:t>3.+</a:t>
                      </a:r>
                      <a:r>
                        <a:rPr lang="zh-CN" altLang="en-US" dirty="0"/>
                        <a:t>的试验性特性）</a:t>
                      </a:r>
                    </a:p>
                  </a:txBody>
                  <a:tcPr/>
                </a:tc>
                <a:extLst>
                  <a:ext uri="{0D108BD9-81ED-4DB2-BD59-A6C34878D82A}">
                    <a16:rowId xmlns:a16="http://schemas.microsoft.com/office/drawing/2014/main" val="2079529020"/>
                  </a:ext>
                </a:extLst>
              </a:tr>
              <a:tr h="625147">
                <a:tc>
                  <a:txBody>
                    <a:bodyPr/>
                    <a:lstStyle/>
                    <a:p>
                      <a:r>
                        <a:rPr lang="zh-CN" altLang="en-US" dirty="0"/>
                        <a:t>后台进程</a:t>
                      </a:r>
                    </a:p>
                  </a:txBody>
                  <a:tcPr/>
                </a:tc>
                <a:tc>
                  <a:txBody>
                    <a:bodyPr/>
                    <a:lstStyle/>
                    <a:p>
                      <a:r>
                        <a:rPr lang="zh-CN" altLang="en-US" dirty="0"/>
                        <a:t>有</a:t>
                      </a:r>
                    </a:p>
                  </a:txBody>
                  <a:tcPr/>
                </a:tc>
                <a:tc>
                  <a:txBody>
                    <a:bodyPr/>
                    <a:lstStyle/>
                    <a:p>
                      <a:r>
                        <a:rPr lang="zh-CN" altLang="en-US" dirty="0"/>
                        <a:t>无（通过</a:t>
                      </a:r>
                      <a:r>
                        <a:rPr lang="en-US" altLang="zh-CN" sz="1800" b="1" i="0" u="sng" kern="1200" dirty="0">
                          <a:solidFill>
                            <a:schemeClr val="dk1"/>
                          </a:solidFill>
                          <a:effectLst/>
                          <a:latin typeface="+mn-lt"/>
                          <a:ea typeface="+mn-ea"/>
                          <a:cs typeface="+mn-cs"/>
                          <a:hlinkClick r:id="rId2"/>
                        </a:rPr>
                        <a:t>maven</a:t>
                      </a:r>
                      <a:r>
                        <a:rPr lang="en-US" altLang="zh-CN" sz="1800" b="0" i="0" u="sng" kern="1200" dirty="0">
                          <a:solidFill>
                            <a:schemeClr val="dk1"/>
                          </a:solidFill>
                          <a:effectLst/>
                          <a:latin typeface="+mn-lt"/>
                          <a:ea typeface="+mn-ea"/>
                          <a:cs typeface="+mn-cs"/>
                          <a:hlinkClick r:id="rId2"/>
                        </a:rPr>
                        <a:t>-mvnd</a:t>
                      </a:r>
                      <a:r>
                        <a:rPr lang="zh-CN" altLang="en-US" sz="1800" b="0" i="0" u="sng" kern="1200" dirty="0">
                          <a:solidFill>
                            <a:schemeClr val="dk1"/>
                          </a:solidFill>
                          <a:effectLst/>
                          <a:latin typeface="+mn-lt"/>
                          <a:ea typeface="+mn-ea"/>
                          <a:cs typeface="+mn-cs"/>
                        </a:rPr>
                        <a:t>实现</a:t>
                      </a:r>
                      <a:r>
                        <a:rPr lang="zh-CN" altLang="en-US" dirty="0"/>
                        <a:t>）</a:t>
                      </a:r>
                    </a:p>
                  </a:txBody>
                  <a:tcPr/>
                </a:tc>
                <a:extLst>
                  <a:ext uri="{0D108BD9-81ED-4DB2-BD59-A6C34878D82A}">
                    <a16:rowId xmlns:a16="http://schemas.microsoft.com/office/drawing/2014/main" val="1003540070"/>
                  </a:ext>
                </a:extLst>
              </a:tr>
              <a:tr h="362188">
                <a:tc>
                  <a:txBody>
                    <a:bodyPr/>
                    <a:lstStyle/>
                    <a:p>
                      <a:r>
                        <a:rPr lang="zh-CN" altLang="en-US" dirty="0"/>
                        <a:t>增量式构建</a:t>
                      </a:r>
                    </a:p>
                  </a:txBody>
                  <a:tcPr/>
                </a:tc>
                <a:tc>
                  <a:txBody>
                    <a:bodyPr/>
                    <a:lstStyle/>
                    <a:p>
                      <a:r>
                        <a:rPr lang="zh-CN" altLang="en-US" dirty="0"/>
                        <a:t>有</a:t>
                      </a:r>
                    </a:p>
                  </a:txBody>
                  <a:tcPr/>
                </a:tc>
                <a:tc>
                  <a:txBody>
                    <a:bodyPr/>
                    <a:lstStyle/>
                    <a:p>
                      <a:r>
                        <a:rPr lang="zh-CN" altLang="en-US" dirty="0"/>
                        <a:t>有（不推荐使用）</a:t>
                      </a:r>
                    </a:p>
                  </a:txBody>
                  <a:tcPr/>
                </a:tc>
                <a:extLst>
                  <a:ext uri="{0D108BD9-81ED-4DB2-BD59-A6C34878D82A}">
                    <a16:rowId xmlns:a16="http://schemas.microsoft.com/office/drawing/2014/main" val="54732127"/>
                  </a:ext>
                </a:extLst>
              </a:tr>
              <a:tr h="362188">
                <a:tc>
                  <a:txBody>
                    <a:bodyPr/>
                    <a:lstStyle/>
                    <a:p>
                      <a:r>
                        <a:rPr lang="zh-CN" altLang="en-US" dirty="0"/>
                        <a:t>构建缓存</a:t>
                      </a:r>
                    </a:p>
                  </a:txBody>
                  <a:tcPr/>
                </a:tc>
                <a:tc>
                  <a:txBody>
                    <a:bodyPr/>
                    <a:lstStyle/>
                    <a:p>
                      <a:r>
                        <a:rPr lang="zh-CN" altLang="en-US" dirty="0"/>
                        <a:t>有</a:t>
                      </a:r>
                    </a:p>
                  </a:txBody>
                  <a:tcPr/>
                </a:tc>
                <a:tc>
                  <a:txBody>
                    <a:bodyPr/>
                    <a:lstStyle/>
                    <a:p>
                      <a:r>
                        <a:rPr lang="zh-CN" altLang="en-US" dirty="0"/>
                        <a:t>无</a:t>
                      </a:r>
                    </a:p>
                  </a:txBody>
                  <a:tcPr/>
                </a:tc>
                <a:extLst>
                  <a:ext uri="{0D108BD9-81ED-4DB2-BD59-A6C34878D82A}">
                    <a16:rowId xmlns:a16="http://schemas.microsoft.com/office/drawing/2014/main" val="935189079"/>
                  </a:ext>
                </a:extLst>
              </a:tr>
            </a:tbl>
          </a:graphicData>
        </a:graphic>
      </p:graphicFrame>
    </p:spTree>
    <p:extLst>
      <p:ext uri="{BB962C8B-B14F-4D97-AF65-F5344CB8AC3E}">
        <p14:creationId xmlns:p14="http://schemas.microsoft.com/office/powerpoint/2010/main" val="20840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如果你的项目有非常多的模块，构建耗时巨大，需要提升构建速度，考虑使用</a:t>
            </a:r>
            <a:r>
              <a:rPr kumimoji="1" lang="en-US" altLang="zh-CN" dirty="0"/>
              <a:t>Gradle</a:t>
            </a:r>
            <a:r>
              <a:rPr kumimoji="1" lang="zh-CN" altLang="en-US" dirty="0"/>
              <a:t>。</a:t>
            </a:r>
            <a:endParaRPr kumimoji="1" lang="en-US" altLang="zh-CN" dirty="0"/>
          </a:p>
          <a:p>
            <a:r>
              <a:rPr kumimoji="1" lang="zh-CN" altLang="en-US" dirty="0"/>
              <a:t>如果你的项目有非常多的单元测试要跑，耗时巨大，考虑使用</a:t>
            </a:r>
            <a:r>
              <a:rPr kumimoji="1" lang="en-US" altLang="zh-CN" dirty="0"/>
              <a:t>Gradle</a:t>
            </a:r>
            <a:r>
              <a:rPr kumimoji="1" lang="zh-CN" altLang="en-US" dirty="0"/>
              <a:t>的构建缓存。</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2149290"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2086849"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1928303"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3355790" y="1719173"/>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3782632"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3853325"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6385734"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6981618"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
        <p:nvSpPr>
          <p:cNvPr id="6" name="AutoShape 2" descr="Bazel logo">
            <a:extLst>
              <a:ext uri="{FF2B5EF4-FFF2-40B4-BE49-F238E27FC236}">
                <a16:creationId xmlns:a16="http://schemas.microsoft.com/office/drawing/2014/main" id="{A3AE07CD-9AEC-0748-BD3D-BA50C565CB21}"/>
              </a:ext>
            </a:extLst>
          </p:cNvPr>
          <p:cNvSpPr>
            <a:spLocks noChangeAspect="1" noChangeArrowheads="1"/>
          </p:cNvSpPr>
          <p:nvPr/>
        </p:nvSpPr>
        <p:spPr bwMode="auto">
          <a:xfrm>
            <a:off x="488669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形 13">
            <a:extLst>
              <a:ext uri="{FF2B5EF4-FFF2-40B4-BE49-F238E27FC236}">
                <a16:creationId xmlns:a16="http://schemas.microsoft.com/office/drawing/2014/main" id="{E8348DDE-DB00-EF43-87C0-59C863C67A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336" y="2905470"/>
            <a:ext cx="1206500" cy="1206500"/>
          </a:xfrm>
          <a:prstGeom prst="rect">
            <a:avLst/>
          </a:prstGeom>
        </p:spPr>
      </p:pic>
      <p:sp>
        <p:nvSpPr>
          <p:cNvPr id="15" name="文本框 14">
            <a:extLst>
              <a:ext uri="{FF2B5EF4-FFF2-40B4-BE49-F238E27FC236}">
                <a16:creationId xmlns:a16="http://schemas.microsoft.com/office/drawing/2014/main" id="{9FACC899-5C47-0540-8B75-5A1D9C4FA030}"/>
              </a:ext>
            </a:extLst>
          </p:cNvPr>
          <p:cNvSpPr txBox="1"/>
          <p:nvPr/>
        </p:nvSpPr>
        <p:spPr>
          <a:xfrm>
            <a:off x="9896606" y="4270970"/>
            <a:ext cx="769763" cy="369332"/>
          </a:xfrm>
          <a:prstGeom prst="rect">
            <a:avLst/>
          </a:prstGeom>
          <a:noFill/>
        </p:spPr>
        <p:txBody>
          <a:bodyPr wrap="none" rtlCol="0">
            <a:spAutoFit/>
          </a:bodyPr>
          <a:lstStyle/>
          <a:p>
            <a:r>
              <a:rPr kumimoji="1" lang="en-US" altLang="zh-CN" dirty="0" err="1"/>
              <a:t>Bazel</a:t>
            </a:r>
            <a:endParaRPr kumimoji="1" lang="zh-CN" altLang="en-US" dirty="0"/>
          </a:p>
        </p:txBody>
      </p:sp>
      <p:sp>
        <p:nvSpPr>
          <p:cNvPr id="16" name="文本框 15">
            <a:extLst>
              <a:ext uri="{FF2B5EF4-FFF2-40B4-BE49-F238E27FC236}">
                <a16:creationId xmlns:a16="http://schemas.microsoft.com/office/drawing/2014/main" id="{23E85777-416E-6B44-850E-12D13D0EF050}"/>
              </a:ext>
            </a:extLst>
          </p:cNvPr>
          <p:cNvSpPr txBox="1"/>
          <p:nvPr/>
        </p:nvSpPr>
        <p:spPr>
          <a:xfrm>
            <a:off x="9896606" y="1846561"/>
            <a:ext cx="877163" cy="369332"/>
          </a:xfrm>
          <a:prstGeom prst="rect">
            <a:avLst/>
          </a:prstGeom>
          <a:noFill/>
        </p:spPr>
        <p:txBody>
          <a:bodyPr wrap="none" rtlCol="0">
            <a:spAutoFit/>
          </a:bodyPr>
          <a:lstStyle/>
          <a:p>
            <a:r>
              <a:rPr kumimoji="1" lang="zh-CN" altLang="en-US" dirty="0"/>
              <a:t>非主流</a:t>
            </a:r>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）的时间戳来决定是否重新编译模块。（这个特性在某些情况下可能导致问题）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5896</TotalTime>
  <Words>2775</Words>
  <Application>Microsoft Macintosh PowerPoint</Application>
  <PresentationFormat>宽屏</PresentationFormat>
  <Paragraphs>181</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并行构建</vt:lpstr>
      <vt:lpstr>后台进程</vt:lpstr>
      <vt:lpstr>构建缓存</vt:lpstr>
      <vt:lpstr>依赖管理</vt:lpstr>
      <vt:lpstr>PowerPoint 演示文稿</vt:lpstr>
      <vt:lpstr>Gradle依赖范围</vt:lpstr>
      <vt:lpstr>生命周期</vt:lpstr>
      <vt:lpstr>钩子方法</vt:lpstr>
      <vt:lpstr>插件开发</vt:lpstr>
      <vt:lpstr>Gradle，Maven优缺点对比</vt:lpstr>
      <vt:lpstr>Gradle VS Maven 特性比较</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196</cp:revision>
  <dcterms:created xsi:type="dcterms:W3CDTF">2021-09-08T03:23:06Z</dcterms:created>
  <dcterms:modified xsi:type="dcterms:W3CDTF">2022-01-11T02:19:35Z</dcterms:modified>
</cp:coreProperties>
</file>