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71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30E7B-1C90-5942-8D2E-DAA7E2D6C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9280" y="1386859"/>
            <a:ext cx="3648173" cy="112628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dirty="0"/>
              <a:t>浅析</a:t>
            </a:r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4F1559-49BE-A047-9D8E-9FCF85899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6619" y="5467546"/>
            <a:ext cx="1087993" cy="436116"/>
          </a:xfrm>
        </p:spPr>
        <p:txBody>
          <a:bodyPr/>
          <a:lstStyle/>
          <a:p>
            <a:r>
              <a:rPr kumimoji="1" lang="zh-CN" altLang="en-US" dirty="0"/>
              <a:t>吴添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83CBFF-1A29-4247-9A0E-D1FEAE9EF6D2}"/>
              </a:ext>
            </a:extLst>
          </p:cNvPr>
          <p:cNvSpPr txBox="1"/>
          <p:nvPr/>
        </p:nvSpPr>
        <p:spPr>
          <a:xfrm>
            <a:off x="7801583" y="2825885"/>
            <a:ext cx="230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从入门到放弃</a:t>
            </a:r>
          </a:p>
        </p:txBody>
      </p:sp>
    </p:spTree>
    <p:extLst>
      <p:ext uri="{BB962C8B-B14F-4D97-AF65-F5344CB8AC3E}">
        <p14:creationId xmlns:p14="http://schemas.microsoft.com/office/powerpoint/2010/main" val="216361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A0794-14DB-4449-B18A-893B9FC2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Ant</a:t>
            </a:r>
            <a:r>
              <a:rPr kumimoji="1" lang="zh-CN" altLang="en-US" dirty="0"/>
              <a:t>概念对比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A33CCC8-6048-7B4A-868E-1C60FA65F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731306"/>
              </p:ext>
            </p:extLst>
          </p:nvPr>
        </p:nvGraphicFramePr>
        <p:xfrm>
          <a:off x="2589213" y="2133600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99721781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81188295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68246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590636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Gradle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Maven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2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Target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4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构建脚本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build.gradle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pom.xml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build.xml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16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CA66C55-841B-CB48-A953-890847F9BCF1}"/>
              </a:ext>
            </a:extLst>
          </p:cNvPr>
          <p:cNvSpPr txBox="1"/>
          <p:nvPr/>
        </p:nvSpPr>
        <p:spPr>
          <a:xfrm>
            <a:off x="4114801" y="2474893"/>
            <a:ext cx="3769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/>
              <a:t>Gradle</a:t>
            </a:r>
            <a:r>
              <a:rPr kumimoji="1" lang="zh-CN" altLang="en-US" sz="3200" dirty="0"/>
              <a:t>核心概念</a:t>
            </a:r>
          </a:p>
          <a:p>
            <a:pPr algn="ctr"/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347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DAE97-CFB8-6F41-AEEE-93ECEA6B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</a:t>
            </a:r>
            <a:r>
              <a:rPr kumimoji="1" lang="en-US" altLang="zh-CN" dirty="0"/>
              <a:t> -- Project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2E3AA-ADD7-F044-9C22-B0479387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Project</a:t>
            </a:r>
            <a:r>
              <a:rPr kumimoji="1" lang="zh-CN" altLang="en-US" dirty="0"/>
              <a:t>（项目）是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构建的两大基本概念之一。每个构建至少包含一个项目。</a:t>
            </a:r>
            <a:endParaRPr kumimoji="1" lang="en-US" altLang="zh-CN" dirty="0"/>
          </a:p>
          <a:p>
            <a:r>
              <a:rPr kumimoji="1" lang="zh-CN" altLang="en-US" dirty="0"/>
              <a:t>多模块构建可以包含多个项目，项目之间可以存在依赖关系。</a:t>
            </a:r>
            <a:endParaRPr kumimoji="1" lang="en-US" altLang="zh-CN" dirty="0"/>
          </a:p>
          <a:p>
            <a:r>
              <a:rPr kumimoji="1" lang="zh-CN" altLang="en-US" dirty="0"/>
              <a:t>每个项目都有一个</a:t>
            </a:r>
            <a:r>
              <a:rPr kumimoji="1" lang="en-US" altLang="zh-CN" dirty="0" err="1"/>
              <a:t>build.gradle</a:t>
            </a:r>
            <a:r>
              <a:rPr kumimoji="1" lang="zh-CN" altLang="en-US" dirty="0"/>
              <a:t>构建脚本，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进程基于</a:t>
            </a:r>
            <a:r>
              <a:rPr kumimoji="1" lang="en-US" altLang="zh-CN" dirty="0" err="1"/>
              <a:t>build.gradle</a:t>
            </a:r>
            <a:r>
              <a:rPr kumimoji="1" lang="zh-CN" altLang="en-US" dirty="0"/>
              <a:t>里的配置实例化一个</a:t>
            </a:r>
            <a:r>
              <a:rPr kumimoji="1" lang="en-US" altLang="zh-CN" dirty="0" err="1"/>
              <a:t>org.gradle.api.Project</a:t>
            </a:r>
            <a:r>
              <a:rPr kumimoji="1" lang="zh-CN" altLang="en-US" dirty="0"/>
              <a:t>对象，并且可以通过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变量使其隐式可用。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一个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包括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Dependency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Buildscript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Plugin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SubProject</a:t>
            </a:r>
            <a:r>
              <a:rPr kumimoji="1" lang="zh-CN" altLang="en-US" dirty="0"/>
              <a:t>等对象。</a:t>
            </a:r>
            <a:endParaRPr kumimoji="1" lang="en-US" altLang="zh-CN" dirty="0"/>
          </a:p>
          <a:p>
            <a:r>
              <a:rPr kumimoji="1" lang="zh-CN" altLang="en-US" dirty="0"/>
              <a:t>每个项目可以有自己的配置（</a:t>
            </a:r>
            <a:r>
              <a:rPr kumimoji="1" lang="en-US" altLang="zh-CN" dirty="0"/>
              <a:t>Setting</a:t>
            </a:r>
            <a:r>
              <a:rPr kumimoji="1" lang="zh-CN" altLang="en-US" dirty="0"/>
              <a:t>），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默认配置文件是</a:t>
            </a:r>
            <a:r>
              <a:rPr kumimoji="1" lang="en-US" altLang="zh-CN" dirty="0" err="1"/>
              <a:t>settings.gradle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</a:t>
            </a:r>
            <a:r>
              <a:rPr kumimoji="1" lang="en-US" altLang="zh-CN" dirty="0" err="1"/>
              <a:t>settings.gradle</a:t>
            </a:r>
            <a:r>
              <a:rPr kumimoji="1" lang="zh-CN" altLang="en-US" dirty="0"/>
              <a:t>里一般指定项目之间的依赖关系</a:t>
            </a:r>
            <a:endParaRPr kumimoji="1" lang="en-US" altLang="zh-CN" dirty="0"/>
          </a:p>
          <a:p>
            <a:pPr marL="0" indent="0">
              <a:buNone/>
            </a:pPr>
            <a:br>
              <a:rPr kumimoji="1"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10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0D6BFC-2C6E-B448-835B-D129225F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95" y="685762"/>
            <a:ext cx="6249363" cy="49270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057779-96BA-3E47-9D5F-11A50C5D9180}"/>
              </a:ext>
            </a:extLst>
          </p:cNvPr>
          <p:cNvSpPr txBox="1"/>
          <p:nvPr/>
        </p:nvSpPr>
        <p:spPr>
          <a:xfrm>
            <a:off x="5894962" y="598251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项目结构</a:t>
            </a:r>
          </a:p>
        </p:txBody>
      </p:sp>
    </p:spTree>
    <p:extLst>
      <p:ext uri="{BB962C8B-B14F-4D97-AF65-F5344CB8AC3E}">
        <p14:creationId xmlns:p14="http://schemas.microsoft.com/office/powerpoint/2010/main" val="409537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DFE026-774F-7A4C-A9C1-64899D3B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19" y="1034374"/>
            <a:ext cx="5534227" cy="49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4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07C47-A7EA-0644-A247-F06C4C25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-- </a:t>
            </a:r>
            <a:r>
              <a:rPr kumimoji="1"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149D8-8CD1-8841-B8A3-F06C6DF2E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（任务）是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构建的两大基本概念之一。每个项目可以有多个任务。任务之间也可以存在依赖关系。</a:t>
            </a:r>
            <a:endParaRPr kumimoji="1" lang="en-US" altLang="zh-CN" dirty="0"/>
          </a:p>
          <a:p>
            <a:r>
              <a:rPr kumimoji="1" lang="en-US" altLang="zh-CN" dirty="0"/>
              <a:t>Gradle</a:t>
            </a:r>
            <a:r>
              <a:rPr kumimoji="1" lang="zh-CN" altLang="en-US" dirty="0"/>
              <a:t>进程基于</a:t>
            </a:r>
            <a:r>
              <a:rPr kumimoji="1" lang="en-US" altLang="zh-CN" dirty="0" err="1"/>
              <a:t>build.gradle</a:t>
            </a:r>
            <a:r>
              <a:rPr kumimoji="1" lang="zh-CN" altLang="en-US" dirty="0"/>
              <a:t>里的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配置创建任务。</a:t>
            </a:r>
            <a:endParaRPr kumimoji="1" lang="en-US" altLang="zh-CN" dirty="0"/>
          </a:p>
          <a:p>
            <a:r>
              <a:rPr kumimoji="1" lang="zh-CN" altLang="en-US" dirty="0"/>
              <a:t>一个任务是</a:t>
            </a:r>
            <a:r>
              <a:rPr kumimoji="1" lang="en-US" altLang="zh-CN" dirty="0" err="1"/>
              <a:t>org.gradle.api.Task</a:t>
            </a:r>
            <a:r>
              <a:rPr kumimoji="1" lang="zh-CN" altLang="en-US" dirty="0"/>
              <a:t>对象的实例</a:t>
            </a:r>
            <a:endParaRPr kumimoji="1" lang="en-US" altLang="zh-CN" dirty="0"/>
          </a:p>
          <a:p>
            <a:r>
              <a:rPr kumimoji="1" lang="zh-CN" altLang="en-US" dirty="0"/>
              <a:t>每个任务都有自己的属性，可以通过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配置脚本来配置</a:t>
            </a:r>
            <a:endParaRPr kumimoji="1" lang="en-US" altLang="zh-CN" dirty="0"/>
          </a:p>
          <a:p>
            <a:r>
              <a:rPr kumimoji="1" lang="zh-CN" altLang="en-US" dirty="0"/>
              <a:t>每个任务可以有多个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（行为），可以通过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配置脚本的</a:t>
            </a:r>
            <a:r>
              <a:rPr kumimoji="1" lang="en-US" altLang="zh-CN" dirty="0" err="1"/>
              <a:t>doLast</a:t>
            </a:r>
            <a:r>
              <a:rPr kumimoji="1" lang="zh-CN" altLang="en-US" dirty="0"/>
              <a:t>和</a:t>
            </a:r>
            <a:r>
              <a:rPr lang="en-US" altLang="zh-CN" dirty="0" err="1"/>
              <a:t>doFirst</a:t>
            </a:r>
            <a:r>
              <a:rPr kumimoji="1" lang="zh-CN" altLang="en-US" dirty="0"/>
              <a:t>添加到任务的执行队列中。</a:t>
            </a:r>
            <a:endParaRPr kumimoji="1" lang="en-US" altLang="zh-CN" dirty="0"/>
          </a:p>
          <a:p>
            <a:r>
              <a:rPr kumimoji="1" lang="zh-CN" altLang="en-US" dirty="0"/>
              <a:t>任务可以定义自己的输入和输出，输入可以是目录，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个或多个文件，属性。输出可以是目录，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个或多个文件。任务的输入和输出是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增量式构建的基础。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41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365B59-5041-044E-A3CC-787D4365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37" y="1011676"/>
            <a:ext cx="7112573" cy="45636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E2BA37-28FC-1F40-94B8-7359B4674250}"/>
              </a:ext>
            </a:extLst>
          </p:cNvPr>
          <p:cNvSpPr txBox="1"/>
          <p:nvPr/>
        </p:nvSpPr>
        <p:spPr>
          <a:xfrm>
            <a:off x="5321030" y="5856051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org.gradle.api.Task</a:t>
            </a:r>
            <a:r>
              <a:rPr kumimoji="1" lang="zh-CN" altLang="en-US" dirty="0"/>
              <a:t>主要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68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DE474B6-5AD7-D244-A000-8F1644AD2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17" y="457201"/>
            <a:ext cx="4647701" cy="56517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9C09680-50AF-1F42-AB5D-50B255B4F315}"/>
              </a:ext>
            </a:extLst>
          </p:cNvPr>
          <p:cNvSpPr txBox="1"/>
          <p:nvPr/>
        </p:nvSpPr>
        <p:spPr>
          <a:xfrm>
            <a:off x="6596403" y="3242621"/>
            <a:ext cx="5330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从结果可以看到，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执行了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个任务，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greetingAll</a:t>
            </a:r>
            <a:r>
              <a:rPr kumimoji="1" lang="zh-CN" altLang="en-US" dirty="0"/>
              <a:t>任务以来</a:t>
            </a:r>
            <a:r>
              <a:rPr kumimoji="1" lang="en-US" altLang="zh-CN" dirty="0" err="1"/>
              <a:t>greetingA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greetingB</a:t>
            </a:r>
            <a:r>
              <a:rPr kumimoji="1" lang="zh-CN" altLang="en-US" dirty="0"/>
              <a:t>，但是最终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个任务各自只被执行了一次。如果只执行</a:t>
            </a:r>
            <a:r>
              <a:rPr kumimoji="1" lang="en-US" altLang="zh-CN" dirty="0" err="1"/>
              <a:t>greetingAll</a:t>
            </a:r>
            <a:r>
              <a:rPr kumimoji="1" lang="zh-CN" altLang="en-US" dirty="0"/>
              <a:t>任务，被依赖的</a:t>
            </a:r>
            <a:r>
              <a:rPr kumimoji="1" lang="en-US" altLang="zh-CN" dirty="0" err="1"/>
              <a:t>greetingA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greetingB</a:t>
            </a:r>
            <a:r>
              <a:rPr kumimoji="1" lang="zh-CN" altLang="en-US" dirty="0"/>
              <a:t>也会自动执行。任务执行时，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会先按顺序配置所有任务。执行阶段，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才会顺序执行添加到任务队列中的行为（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B23F9BD-4EC8-0745-A38F-6D352665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448" y="457201"/>
            <a:ext cx="6840798" cy="19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4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A8F83-EC17-F844-ABD0-10FC8EBE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增量式构建（</a:t>
            </a:r>
            <a:r>
              <a:rPr kumimoji="1" lang="en-US" altLang="zh-CN" dirty="0"/>
              <a:t>Up-to-date checks</a:t>
            </a:r>
            <a:r>
              <a:rPr kumimoji="1" lang="zh-CN" altLang="en-US" dirty="0"/>
              <a:t>）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DF024-F877-1E4D-9BD5-BEC90FE7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874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D0245-57E5-AC4D-9216-5C17F604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50449"/>
            <a:ext cx="8915400" cy="526077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是什么？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能解决什么问题？什么要用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？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相比竞品有什么优势？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怎么用？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408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C93C4-F957-944C-9739-09116A45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8D350-FFA8-2441-8C57-EEF310F5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Gradle is an open-source build automation tool focused on flexibility and performance. </a:t>
            </a:r>
          </a:p>
          <a:p>
            <a:pPr marL="0" indent="0">
              <a:buNone/>
            </a:pPr>
            <a:r>
              <a:rPr kumimoji="1" lang="zh-CN" altLang="en-US" dirty="0"/>
              <a:t>     翻译：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是一个注重灵活性和性能的自动化构建工具。</a:t>
            </a:r>
            <a:endParaRPr lang="en-US" altLang="zh-CN" dirty="0"/>
          </a:p>
          <a:p>
            <a:r>
              <a:rPr lang="en-US" altLang="zh-CN" dirty="0"/>
              <a:t>Gradle</a:t>
            </a:r>
            <a:r>
              <a:rPr lang="zh-CN" altLang="en-US" dirty="0"/>
              <a:t>核心使用</a:t>
            </a:r>
            <a:r>
              <a:rPr lang="en-US" altLang="zh-CN" dirty="0"/>
              <a:t>Java</a:t>
            </a:r>
            <a:r>
              <a:rPr lang="zh-CN" altLang="en-US" dirty="0"/>
              <a:t>实现，使用</a:t>
            </a:r>
            <a:r>
              <a:rPr kumimoji="1" lang="en-US" altLang="zh-CN" dirty="0"/>
              <a:t>Groovy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Kotlin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DSL</a:t>
            </a:r>
            <a:r>
              <a:rPr kumimoji="1" lang="zh-CN" altLang="en-US" dirty="0"/>
              <a:t>（</a:t>
            </a:r>
            <a:r>
              <a:rPr lang="en-US" altLang="zh-CN" dirty="0"/>
              <a:t> domain-specific language </a:t>
            </a:r>
            <a:r>
              <a:rPr kumimoji="1" lang="zh-CN" altLang="en-US" dirty="0"/>
              <a:t>，</a:t>
            </a:r>
            <a:r>
              <a:rPr lang="zh-CN" altLang="en-US" b="1" dirty="0"/>
              <a:t>领域特定语言</a:t>
            </a:r>
            <a:r>
              <a:rPr kumimoji="1" lang="zh-CN" altLang="en-US" dirty="0"/>
              <a:t>）来编写构建脚本。</a:t>
            </a:r>
            <a:endParaRPr kumimoji="1" lang="en-US" altLang="zh-CN" dirty="0"/>
          </a:p>
          <a:p>
            <a:r>
              <a:rPr kumimoji="1" lang="en-US" altLang="zh-CN" dirty="0"/>
              <a:t>Gradle</a:t>
            </a:r>
            <a:r>
              <a:rPr kumimoji="1" lang="zh-CN" altLang="en-US" dirty="0"/>
              <a:t>作为新一代项目管理工具，吸收了许多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的理念和优点，具有高度可定制化，构建速度快，灵活性高，强大的插件机制等特点。</a:t>
            </a:r>
            <a:endParaRPr kumimoji="1" lang="en-US" altLang="zh-CN" dirty="0"/>
          </a:p>
          <a:p>
            <a:r>
              <a:rPr kumimoji="1" lang="zh-CN" altLang="en-US" dirty="0"/>
              <a:t>是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的官方构建工具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88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C1CC72F-272F-FF4C-ADBC-F920EEAB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192" y="2982350"/>
            <a:ext cx="1206500" cy="76200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BECE6F2-4A9B-F640-A11E-37D49283DBAE}"/>
              </a:ext>
            </a:extLst>
          </p:cNvPr>
          <p:cNvSpPr txBox="1"/>
          <p:nvPr/>
        </p:nvSpPr>
        <p:spPr>
          <a:xfrm flipV="1">
            <a:off x="3321876" y="1973926"/>
            <a:ext cx="1249362" cy="186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6866A6-A4F2-A74F-8FE0-767DCF112AF2}"/>
              </a:ext>
            </a:extLst>
          </p:cNvPr>
          <p:cNvSpPr txBox="1"/>
          <p:nvPr/>
        </p:nvSpPr>
        <p:spPr>
          <a:xfrm>
            <a:off x="3163330" y="4270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6D581B-2179-F64D-8967-66E3C0536A5A}"/>
              </a:ext>
            </a:extLst>
          </p:cNvPr>
          <p:cNvSpPr txBox="1"/>
          <p:nvPr/>
        </p:nvSpPr>
        <p:spPr>
          <a:xfrm>
            <a:off x="4232364" y="1604594"/>
            <a:ext cx="315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/>
              <a:t>主流项目管理工具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C42591-C54F-B54D-B28F-753CBCFE6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59" y="3093765"/>
            <a:ext cx="2156680" cy="5391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A3452D-F109-3F46-AC0B-A6CAA3EF139B}"/>
              </a:ext>
            </a:extLst>
          </p:cNvPr>
          <p:cNvSpPr txBox="1"/>
          <p:nvPr/>
        </p:nvSpPr>
        <p:spPr>
          <a:xfrm>
            <a:off x="5088352" y="427097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7A533D-6F12-8C4A-B8CE-4FBDC88E0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761" y="2982351"/>
            <a:ext cx="2156680" cy="889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6470FD7-70D2-884F-A6A6-2C70D146B82E}"/>
              </a:ext>
            </a:extLst>
          </p:cNvPr>
          <p:cNvSpPr txBox="1"/>
          <p:nvPr/>
        </p:nvSpPr>
        <p:spPr>
          <a:xfrm>
            <a:off x="8216645" y="427097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9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7EB45-99FA-0844-B290-F6DAE578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 Ant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2FB4F-2A4A-3A4B-960D-1A29AF23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没有依赖管理功能，主要作为构建工具</a:t>
            </a:r>
            <a:endParaRPr kumimoji="1" lang="en-US" altLang="zh-CN" dirty="0"/>
          </a:p>
          <a:p>
            <a:r>
              <a:rPr kumimoji="1" lang="zh-CN" altLang="en-US" dirty="0"/>
              <a:t>每个项目（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）都需要有一个对应的</a:t>
            </a:r>
            <a:r>
              <a:rPr kumimoji="1" lang="en-US" altLang="zh-CN" dirty="0" err="1"/>
              <a:t>build.xml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有多个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代表一个任务，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之间可以有依赖关系。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可以自定义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来完善构建。</a:t>
            </a:r>
            <a:endParaRPr kumimoji="1" lang="en-US" altLang="zh-CN" dirty="0"/>
          </a:p>
          <a:p>
            <a:r>
              <a:rPr kumimoji="1" lang="zh-CN" altLang="en-US" dirty="0"/>
              <a:t>可以整合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Ivy</a:t>
            </a:r>
            <a:r>
              <a:rPr kumimoji="1" lang="zh-CN" altLang="en-US" dirty="0"/>
              <a:t>来实现依赖管理</a:t>
            </a:r>
            <a:endParaRPr kumimoji="1" lang="en-US" altLang="zh-CN" dirty="0"/>
          </a:p>
          <a:p>
            <a:r>
              <a:rPr kumimoji="1" lang="zh-CN" altLang="en-US" dirty="0"/>
              <a:t>现在基本没人直接用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r>
              <a:rPr kumimoji="1" lang="zh-CN" altLang="en-US" dirty="0"/>
              <a:t>，可以说已经是生命周期的末期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1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421A7-66B0-AC40-B17D-93C25344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A208F-EE83-9C47-95A8-790C86B6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13189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/>
              <a:t>官方定义是项目管理工具（</a:t>
            </a:r>
            <a:r>
              <a:rPr lang="en-US" altLang="zh-CN" sz="1600" dirty="0"/>
              <a:t>Apache Maven is a software project management and comprehension tool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zh-CN" altLang="en-US" sz="1600" dirty="0"/>
              <a:t>实则是个依赖管理工具，有自己的依赖仓库（</a:t>
            </a:r>
            <a:r>
              <a:rPr kumimoji="1" lang="en-US" altLang="zh-CN" sz="1600" dirty="0"/>
              <a:t>Local</a:t>
            </a:r>
            <a:r>
              <a:rPr kumimoji="1" lang="zh-CN" altLang="en-US" sz="1600" dirty="0"/>
              <a:t>库和</a:t>
            </a:r>
            <a:r>
              <a:rPr kumimoji="1" lang="en-US" altLang="zh-CN" sz="1600" dirty="0"/>
              <a:t>Central</a:t>
            </a:r>
            <a:r>
              <a:rPr kumimoji="1" lang="zh-CN" altLang="en-US" sz="1600" dirty="0"/>
              <a:t>库）</a:t>
            </a:r>
            <a:endParaRPr kumimoji="1" lang="en-US" altLang="zh-CN" sz="1600" dirty="0"/>
          </a:p>
          <a:p>
            <a:r>
              <a:rPr kumimoji="1" lang="en-US" altLang="zh-CN" sz="1600" dirty="0"/>
              <a:t>Maven</a:t>
            </a:r>
            <a:r>
              <a:rPr kumimoji="1" lang="zh-CN" altLang="en-US" sz="1600" dirty="0"/>
              <a:t>的构建能力是通过构建阶段执行插件目标（</a:t>
            </a:r>
            <a:r>
              <a:rPr kumimoji="1" lang="en-US" altLang="zh-CN" sz="1600" dirty="0"/>
              <a:t>goal</a:t>
            </a:r>
            <a:r>
              <a:rPr kumimoji="1" lang="zh-CN" altLang="en-US" sz="1600" dirty="0"/>
              <a:t>）来实现的</a:t>
            </a:r>
            <a:endParaRPr kumimoji="1" lang="en-US" altLang="zh-CN" sz="1600" dirty="0"/>
          </a:p>
          <a:p>
            <a:r>
              <a:rPr kumimoji="1" lang="zh-CN" altLang="en-US" sz="1600" dirty="0"/>
              <a:t>每个项目都有自己的项目对象模型（</a:t>
            </a:r>
            <a:r>
              <a:rPr kumimoji="1" lang="en-US" altLang="zh-CN" sz="1600" dirty="0"/>
              <a:t>Project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Object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Model</a:t>
            </a:r>
            <a:r>
              <a:rPr kumimoji="1" lang="zh-CN" altLang="en-US" sz="1600" dirty="0"/>
              <a:t>），对应一个</a:t>
            </a:r>
            <a:r>
              <a:rPr kumimoji="1" lang="en-US" altLang="zh-CN" sz="1600" dirty="0" err="1"/>
              <a:t>pom.xml</a:t>
            </a:r>
            <a:endParaRPr kumimoji="1" lang="en-US" altLang="zh-CN" sz="1600" dirty="0"/>
          </a:p>
          <a:p>
            <a:pPr latinLnBrk="1"/>
            <a:r>
              <a:rPr kumimoji="1" lang="en-US" altLang="zh-CN" sz="1600" dirty="0"/>
              <a:t>Maven</a:t>
            </a:r>
            <a:r>
              <a:rPr kumimoji="1" lang="zh-CN" altLang="en-US" sz="1600" dirty="0"/>
              <a:t>有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个</a:t>
            </a:r>
            <a:r>
              <a:rPr lang="zh-CN" altLang="en-US" sz="1600" dirty="0"/>
              <a:t>标准的生命周期，一个生命周期可以有多个构建阶段，阶段有固定的顺序，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执行某个阶段，会按顺序先执行前面所有的阶段</a:t>
            </a:r>
            <a:endParaRPr lang="en-US" altLang="zh-CN" sz="1600" dirty="0"/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clean</a:t>
            </a:r>
            <a:r>
              <a:rPr lang="zh-CN" altLang="en-US" sz="1600" dirty="0"/>
              <a:t>：项目清理的处理</a:t>
            </a:r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default(</a:t>
            </a:r>
            <a:r>
              <a:rPr lang="zh-CN" altLang="en-US" sz="1600" b="1" dirty="0"/>
              <a:t>或 </a:t>
            </a:r>
            <a:r>
              <a:rPr lang="en-US" altLang="zh-CN" sz="1600" b="1" dirty="0"/>
              <a:t>build)</a:t>
            </a:r>
            <a:r>
              <a:rPr lang="zh-CN" altLang="en-US" sz="1600" dirty="0"/>
              <a:t>：项目部署的处理</a:t>
            </a:r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site</a:t>
            </a:r>
            <a:r>
              <a:rPr lang="zh-CN" altLang="en-US" sz="1600" dirty="0"/>
              <a:t>：项目站点文档创建的处理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通过把插件的某个目标（</a:t>
            </a:r>
            <a:r>
              <a:rPr lang="en-US" altLang="zh-CN" sz="1600" dirty="0"/>
              <a:t>goal</a:t>
            </a:r>
            <a:r>
              <a:rPr lang="zh-CN" altLang="en-US" sz="1600" dirty="0"/>
              <a:t>）绑定到一个或多个生命周期的某个阶段来执行。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比如 </a:t>
            </a:r>
            <a:r>
              <a:rPr lang="en-US" altLang="zh-CN" sz="1600" dirty="0" err="1"/>
              <a:t>mvn</a:t>
            </a:r>
            <a:r>
              <a:rPr lang="en-US" altLang="zh-CN" sz="1600" dirty="0"/>
              <a:t> clean </a:t>
            </a:r>
            <a:r>
              <a:rPr lang="zh-CN" altLang="en-US" sz="1600" dirty="0"/>
              <a:t>执行的是</a:t>
            </a:r>
            <a:r>
              <a:rPr lang="en-US" altLang="zh-CN" sz="1600" dirty="0"/>
              <a:t>clean</a:t>
            </a:r>
            <a:r>
              <a:rPr lang="zh-CN" altLang="en-US" sz="1600" dirty="0"/>
              <a:t>周期的</a:t>
            </a:r>
            <a:r>
              <a:rPr lang="en-US" altLang="zh-CN" sz="1600" dirty="0"/>
              <a:t>pre-clean</a:t>
            </a:r>
            <a:r>
              <a:rPr lang="zh-CN" altLang="en-US" sz="1600" dirty="0"/>
              <a:t>和</a:t>
            </a:r>
            <a:r>
              <a:rPr lang="en-US" altLang="zh-CN" sz="1600" dirty="0"/>
              <a:t>clean</a:t>
            </a:r>
            <a:r>
              <a:rPr lang="zh-CN" altLang="en-US" sz="1600" dirty="0"/>
              <a:t> </a:t>
            </a:r>
            <a:r>
              <a:rPr lang="en-US" altLang="zh-CN" sz="1600" dirty="0"/>
              <a:t>2</a:t>
            </a:r>
            <a:r>
              <a:rPr lang="zh-CN" altLang="en-US" sz="1600" dirty="0"/>
              <a:t>个阶段。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比如 </a:t>
            </a:r>
            <a:r>
              <a:rPr lang="en-US" altLang="zh-CN" sz="1600" dirty="0" err="1"/>
              <a:t>mvn</a:t>
            </a:r>
            <a:r>
              <a:rPr lang="en-US" altLang="zh-CN" sz="1600" dirty="0"/>
              <a:t> package</a:t>
            </a:r>
            <a:r>
              <a:rPr lang="zh-CN" altLang="en-US" sz="1600" dirty="0"/>
              <a:t> 执行的是</a:t>
            </a:r>
            <a:r>
              <a:rPr lang="en-US" altLang="zh-CN" sz="1600" dirty="0"/>
              <a:t>default</a:t>
            </a:r>
            <a:r>
              <a:rPr lang="zh-CN" altLang="en-US" sz="1600" dirty="0"/>
              <a:t>周期的</a:t>
            </a:r>
            <a:r>
              <a:rPr lang="en-US" altLang="zh-CN" sz="1600" dirty="0"/>
              <a:t>validate</a:t>
            </a:r>
            <a:r>
              <a:rPr lang="zh-CN" altLang="en-US" sz="1600" dirty="0"/>
              <a:t>，</a:t>
            </a:r>
            <a:r>
              <a:rPr lang="en-US" altLang="zh-CN" sz="1600" dirty="0"/>
              <a:t>compile</a:t>
            </a:r>
            <a:r>
              <a:rPr lang="zh-CN" altLang="en-US" sz="1600" dirty="0"/>
              <a:t>，</a:t>
            </a:r>
            <a:r>
              <a:rPr lang="en-US" altLang="zh-CN" sz="1600" dirty="0"/>
              <a:t>test</a:t>
            </a:r>
            <a:r>
              <a:rPr lang="zh-CN" altLang="en-US" sz="1600" dirty="0"/>
              <a:t>，</a:t>
            </a:r>
            <a:r>
              <a:rPr lang="en-US" altLang="zh-CN" sz="1600"/>
              <a:t>packate4</a:t>
            </a:r>
            <a:r>
              <a:rPr lang="zh-CN" altLang="en-US" sz="1600" dirty="0"/>
              <a:t>个阶段。</a:t>
            </a:r>
            <a:endParaRPr lang="en-US" altLang="zh-CN" sz="1600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4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B1673-141A-8D4F-8011-62AEC436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生命周期</a:t>
            </a:r>
            <a:r>
              <a:rPr kumimoji="1" lang="en-US" altLang="zh-CN" dirty="0"/>
              <a:t>--build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31828C-CF0C-474C-8F2E-3F089E623E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2936875"/>
            <a:ext cx="64008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26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8993B-243C-2048-839A-49B20D2C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依赖管理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9E0A2-D8CF-A547-BE94-EAB5ADC9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0163"/>
            <a:ext cx="8915400" cy="4717914"/>
          </a:xfrm>
        </p:spPr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通过坐标来定位和管理依赖</a:t>
            </a:r>
            <a:endParaRPr kumimoji="1" lang="en-US" altLang="zh-CN" dirty="0"/>
          </a:p>
          <a:p>
            <a:pPr marL="400050" lvl="1" indent="0">
              <a:buNone/>
            </a:pPr>
            <a:r>
              <a:rPr kumimoji="1" lang="en-US" altLang="zh-CN" sz="1000" dirty="0"/>
              <a:t>&lt;dependency&gt;&lt;</a:t>
            </a:r>
            <a:r>
              <a:rPr kumimoji="1" lang="en-US" altLang="zh-CN" sz="1000" dirty="0" err="1"/>
              <a:t>groupId</a:t>
            </a:r>
            <a:r>
              <a:rPr kumimoji="1" lang="en-US" altLang="zh-CN" sz="1000" dirty="0"/>
              <a:t>&gt;</a:t>
            </a:r>
            <a:r>
              <a:rPr kumimoji="1" lang="en-US" altLang="zh-CN" sz="1000" dirty="0" err="1"/>
              <a:t>org.springframework.boot</a:t>
            </a:r>
            <a:r>
              <a:rPr kumimoji="1" lang="en-US" altLang="zh-CN" sz="1000" dirty="0"/>
              <a:t>&lt;/</a:t>
            </a:r>
            <a:r>
              <a:rPr kumimoji="1" lang="en-US" altLang="zh-CN" sz="1000" dirty="0" err="1"/>
              <a:t>groupId</a:t>
            </a:r>
            <a:r>
              <a:rPr kumimoji="1" lang="en-US" altLang="zh-CN" sz="1000" dirty="0"/>
              <a:t>&gt;&lt;</a:t>
            </a:r>
            <a:r>
              <a:rPr kumimoji="1" lang="en-US" altLang="zh-CN" sz="1000" dirty="0" err="1"/>
              <a:t>artifactId</a:t>
            </a:r>
            <a:r>
              <a:rPr kumimoji="1" lang="en-US" altLang="zh-CN" sz="1000" dirty="0"/>
              <a:t>&gt;spring-boot-starter-parent&lt;/</a:t>
            </a:r>
            <a:r>
              <a:rPr kumimoji="1" lang="en-US" altLang="zh-CN" sz="1000" dirty="0" err="1"/>
              <a:t>artifactId</a:t>
            </a:r>
            <a:r>
              <a:rPr kumimoji="1" lang="en-US" altLang="zh-CN" sz="1000" dirty="0"/>
              <a:t>&gt;</a:t>
            </a:r>
          </a:p>
          <a:p>
            <a:pPr marL="400050" lvl="1" indent="0">
              <a:buNone/>
            </a:pPr>
            <a:r>
              <a:rPr kumimoji="1" lang="en-US" altLang="zh-CN" sz="1000" dirty="0"/>
              <a:t>    &lt;version&gt;2.6.1&lt;/version&gt;&lt;type&gt;pom&lt;/type&gt;&lt;/dependency&gt;</a:t>
            </a:r>
            <a:endParaRPr kumimoji="1" lang="en-US" altLang="zh-CN" dirty="0"/>
          </a:p>
          <a:p>
            <a:r>
              <a:rPr kumimoji="1" lang="zh-CN" altLang="en-US" dirty="0"/>
              <a:t>依赖可以传递，比如</a:t>
            </a:r>
            <a:r>
              <a:rPr kumimoji="1" lang="en-US" altLang="zh-CN" dirty="0"/>
              <a:t>A</a:t>
            </a:r>
            <a:r>
              <a:rPr kumimoji="1" lang="zh-CN" altLang="en-US" dirty="0"/>
              <a:t>依赖</a:t>
            </a:r>
            <a:r>
              <a:rPr kumimoji="1" lang="en-US" altLang="zh-CN" dirty="0"/>
              <a:t>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同时依赖</a:t>
            </a:r>
            <a:r>
              <a:rPr kumimoji="1" lang="en-US" altLang="zh-CN" dirty="0"/>
              <a:t>C</a:t>
            </a:r>
            <a:r>
              <a:rPr kumimoji="1" lang="zh-CN" altLang="en-US" dirty="0"/>
              <a:t>，那么</a:t>
            </a:r>
            <a:r>
              <a:rPr kumimoji="1" lang="en-US" altLang="zh-CN" dirty="0"/>
              <a:t>A</a:t>
            </a:r>
            <a:r>
              <a:rPr kumimoji="1" lang="zh-CN" altLang="en-US" dirty="0"/>
              <a:t>只需要指定对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的依赖，而不需要显示指定对</a:t>
            </a:r>
            <a:r>
              <a:rPr kumimoji="1" lang="en-US" altLang="zh-CN" dirty="0"/>
              <a:t>C</a:t>
            </a:r>
            <a:r>
              <a:rPr kumimoji="1" lang="zh-CN" altLang="en-US" dirty="0"/>
              <a:t>的依赖。</a:t>
            </a:r>
            <a:r>
              <a:rPr lang="zh-CN" altLang="en-US" dirty="0"/>
              <a:t>依赖范围用来限制依赖传递发现：</a:t>
            </a:r>
            <a:r>
              <a:rPr lang="en-US" altLang="zh-CN" dirty="0"/>
              <a:t>compile</a:t>
            </a:r>
            <a:r>
              <a:rPr lang="zh-CN" altLang="en-US" dirty="0"/>
              <a:t>，</a:t>
            </a:r>
            <a:r>
              <a:rPr lang="en-US" altLang="zh-CN" dirty="0"/>
              <a:t>test</a:t>
            </a:r>
            <a:r>
              <a:rPr lang="zh-CN" altLang="en-US" dirty="0"/>
              <a:t>，</a:t>
            </a:r>
            <a:r>
              <a:rPr lang="en-US" altLang="zh-CN" dirty="0"/>
              <a:t>Provided</a:t>
            </a:r>
            <a:r>
              <a:rPr lang="zh-CN" altLang="en-US" dirty="0"/>
              <a:t>，</a:t>
            </a:r>
            <a:r>
              <a:rPr lang="en-US" altLang="zh-CN" dirty="0"/>
              <a:t>runtime</a:t>
            </a:r>
            <a:r>
              <a:rPr lang="zh-CN" altLang="en-US" dirty="0"/>
              <a:t>，</a:t>
            </a:r>
            <a:r>
              <a:rPr lang="en-US" altLang="zh-CN" dirty="0"/>
              <a:t>import</a:t>
            </a:r>
          </a:p>
          <a:p>
            <a:r>
              <a:rPr kumimoji="1" lang="zh-CN" altLang="en-US" dirty="0"/>
              <a:t>项目依赖同一个包的不同版本会产生冲突，</a:t>
            </a:r>
            <a:r>
              <a:rPr kumimoji="1" lang="en-US" altLang="zh-CN" dirty="0"/>
              <a:t>Maven</a:t>
            </a:r>
            <a:r>
              <a:rPr lang="zh-CN" altLang="en-US" dirty="0"/>
              <a:t>主要给出了两个原则，即最短路径原则和优先声明原则。</a:t>
            </a:r>
            <a:endParaRPr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sz="1400" dirty="0"/>
              <a:t>最短路径原则：依赖路径短的会起效，即选用版本</a:t>
            </a:r>
            <a:r>
              <a:rPr kumimoji="1" lang="en-US" altLang="zh-CN" sz="1400" dirty="0"/>
              <a:t>V2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B -&gt; C -&gt; D(V1)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E -&gt; D(V2)</a:t>
            </a:r>
            <a:endParaRPr kumimoji="1" lang="en-US" altLang="zh-CN" sz="1400" dirty="0"/>
          </a:p>
          <a:p>
            <a:pPr>
              <a:buFont typeface="Wingdings" pitchFamily="2" charset="2"/>
              <a:buChar char="l"/>
            </a:pPr>
            <a:r>
              <a:rPr lang="zh-CN" altLang="en-US" sz="1400" dirty="0"/>
              <a:t>优先声明原则：依赖路径深度相同，则使用优先声明的版本，即</a:t>
            </a:r>
            <a:r>
              <a:rPr lang="en-US" altLang="zh-CN" sz="1400" dirty="0"/>
              <a:t>V1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B -&gt; D(V1)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C -&gt; D(V2)</a:t>
            </a:r>
          </a:p>
          <a:p>
            <a:pPr marL="0" indent="0">
              <a:buNone/>
            </a:pPr>
            <a:endParaRPr lang="en-US" altLang="zh-CN" sz="1400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886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53397-F5BF-1C4B-BD2C-7DA26D3A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新一代构建工具</a:t>
            </a:r>
            <a:r>
              <a:rPr kumimoji="1" lang="en-US" altLang="zh-CN" dirty="0"/>
              <a:t>--Gradle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2C601E-9A8C-114B-8DEB-38564770C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906" y="2133600"/>
            <a:ext cx="596401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3554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1158</TotalTime>
  <Words>1060</Words>
  <Application>Microsoft Macintosh PowerPoint</Application>
  <PresentationFormat>宽屏</PresentationFormat>
  <Paragraphs>92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丝状</vt:lpstr>
      <vt:lpstr>浅析Gradle</vt:lpstr>
      <vt:lpstr>PowerPoint 演示文稿</vt:lpstr>
      <vt:lpstr>Gradle是什么？</vt:lpstr>
      <vt:lpstr>PowerPoint 演示文稿</vt:lpstr>
      <vt:lpstr>Apache Ant</vt:lpstr>
      <vt:lpstr>Apache Maven</vt:lpstr>
      <vt:lpstr>Maven生命周期--build</vt:lpstr>
      <vt:lpstr>Maven依赖管理</vt:lpstr>
      <vt:lpstr>新一代构建工具--Gradle</vt:lpstr>
      <vt:lpstr>Gradle，Maven，Ant概念对比</vt:lpstr>
      <vt:lpstr>PowerPoint 演示文稿</vt:lpstr>
      <vt:lpstr>项目 -- Project</vt:lpstr>
      <vt:lpstr>PowerPoint 演示文稿</vt:lpstr>
      <vt:lpstr>PowerPoint 演示文稿</vt:lpstr>
      <vt:lpstr>Task -- 任务</vt:lpstr>
      <vt:lpstr>PowerPoint 演示文稿</vt:lpstr>
      <vt:lpstr>PowerPoint 演示文稿</vt:lpstr>
      <vt:lpstr>增量式构建（Up-to-date checks）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HBase浅析</dc:title>
  <dc:creator>Microsoft Office User</dc:creator>
  <cp:lastModifiedBy>Microsoft Office User</cp:lastModifiedBy>
  <cp:revision>97</cp:revision>
  <dcterms:created xsi:type="dcterms:W3CDTF">2021-09-08T03:23:06Z</dcterms:created>
  <dcterms:modified xsi:type="dcterms:W3CDTF">2021-12-16T10:16:40Z</dcterms:modified>
</cp:coreProperties>
</file>