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57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2.xml" ContentType="application/vnd.openxmlformats-officedocument.presentationml.comments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commentAuthors.xml" ContentType="application/vnd.openxmlformats-officedocument.presentationml.commentAuthor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commentAuthors.xml><?xml version="1.0" encoding="utf-8"?>
<p:cmAuthorLst xmlns:p="http://schemas.openxmlformats.org/presentationml/2006/main">
  <p:cmAuthor id="0" name="Microsoft Office User" initials="MOU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commentAuthors" Target="commentAuthors.xml"/>
</Relationships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b="0" sz="186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Chart Title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开发任务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重构任务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工具任务</c:v>
                </c:pt>
              </c:strCache>
            </c:strRef>
          </c:tx>
          <c:spPr>
            <a:solidFill>
              <a:srgbClr val="a5a5a5"/>
            </a:solidFill>
            <a:ln w="28440">
              <a:solidFill>
                <a:srgbClr val="a5a5a5"/>
              </a:solidFill>
              <a:round/>
            </a:ln>
          </c:spPr>
          <c:marker>
            <c:symbol val="circle"/>
            <c:size val="5"/>
            <c:spPr>
              <a:solidFill>
                <a:srgbClr val="a5a5a5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二月</c:v>
                </c:pt>
                <c:pt idx="1">
                  <c:v>三月</c:v>
                </c:pt>
                <c:pt idx="2">
                  <c:v>四月</c:v>
                </c:pt>
                <c:pt idx="3">
                  <c:v>五月</c:v>
                </c:pt>
                <c:pt idx="4">
                  <c:v>六月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35384815"/>
        <c:axId val="75738139"/>
      </c:lineChart>
      <c:catAx>
        <c:axId val="35384815"/>
        <c:scaling>
          <c:orientation val="minMax"/>
        </c:scaling>
        <c:delete val="0"/>
        <c:axPos val="b"/>
        <c:numFmt formatCode="YYYY/M/D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1193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75738139"/>
        <c:crosses val="autoZero"/>
        <c:auto val="1"/>
        <c:lblAlgn val="ctr"/>
        <c:lblOffset val="100"/>
      </c:catAx>
      <c:valAx>
        <c:axId val="7573813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1193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35384815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omments/comment2.xml><?xml version="1.0" encoding="utf-8"?>
<p:cmLst xmlns:p="http://schemas.openxmlformats.org/presentationml/2006/main">
  <p:cm authorId="0" dt="2022-06-19T22:18:55.182000000" idx="1">
    <p:pos x="6838" y="36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B041334-9E1B-48A3-B6A6-9012740F4AC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5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12191040" cy="35283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7320" cy="508608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 rot="21595200">
            <a:off x="2160" y="2990880"/>
            <a:ext cx="12191400" cy="333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2207160" y="3845880"/>
            <a:ext cx="1140120" cy="11401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4"/>
          <p:cNvSpPr/>
          <p:nvPr/>
        </p:nvSpPr>
        <p:spPr>
          <a:xfrm>
            <a:off x="27774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5"/>
          <p:cNvSpPr/>
          <p:nvPr/>
        </p:nvSpPr>
        <p:spPr>
          <a:xfrm>
            <a:off x="22068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3534480" y="3845880"/>
            <a:ext cx="1140120" cy="11401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7"/>
          <p:cNvSpPr/>
          <p:nvPr/>
        </p:nvSpPr>
        <p:spPr>
          <a:xfrm>
            <a:off x="410472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"/>
          <p:cNvSpPr/>
          <p:nvPr/>
        </p:nvSpPr>
        <p:spPr>
          <a:xfrm>
            <a:off x="353412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4861800" y="3845880"/>
            <a:ext cx="1140120" cy="11401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0"/>
          <p:cNvSpPr/>
          <p:nvPr/>
        </p:nvSpPr>
        <p:spPr>
          <a:xfrm>
            <a:off x="543204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1"/>
          <p:cNvSpPr/>
          <p:nvPr/>
        </p:nvSpPr>
        <p:spPr>
          <a:xfrm>
            <a:off x="486144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6189120" y="3845880"/>
            <a:ext cx="1140120" cy="11401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3"/>
          <p:cNvSpPr/>
          <p:nvPr/>
        </p:nvSpPr>
        <p:spPr>
          <a:xfrm>
            <a:off x="675936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4"/>
          <p:cNvSpPr/>
          <p:nvPr/>
        </p:nvSpPr>
        <p:spPr>
          <a:xfrm>
            <a:off x="618876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7516440" y="3845880"/>
            <a:ext cx="1140120" cy="11401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6"/>
          <p:cNvSpPr/>
          <p:nvPr/>
        </p:nvSpPr>
        <p:spPr>
          <a:xfrm>
            <a:off x="808668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7"/>
          <p:cNvSpPr/>
          <p:nvPr/>
        </p:nvSpPr>
        <p:spPr>
          <a:xfrm>
            <a:off x="751608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843760" y="3845880"/>
            <a:ext cx="1140120" cy="114012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17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9"/>
          <p:cNvSpPr/>
          <p:nvPr/>
        </p:nvSpPr>
        <p:spPr>
          <a:xfrm>
            <a:off x="94140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0"/>
          <p:cNvSpPr/>
          <p:nvPr/>
        </p:nvSpPr>
        <p:spPr>
          <a:xfrm>
            <a:off x="88434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8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1"/>
          <p:cNvSpPr/>
          <p:nvPr/>
        </p:nvSpPr>
        <p:spPr>
          <a:xfrm rot="12600">
            <a:off x="2241000" y="3685680"/>
            <a:ext cx="8010720" cy="12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8000" spc="2192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转正述职报告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4656600" y="5534640"/>
            <a:ext cx="349200" cy="350640"/>
          </a:xfrm>
          <a:custGeom>
            <a:avLst/>
            <a:gdLst/>
            <a:ahLst/>
            <a:rect l="l" t="t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3"/>
          <p:cNvSpPr/>
          <p:nvPr/>
        </p:nvSpPr>
        <p:spPr>
          <a:xfrm>
            <a:off x="5106600" y="5551200"/>
            <a:ext cx="1832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汇报人：吴添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4"/>
          <p:cNvSpPr/>
          <p:nvPr/>
        </p:nvSpPr>
        <p:spPr>
          <a:xfrm>
            <a:off x="4443840" y="1223280"/>
            <a:ext cx="330336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2022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5"/>
          <p:cNvSpPr/>
          <p:nvPr/>
        </p:nvSpPr>
        <p:spPr>
          <a:xfrm>
            <a:off x="3805560" y="6123600"/>
            <a:ext cx="37695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6"/>
          <p:cNvSpPr/>
          <p:nvPr/>
        </p:nvSpPr>
        <p:spPr>
          <a:xfrm>
            <a:off x="7675920" y="5875560"/>
            <a:ext cx="3027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2022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号入职社区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205200"/>
            <a:ext cx="12191040" cy="5997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"/>
          <p:cNvSpPr/>
          <p:nvPr/>
        </p:nvSpPr>
        <p:spPr>
          <a:xfrm flipH="1">
            <a:off x="265680" y="8060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3"/>
          <p:cNvSpPr/>
          <p:nvPr/>
        </p:nvSpPr>
        <p:spPr>
          <a:xfrm flipV="1">
            <a:off x="1457280" y="1148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"/>
          <p:cNvSpPr/>
          <p:nvPr/>
        </p:nvSpPr>
        <p:spPr>
          <a:xfrm flipH="1">
            <a:off x="311760" y="116280"/>
            <a:ext cx="1401840" cy="7783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5"/>
          <p:cNvSpPr/>
          <p:nvPr/>
        </p:nvSpPr>
        <p:spPr>
          <a:xfrm>
            <a:off x="302040" y="244080"/>
            <a:ext cx="13230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2021400" y="244080"/>
            <a:ext cx="25002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兴趣课程学习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2963880" y="4393080"/>
            <a:ext cx="2312640" cy="198504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302400" rIns="302400" tIns="286560" bIns="286560" anchor="ctr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金融知识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8"/>
          <p:cNvSpPr/>
          <p:nvPr/>
        </p:nvSpPr>
        <p:spPr>
          <a:xfrm>
            <a:off x="4897800" y="3332160"/>
            <a:ext cx="2312640" cy="198504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/>
          <a:fillRef idx="0"/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07" name="CustomShape 9"/>
          <p:cNvSpPr/>
          <p:nvPr/>
        </p:nvSpPr>
        <p:spPr>
          <a:xfrm>
            <a:off x="6879240" y="4389840"/>
            <a:ext cx="2312640" cy="19850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稳定性建设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4868640" y="1190520"/>
            <a:ext cx="2312640" cy="19850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1"/>
          <p:cNvSpPr/>
          <p:nvPr/>
        </p:nvSpPr>
        <p:spPr>
          <a:xfrm>
            <a:off x="6818400" y="2272680"/>
            <a:ext cx="2312640" cy="19850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2"/>
          <p:cNvSpPr/>
          <p:nvPr/>
        </p:nvSpPr>
        <p:spPr>
          <a:xfrm>
            <a:off x="2882160" y="2305080"/>
            <a:ext cx="2312640" cy="1985040"/>
          </a:xfrm>
          <a:custGeom>
            <a:avLst/>
            <a:gdLst/>
            <a:ah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02400" rIns="302400" tIns="286560" bIns="286560" anchor="ctr"/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0" y="2462040"/>
            <a:ext cx="12191040" cy="1894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12" name="CustomShape 2"/>
          <p:cNvSpPr/>
          <p:nvPr/>
        </p:nvSpPr>
        <p:spPr>
          <a:xfrm>
            <a:off x="3714120" y="2202480"/>
            <a:ext cx="257400" cy="25848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3"/>
          <p:cNvSpPr/>
          <p:nvPr/>
        </p:nvSpPr>
        <p:spPr>
          <a:xfrm flipV="1">
            <a:off x="510120" y="4356720"/>
            <a:ext cx="262440" cy="26352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4"/>
          <p:cNvSpPr/>
          <p:nvPr/>
        </p:nvSpPr>
        <p:spPr>
          <a:xfrm>
            <a:off x="639000" y="2203200"/>
            <a:ext cx="3208320" cy="241200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1487520" y="2531520"/>
            <a:ext cx="1761840" cy="17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4446720" y="2890800"/>
            <a:ext cx="6732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自我评价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205200"/>
            <a:ext cx="12191040" cy="5997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flipH="1">
            <a:off x="265680" y="8060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flipV="1">
            <a:off x="1457280" y="1148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 flipH="1">
            <a:off x="311760" y="116280"/>
            <a:ext cx="1401840" cy="7783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>
            <a:off x="302040" y="244080"/>
            <a:ext cx="13230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2058840" y="244080"/>
            <a:ext cx="17136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我的优点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3147840" y="1794960"/>
            <a:ext cx="4555800" cy="86868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积极主动，有责任感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8"/>
          <p:cNvSpPr/>
          <p:nvPr/>
        </p:nvSpPr>
        <p:spPr>
          <a:xfrm>
            <a:off x="3166560" y="3312000"/>
            <a:ext cx="4537080" cy="86868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团队精神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2751840" y="1844280"/>
            <a:ext cx="726840" cy="7268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2770560" y="3403080"/>
            <a:ext cx="726840" cy="7268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3238560" y="4824000"/>
            <a:ext cx="4465080" cy="86868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心态良好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2"/>
          <p:cNvSpPr/>
          <p:nvPr/>
        </p:nvSpPr>
        <p:spPr>
          <a:xfrm>
            <a:off x="2770920" y="3403440"/>
            <a:ext cx="726840" cy="7268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>
            <a:off x="2770920" y="3403440"/>
            <a:ext cx="726840" cy="7268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4"/>
          <p:cNvSpPr/>
          <p:nvPr/>
        </p:nvSpPr>
        <p:spPr>
          <a:xfrm>
            <a:off x="2808000" y="4888800"/>
            <a:ext cx="726840" cy="7268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205200"/>
            <a:ext cx="12191040" cy="5997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"/>
          <p:cNvSpPr/>
          <p:nvPr/>
        </p:nvSpPr>
        <p:spPr>
          <a:xfrm flipH="1">
            <a:off x="265680" y="8060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3"/>
          <p:cNvSpPr/>
          <p:nvPr/>
        </p:nvSpPr>
        <p:spPr>
          <a:xfrm flipV="1">
            <a:off x="1457280" y="1148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 flipH="1">
            <a:off x="311760" y="116280"/>
            <a:ext cx="1401840" cy="7783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5"/>
          <p:cNvSpPr/>
          <p:nvPr/>
        </p:nvSpPr>
        <p:spPr>
          <a:xfrm>
            <a:off x="302040" y="244080"/>
            <a:ext cx="13230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2058840" y="244080"/>
            <a:ext cx="17136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1527840" y="1794960"/>
            <a:ext cx="3763800" cy="86868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开发流程不够规范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8"/>
          <p:cNvSpPr/>
          <p:nvPr/>
        </p:nvSpPr>
        <p:spPr>
          <a:xfrm>
            <a:off x="1546560" y="3312000"/>
            <a:ext cx="3817080" cy="86868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文档不够详细完善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9"/>
          <p:cNvSpPr/>
          <p:nvPr/>
        </p:nvSpPr>
        <p:spPr>
          <a:xfrm>
            <a:off x="1131840" y="1844280"/>
            <a:ext cx="726840" cy="7268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0"/>
          <p:cNvSpPr/>
          <p:nvPr/>
        </p:nvSpPr>
        <p:spPr>
          <a:xfrm>
            <a:off x="1150560" y="3403080"/>
            <a:ext cx="726840" cy="7268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1"/>
          <p:cNvSpPr/>
          <p:nvPr/>
        </p:nvSpPr>
        <p:spPr>
          <a:xfrm>
            <a:off x="1618560" y="4824000"/>
            <a:ext cx="3817080" cy="86868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业务思考不够深入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2"/>
          <p:cNvSpPr/>
          <p:nvPr/>
        </p:nvSpPr>
        <p:spPr>
          <a:xfrm>
            <a:off x="1150920" y="3403440"/>
            <a:ext cx="726840" cy="7268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3"/>
          <p:cNvSpPr/>
          <p:nvPr/>
        </p:nvSpPr>
        <p:spPr>
          <a:xfrm>
            <a:off x="1150920" y="3403440"/>
            <a:ext cx="726840" cy="7268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4"/>
          <p:cNvSpPr/>
          <p:nvPr/>
        </p:nvSpPr>
        <p:spPr>
          <a:xfrm>
            <a:off x="1188000" y="4888800"/>
            <a:ext cx="726840" cy="726840"/>
          </a:xfrm>
          <a:prstGeom prst="ellipse">
            <a:avLst/>
          </a:prstGeom>
          <a:solidFill>
            <a:srgbClr val="9999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5"/>
          <p:cNvSpPr/>
          <p:nvPr/>
        </p:nvSpPr>
        <p:spPr>
          <a:xfrm>
            <a:off x="5652000" y="3456000"/>
            <a:ext cx="1511640" cy="647640"/>
          </a:xfrm>
          <a:custGeom>
            <a:avLst/>
            <a:gdLst/>
            <a:ahLst/>
            <a:rect l="l" t="t" r="r" b="b"/>
            <a:pathLst>
              <a:path w="4202" h="1801">
                <a:moveTo>
                  <a:pt x="0" y="450"/>
                </a:moveTo>
                <a:lnTo>
                  <a:pt x="3150" y="450"/>
                </a:lnTo>
                <a:lnTo>
                  <a:pt x="3150" y="0"/>
                </a:lnTo>
                <a:lnTo>
                  <a:pt x="4201" y="900"/>
                </a:lnTo>
                <a:lnTo>
                  <a:pt x="3150" y="1800"/>
                </a:lnTo>
                <a:lnTo>
                  <a:pt x="3150" y="1350"/>
                </a:lnTo>
                <a:lnTo>
                  <a:pt x="0" y="1350"/>
                </a:lnTo>
                <a:lnTo>
                  <a:pt x="0" y="450"/>
                </a:lnTo>
              </a:path>
            </a:pathLst>
          </a:cu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改进措施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6"/>
          <p:cNvSpPr/>
          <p:nvPr/>
        </p:nvSpPr>
        <p:spPr>
          <a:xfrm>
            <a:off x="7560000" y="1872000"/>
            <a:ext cx="575640" cy="57564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7"/>
          <p:cNvSpPr/>
          <p:nvPr/>
        </p:nvSpPr>
        <p:spPr>
          <a:xfrm>
            <a:off x="8273880" y="1800000"/>
            <a:ext cx="223776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及时更新流程状态，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快速和各方同步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8"/>
          <p:cNvSpPr/>
          <p:nvPr/>
        </p:nvSpPr>
        <p:spPr>
          <a:xfrm>
            <a:off x="7560000" y="3456000"/>
            <a:ext cx="575640" cy="57564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9"/>
          <p:cNvSpPr/>
          <p:nvPr/>
        </p:nvSpPr>
        <p:spPr>
          <a:xfrm>
            <a:off x="8136000" y="3422520"/>
            <a:ext cx="360936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任务过程中给出全面详细的文档，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方便后续其他人员了解业务。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0"/>
          <p:cNvSpPr/>
          <p:nvPr/>
        </p:nvSpPr>
        <p:spPr>
          <a:xfrm>
            <a:off x="7596000" y="4968000"/>
            <a:ext cx="575640" cy="575640"/>
          </a:xfrm>
          <a:prstGeom prst="rect">
            <a:avLst/>
          </a:prstGeom>
          <a:solidFill>
            <a:srgbClr val="00ccff"/>
          </a:solidFill>
          <a:ln>
            <a:solidFill>
              <a:srgbClr val="83ca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1"/>
          <p:cNvSpPr/>
          <p:nvPr/>
        </p:nvSpPr>
        <p:spPr>
          <a:xfrm>
            <a:off x="8174880" y="4896000"/>
            <a:ext cx="3609360" cy="6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开发前多思考需求的合理性以及影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响面，多问多交流，避免理解偏差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2462040"/>
            <a:ext cx="12191040" cy="1894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3714120" y="2202480"/>
            <a:ext cx="257400" cy="25848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3"/>
          <p:cNvSpPr/>
          <p:nvPr/>
        </p:nvSpPr>
        <p:spPr>
          <a:xfrm flipV="1">
            <a:off x="510120" y="4356720"/>
            <a:ext cx="262440" cy="26352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4"/>
          <p:cNvSpPr/>
          <p:nvPr/>
        </p:nvSpPr>
        <p:spPr>
          <a:xfrm>
            <a:off x="639000" y="2203200"/>
            <a:ext cx="3208320" cy="241200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5"/>
          <p:cNvSpPr/>
          <p:nvPr/>
        </p:nvSpPr>
        <p:spPr>
          <a:xfrm>
            <a:off x="1487520" y="2531520"/>
            <a:ext cx="1761840" cy="17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4446720" y="2766960"/>
            <a:ext cx="6732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4446720" y="3692880"/>
            <a:ext cx="41000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205200"/>
            <a:ext cx="12191040" cy="5997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"/>
          <p:cNvSpPr/>
          <p:nvPr/>
        </p:nvSpPr>
        <p:spPr>
          <a:xfrm flipH="1">
            <a:off x="265680" y="8060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3"/>
          <p:cNvSpPr/>
          <p:nvPr/>
        </p:nvSpPr>
        <p:spPr>
          <a:xfrm flipV="1">
            <a:off x="1457280" y="1148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4"/>
          <p:cNvSpPr/>
          <p:nvPr/>
        </p:nvSpPr>
        <p:spPr>
          <a:xfrm flipH="1">
            <a:off x="311760" y="116280"/>
            <a:ext cx="1401840" cy="7783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302040" y="244080"/>
            <a:ext cx="13230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2021400" y="244080"/>
            <a:ext cx="25002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职业规划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7"/>
          <p:cNvSpPr/>
          <p:nvPr/>
        </p:nvSpPr>
        <p:spPr>
          <a:xfrm>
            <a:off x="5044320" y="3888000"/>
            <a:ext cx="1435320" cy="143892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深入了解社区业务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8"/>
          <p:cNvSpPr/>
          <p:nvPr/>
        </p:nvSpPr>
        <p:spPr>
          <a:xfrm>
            <a:off x="7087320" y="2520720"/>
            <a:ext cx="1437120" cy="143892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独立负责业务模块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9"/>
          <p:cNvSpPr/>
          <p:nvPr/>
        </p:nvSpPr>
        <p:spPr>
          <a:xfrm>
            <a:off x="9362520" y="1152000"/>
            <a:ext cx="1437120" cy="143892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项目管理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/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0"/>
          <p:cNvSpPr/>
          <p:nvPr/>
        </p:nvSpPr>
        <p:spPr>
          <a:xfrm>
            <a:off x="4608000" y="2709000"/>
            <a:ext cx="6583320" cy="4020480"/>
          </a:xfrm>
          <a:custGeom>
            <a:avLst/>
            <a:gdLst/>
            <a:ahLst/>
            <a:rect l="l" t="t" r="r" b="b"/>
            <a:pathLst>
              <a:path w="5358466" h="3767155">
                <a:moveTo>
                  <a:pt x="3479568" y="0"/>
                </a:moveTo>
                <a:lnTo>
                  <a:pt x="3618115" y="0"/>
                </a:lnTo>
                <a:lnTo>
                  <a:pt x="5358466" y="0"/>
                </a:lnTo>
                <a:lnTo>
                  <a:pt x="5358466" y="138769"/>
                </a:lnTo>
                <a:lnTo>
                  <a:pt x="3618115" y="138769"/>
                </a:lnTo>
                <a:lnTo>
                  <a:pt x="3618115" y="1287028"/>
                </a:lnTo>
                <a:lnTo>
                  <a:pt x="3618115" y="1425797"/>
                </a:lnTo>
                <a:lnTo>
                  <a:pt x="3479568" y="1425797"/>
                </a:lnTo>
                <a:lnTo>
                  <a:pt x="1878331" y="1425797"/>
                </a:lnTo>
                <a:lnTo>
                  <a:pt x="1878331" y="2574055"/>
                </a:lnTo>
                <a:lnTo>
                  <a:pt x="1878331" y="2712824"/>
                </a:lnTo>
                <a:lnTo>
                  <a:pt x="1739784" y="2712824"/>
                </a:lnTo>
                <a:lnTo>
                  <a:pt x="138547" y="2712824"/>
                </a:lnTo>
                <a:lnTo>
                  <a:pt x="138547" y="3767155"/>
                </a:lnTo>
                <a:lnTo>
                  <a:pt x="0" y="3767155"/>
                </a:lnTo>
                <a:lnTo>
                  <a:pt x="0" y="2712824"/>
                </a:lnTo>
                <a:lnTo>
                  <a:pt x="0" y="2574055"/>
                </a:lnTo>
                <a:lnTo>
                  <a:pt x="138547" y="2574055"/>
                </a:lnTo>
                <a:lnTo>
                  <a:pt x="1739784" y="2574055"/>
                </a:lnTo>
                <a:lnTo>
                  <a:pt x="1739784" y="1425797"/>
                </a:lnTo>
                <a:lnTo>
                  <a:pt x="1739784" y="1287028"/>
                </a:lnTo>
                <a:lnTo>
                  <a:pt x="1878331" y="1287028"/>
                </a:lnTo>
                <a:lnTo>
                  <a:pt x="3479568" y="1287028"/>
                </a:lnTo>
                <a:lnTo>
                  <a:pt x="3479568" y="13876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1"/>
          <p:cNvSpPr/>
          <p:nvPr/>
        </p:nvSpPr>
        <p:spPr>
          <a:xfrm>
            <a:off x="7592760" y="1645560"/>
            <a:ext cx="1036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2"/>
          <p:cNvSpPr/>
          <p:nvPr/>
        </p:nvSpPr>
        <p:spPr>
          <a:xfrm>
            <a:off x="5690880" y="3061440"/>
            <a:ext cx="10134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3"/>
          <p:cNvSpPr/>
          <p:nvPr/>
        </p:nvSpPr>
        <p:spPr>
          <a:xfrm>
            <a:off x="3579840" y="4448160"/>
            <a:ext cx="12247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4"/>
          <p:cNvSpPr/>
          <p:nvPr/>
        </p:nvSpPr>
        <p:spPr>
          <a:xfrm>
            <a:off x="5184000" y="5832000"/>
            <a:ext cx="11984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第一阶段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5"/>
          <p:cNvSpPr/>
          <p:nvPr/>
        </p:nvSpPr>
        <p:spPr>
          <a:xfrm>
            <a:off x="7344000" y="4464000"/>
            <a:ext cx="11984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第二阶段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16"/>
          <p:cNvSpPr/>
          <p:nvPr/>
        </p:nvSpPr>
        <p:spPr>
          <a:xfrm>
            <a:off x="9576000" y="3096000"/>
            <a:ext cx="11984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第三阶段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7"/>
          <p:cNvSpPr/>
          <p:nvPr/>
        </p:nvSpPr>
        <p:spPr>
          <a:xfrm>
            <a:off x="3191040" y="2709000"/>
            <a:ext cx="39988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18"/>
          <p:cNvSpPr/>
          <p:nvPr/>
        </p:nvSpPr>
        <p:spPr>
          <a:xfrm flipH="1">
            <a:off x="5518800" y="1799640"/>
            <a:ext cx="3590640" cy="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19"/>
          <p:cNvSpPr/>
          <p:nvPr/>
        </p:nvSpPr>
        <p:spPr>
          <a:xfrm flipH="1">
            <a:off x="5040000" y="3159360"/>
            <a:ext cx="180792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20"/>
          <p:cNvSpPr/>
          <p:nvPr/>
        </p:nvSpPr>
        <p:spPr>
          <a:xfrm flipH="1">
            <a:off x="4109400" y="4680000"/>
            <a:ext cx="786600" cy="0"/>
          </a:xfrm>
          <a:prstGeom prst="line">
            <a:avLst/>
          </a:prstGeom>
          <a:ln w="12600">
            <a:solidFill>
              <a:schemeClr val="accent1"/>
            </a:solidFill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1"/>
          <p:cNvSpPr/>
          <p:nvPr/>
        </p:nvSpPr>
        <p:spPr>
          <a:xfrm>
            <a:off x="1296000" y="4464000"/>
            <a:ext cx="119844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TextShape 22"/>
          <p:cNvSpPr txBox="1"/>
          <p:nvPr/>
        </p:nvSpPr>
        <p:spPr>
          <a:xfrm>
            <a:off x="1159920" y="1402200"/>
            <a:ext cx="4366800" cy="78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社区领域的技术专家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负责项目管理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23"/>
          <p:cNvSpPr txBox="1"/>
          <p:nvPr/>
        </p:nvSpPr>
        <p:spPr>
          <a:xfrm>
            <a:off x="1191600" y="2628000"/>
            <a:ext cx="370440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独立负责业务模块的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计划排期，资源协调，开发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思考业务发展方向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24"/>
          <p:cNvSpPr txBox="1"/>
          <p:nvPr/>
        </p:nvSpPr>
        <p:spPr>
          <a:xfrm>
            <a:off x="1227600" y="4032000"/>
            <a:ext cx="2768400" cy="176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持续深入学习社区业务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了解部门的整体架构和各个业务之间的合作关系。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205200"/>
            <a:ext cx="12191040" cy="5997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2"/>
          <p:cNvSpPr/>
          <p:nvPr/>
        </p:nvSpPr>
        <p:spPr>
          <a:xfrm flipH="1">
            <a:off x="265680" y="8060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3"/>
          <p:cNvSpPr/>
          <p:nvPr/>
        </p:nvSpPr>
        <p:spPr>
          <a:xfrm flipV="1">
            <a:off x="1457280" y="1148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4"/>
          <p:cNvSpPr/>
          <p:nvPr/>
        </p:nvSpPr>
        <p:spPr>
          <a:xfrm flipH="1">
            <a:off x="311760" y="116280"/>
            <a:ext cx="1401840" cy="7783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302040" y="244080"/>
            <a:ext cx="13230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2002320" y="244080"/>
            <a:ext cx="28936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下一步工作计划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7"/>
          <p:cNvSpPr/>
          <p:nvPr/>
        </p:nvSpPr>
        <p:spPr>
          <a:xfrm>
            <a:off x="1418040" y="1471320"/>
            <a:ext cx="798840" cy="7988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8"/>
          <p:cNvSpPr/>
          <p:nvPr/>
        </p:nvSpPr>
        <p:spPr>
          <a:xfrm>
            <a:off x="1451160" y="1578960"/>
            <a:ext cx="6818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9"/>
          <p:cNvSpPr/>
          <p:nvPr/>
        </p:nvSpPr>
        <p:spPr>
          <a:xfrm>
            <a:off x="1418040" y="3407400"/>
            <a:ext cx="798840" cy="7988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0"/>
          <p:cNvSpPr/>
          <p:nvPr/>
        </p:nvSpPr>
        <p:spPr>
          <a:xfrm>
            <a:off x="1451160" y="3515040"/>
            <a:ext cx="6818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1418040" y="5396760"/>
            <a:ext cx="798840" cy="79884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2"/>
          <p:cNvSpPr/>
          <p:nvPr/>
        </p:nvSpPr>
        <p:spPr>
          <a:xfrm>
            <a:off x="1451160" y="5504400"/>
            <a:ext cx="6818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4"/>
          <p:cNvSpPr/>
          <p:nvPr/>
        </p:nvSpPr>
        <p:spPr>
          <a:xfrm>
            <a:off x="2354040" y="1837800"/>
            <a:ext cx="869436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5"/>
          <p:cNvSpPr/>
          <p:nvPr/>
        </p:nvSpPr>
        <p:spPr>
          <a:xfrm>
            <a:off x="2354040" y="3299760"/>
            <a:ext cx="23259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</a:t>
            </a: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交流</a:t>
            </a: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16"/>
          <p:cNvSpPr/>
          <p:nvPr/>
        </p:nvSpPr>
        <p:spPr>
          <a:xfrm>
            <a:off x="2354040" y="5609880"/>
            <a:ext cx="869436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主动承担更多的开发任务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。跳出做任务的思维，培养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Owner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意识</a:t>
            </a: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思考如何协调项目资源，如何合理安排计划排期，如何优化项目，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如何快速定位解决问题，如何加强项目稳定性建设。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8"/>
          <p:cNvSpPr/>
          <p:nvPr/>
        </p:nvSpPr>
        <p:spPr>
          <a:xfrm>
            <a:off x="2354040" y="1380960"/>
            <a:ext cx="240480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追求</a:t>
            </a: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更深的技术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2354040" y="3767760"/>
            <a:ext cx="869436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和开发多交流项目情况，分享技术知识。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和产品多沟通，思考业务现状，培养产品意识。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2354040" y="5144040"/>
            <a:ext cx="20696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200" spc="-1" strike="noStrike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TextShape 21"/>
          <p:cNvSpPr txBox="1"/>
          <p:nvPr/>
        </p:nvSpPr>
        <p:spPr>
          <a:xfrm>
            <a:off x="2402640" y="1837800"/>
            <a:ext cx="5805360" cy="87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注意代码细节，思考有没有更高效的方法，有没有优化的点，有没有不合理的地方。多学习新技术，多思考其应用场景，是否能对现有项目有所提升。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205200"/>
            <a:ext cx="12191040" cy="5997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2"/>
          <p:cNvSpPr/>
          <p:nvPr/>
        </p:nvSpPr>
        <p:spPr>
          <a:xfrm flipH="1">
            <a:off x="265680" y="8060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3"/>
          <p:cNvSpPr/>
          <p:nvPr/>
        </p:nvSpPr>
        <p:spPr>
          <a:xfrm flipV="1">
            <a:off x="1457280" y="1148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4"/>
          <p:cNvSpPr/>
          <p:nvPr/>
        </p:nvSpPr>
        <p:spPr>
          <a:xfrm flipH="1">
            <a:off x="311760" y="116280"/>
            <a:ext cx="1401840" cy="7783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5"/>
          <p:cNvSpPr/>
          <p:nvPr/>
        </p:nvSpPr>
        <p:spPr>
          <a:xfrm>
            <a:off x="302040" y="244080"/>
            <a:ext cx="13230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2002320" y="244080"/>
            <a:ext cx="28936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实现目标的关键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7"/>
          <p:cNvSpPr/>
          <p:nvPr/>
        </p:nvSpPr>
        <p:spPr>
          <a:xfrm>
            <a:off x="2859840" y="1715040"/>
            <a:ext cx="2655000" cy="82512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8"/>
          <p:cNvSpPr/>
          <p:nvPr/>
        </p:nvSpPr>
        <p:spPr>
          <a:xfrm>
            <a:off x="2859840" y="2883240"/>
            <a:ext cx="2655000" cy="82512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9"/>
          <p:cNvSpPr/>
          <p:nvPr/>
        </p:nvSpPr>
        <p:spPr>
          <a:xfrm>
            <a:off x="2859840" y="4051080"/>
            <a:ext cx="2655000" cy="82296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0"/>
          <p:cNvSpPr/>
          <p:nvPr/>
        </p:nvSpPr>
        <p:spPr>
          <a:xfrm>
            <a:off x="2859840" y="5217120"/>
            <a:ext cx="2655000" cy="82512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11"/>
          <p:cNvSpPr/>
          <p:nvPr/>
        </p:nvSpPr>
        <p:spPr>
          <a:xfrm flipV="1">
            <a:off x="3916080" y="2411640"/>
            <a:ext cx="138960" cy="1270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12"/>
          <p:cNvSpPr/>
          <p:nvPr/>
        </p:nvSpPr>
        <p:spPr>
          <a:xfrm>
            <a:off x="3916080" y="1715040"/>
            <a:ext cx="138960" cy="1270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13"/>
          <p:cNvSpPr/>
          <p:nvPr/>
        </p:nvSpPr>
        <p:spPr>
          <a:xfrm>
            <a:off x="1547640" y="1715040"/>
            <a:ext cx="2367000" cy="8251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14"/>
          <p:cNvSpPr/>
          <p:nvPr/>
        </p:nvSpPr>
        <p:spPr>
          <a:xfrm flipV="1">
            <a:off x="3916080" y="3579840"/>
            <a:ext cx="138960" cy="1270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5"/>
          <p:cNvSpPr/>
          <p:nvPr/>
        </p:nvSpPr>
        <p:spPr>
          <a:xfrm>
            <a:off x="3916080" y="2883240"/>
            <a:ext cx="138960" cy="1270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16"/>
          <p:cNvSpPr/>
          <p:nvPr/>
        </p:nvSpPr>
        <p:spPr>
          <a:xfrm>
            <a:off x="1547640" y="2883240"/>
            <a:ext cx="2367000" cy="8251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保持实践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17"/>
          <p:cNvSpPr/>
          <p:nvPr/>
        </p:nvSpPr>
        <p:spPr>
          <a:xfrm flipV="1">
            <a:off x="3916080" y="4745880"/>
            <a:ext cx="138960" cy="1270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8"/>
          <p:cNvSpPr/>
          <p:nvPr/>
        </p:nvSpPr>
        <p:spPr>
          <a:xfrm>
            <a:off x="3916080" y="4051080"/>
            <a:ext cx="138960" cy="12492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9"/>
          <p:cNvSpPr/>
          <p:nvPr/>
        </p:nvSpPr>
        <p:spPr>
          <a:xfrm>
            <a:off x="1547640" y="4051080"/>
            <a:ext cx="2367000" cy="8229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总结反思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0"/>
          <p:cNvSpPr/>
          <p:nvPr/>
        </p:nvSpPr>
        <p:spPr>
          <a:xfrm flipV="1">
            <a:off x="3916080" y="5913720"/>
            <a:ext cx="138960" cy="1270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21"/>
          <p:cNvSpPr/>
          <p:nvPr/>
        </p:nvSpPr>
        <p:spPr>
          <a:xfrm>
            <a:off x="3916080" y="5217120"/>
            <a:ext cx="138960" cy="12708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22"/>
          <p:cNvSpPr/>
          <p:nvPr/>
        </p:nvSpPr>
        <p:spPr>
          <a:xfrm>
            <a:off x="1547640" y="5217120"/>
            <a:ext cx="2367000" cy="82512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rIns="115200" tIns="57600" bIns="57600" anchor="ctr"/>
          <a:p>
            <a:pPr algn="ctr">
              <a:lnSpc>
                <a:spcPct val="100000"/>
              </a:lnSpc>
            </a:pPr>
            <a:r>
              <a:rPr b="0" lang="en-US" sz="25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加强沟通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3"/>
          <p:cNvSpPr/>
          <p:nvPr/>
        </p:nvSpPr>
        <p:spPr>
          <a:xfrm>
            <a:off x="5724000" y="1661040"/>
            <a:ext cx="5075280" cy="9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持续学习前沿技术，增加各方面实力。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4"/>
          <p:cNvSpPr/>
          <p:nvPr/>
        </p:nvSpPr>
        <p:spPr>
          <a:xfrm>
            <a:off x="5724000" y="2825280"/>
            <a:ext cx="5075280" cy="93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5"/>
          <p:cNvSpPr/>
          <p:nvPr/>
        </p:nvSpPr>
        <p:spPr>
          <a:xfrm>
            <a:off x="5724000" y="3999240"/>
            <a:ext cx="5075280" cy="81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记录总结遇到的困难和问题，反思并提升。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6"/>
          <p:cNvSpPr/>
          <p:nvPr/>
        </p:nvSpPr>
        <p:spPr>
          <a:xfrm>
            <a:off x="5724000" y="4985280"/>
            <a:ext cx="5075280" cy="1324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提高沟通技巧，降低交流成本，提升效率。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7"/>
          <p:cNvSpPr/>
          <p:nvPr/>
        </p:nvSpPr>
        <p:spPr>
          <a:xfrm>
            <a:off x="5724000" y="2833560"/>
            <a:ext cx="5075280" cy="92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30000"/>
              </a:lnSpc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思考所学技术，优化项目架构。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0" y="0"/>
            <a:ext cx="12191040" cy="35283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2" name="图片 42" descr=""/>
          <p:cNvPicPr/>
          <p:nvPr/>
        </p:nvPicPr>
        <p:blipFill>
          <a:blip r:embed="rId1"/>
          <a:stretch/>
        </p:blipFill>
        <p:spPr>
          <a:xfrm>
            <a:off x="1066680" y="345960"/>
            <a:ext cx="10057320" cy="5086080"/>
          </a:xfrm>
          <a:prstGeom prst="rect">
            <a:avLst/>
          </a:prstGeom>
          <a:ln>
            <a:noFill/>
          </a:ln>
        </p:spPr>
      </p:pic>
      <p:sp>
        <p:nvSpPr>
          <p:cNvPr id="333" name="CustomShape 2"/>
          <p:cNvSpPr/>
          <p:nvPr/>
        </p:nvSpPr>
        <p:spPr>
          <a:xfrm>
            <a:off x="0" y="3522600"/>
            <a:ext cx="12191040" cy="333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3"/>
          <p:cNvSpPr/>
          <p:nvPr/>
        </p:nvSpPr>
        <p:spPr>
          <a:xfrm>
            <a:off x="3459600" y="1377360"/>
            <a:ext cx="51559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感谢聆听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5222520" y="4392000"/>
            <a:ext cx="1832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5"/>
          <p:cNvSpPr/>
          <p:nvPr/>
        </p:nvSpPr>
        <p:spPr>
          <a:xfrm>
            <a:off x="-360" y="3462840"/>
            <a:ext cx="12191040" cy="35283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6"/>
          <p:cNvSpPr/>
          <p:nvPr/>
        </p:nvSpPr>
        <p:spPr>
          <a:xfrm>
            <a:off x="3688200" y="3637440"/>
            <a:ext cx="51559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 advTm="0">
    <p:blinds dir="vert"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040" cy="2335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图片 29" descr=""/>
          <p:cNvPicPr/>
          <p:nvPr/>
        </p:nvPicPr>
        <p:blipFill>
          <a:blip r:embed="rId1"/>
          <a:srcRect l="0" t="0" r="0" b="61903"/>
          <a:stretch/>
        </p:blipFill>
        <p:spPr>
          <a:xfrm>
            <a:off x="1066680" y="345960"/>
            <a:ext cx="10057320" cy="193680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0" y="2283840"/>
            <a:ext cx="12191040" cy="457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785160" y="391680"/>
            <a:ext cx="299880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录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479600" y="3281760"/>
            <a:ext cx="1131120" cy="120528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4179960" y="3281760"/>
            <a:ext cx="1131120" cy="120528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6879960" y="3281760"/>
            <a:ext cx="1131120" cy="120528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9580320" y="3281760"/>
            <a:ext cx="1131120" cy="1205280"/>
          </a:xfrm>
          <a:custGeom>
            <a:avLst/>
            <a:gdLst/>
            <a:ah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941400" y="4760640"/>
            <a:ext cx="2041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3673800" y="4760640"/>
            <a:ext cx="20790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成长收获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>
            <a:off x="6407640" y="4760640"/>
            <a:ext cx="2079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自我评价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1"/>
          <p:cNvSpPr/>
          <p:nvPr/>
        </p:nvSpPr>
        <p:spPr>
          <a:xfrm>
            <a:off x="9123480" y="4760640"/>
            <a:ext cx="2079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2462040"/>
            <a:ext cx="12191040" cy="1894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3714120" y="2202480"/>
            <a:ext cx="257400" cy="25848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 flipV="1">
            <a:off x="510120" y="4356720"/>
            <a:ext cx="262440" cy="26352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639000" y="2203200"/>
            <a:ext cx="3208320" cy="241200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1487520" y="2531520"/>
            <a:ext cx="1761840" cy="17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4446720" y="2957760"/>
            <a:ext cx="6732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205200"/>
            <a:ext cx="12191040" cy="5997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 flipH="1">
            <a:off x="265680" y="8060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"/>
          <p:cNvSpPr/>
          <p:nvPr/>
        </p:nvSpPr>
        <p:spPr>
          <a:xfrm flipV="1">
            <a:off x="1457280" y="1148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 flipH="1">
            <a:off x="311760" y="116280"/>
            <a:ext cx="1401840" cy="7783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302040" y="244080"/>
            <a:ext cx="13230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2002320" y="244080"/>
            <a:ext cx="289368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工作岗位及职责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1035360" y="2648160"/>
            <a:ext cx="2940120" cy="2455920"/>
          </a:xfrm>
          <a:prstGeom prst="round2DiagRect">
            <a:avLst>
              <a:gd name="adj1" fmla="val 10459"/>
              <a:gd name="adj2" fmla="val 0"/>
            </a:avLst>
          </a:prstGeom>
          <a:solidFill>
            <a:srgbClr val="136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工程师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5236920" y="1711440"/>
            <a:ext cx="3887280" cy="4067280"/>
          </a:xfrm>
          <a:prstGeom prst="rect">
            <a:avLst/>
          </a:prstGeom>
          <a:noFill/>
          <a:ln w="19080">
            <a:solidFill>
              <a:srgbClr val="72625f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5596920" y="1993680"/>
            <a:ext cx="57366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0"/>
          <p:cNvSpPr/>
          <p:nvPr/>
        </p:nvSpPr>
        <p:spPr>
          <a:xfrm>
            <a:off x="5004000" y="2044440"/>
            <a:ext cx="465120" cy="48852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5004000" y="3040920"/>
            <a:ext cx="465120" cy="48852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5586120" y="3941280"/>
            <a:ext cx="55951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重构任务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5004000" y="3994920"/>
            <a:ext cx="465120" cy="48852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5596920" y="4823280"/>
            <a:ext cx="55843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5"/>
          <p:cNvSpPr/>
          <p:nvPr/>
        </p:nvSpPr>
        <p:spPr>
          <a:xfrm>
            <a:off x="5004000" y="4948920"/>
            <a:ext cx="465120" cy="48852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5586120" y="3941280"/>
            <a:ext cx="55951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7"/>
          <p:cNvSpPr/>
          <p:nvPr/>
        </p:nvSpPr>
        <p:spPr>
          <a:xfrm>
            <a:off x="5586120" y="3941280"/>
            <a:ext cx="55951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8"/>
          <p:cNvSpPr/>
          <p:nvPr/>
        </p:nvSpPr>
        <p:spPr>
          <a:xfrm>
            <a:off x="5616000" y="4896000"/>
            <a:ext cx="55951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能效工具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9"/>
          <p:cNvSpPr/>
          <p:nvPr/>
        </p:nvSpPr>
        <p:spPr>
          <a:xfrm>
            <a:off x="5596920" y="1993680"/>
            <a:ext cx="1600560" cy="5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业务学习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0"/>
          <p:cNvSpPr/>
          <p:nvPr/>
        </p:nvSpPr>
        <p:spPr>
          <a:xfrm>
            <a:off x="5599080" y="2975400"/>
            <a:ext cx="1600560" cy="5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205200"/>
            <a:ext cx="12191040" cy="5997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 flipH="1">
            <a:off x="265680" y="8060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 flipV="1">
            <a:off x="1457280" y="1148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 flipH="1">
            <a:off x="311760" y="116280"/>
            <a:ext cx="1401840" cy="7783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"/>
          <p:cNvSpPr/>
          <p:nvPr/>
        </p:nvSpPr>
        <p:spPr>
          <a:xfrm>
            <a:off x="302040" y="244080"/>
            <a:ext cx="13230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2021400" y="244080"/>
            <a:ext cx="25002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2649240" y="1383480"/>
            <a:ext cx="707004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完成了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个任务的开发，其中需求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个，重构任务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个，工具任务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个。业务面覆盖评论，互动消息，用户中心，抽样，运营后台，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SNS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创作平台，审核对接等。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1457640" y="1433880"/>
            <a:ext cx="936000" cy="48852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2638440" y="2715120"/>
            <a:ext cx="7226280" cy="7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大部分任务在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周左右完成，小部分任务因为任务量或者排期需要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个，做到了快速回退修复，影响小。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1457640" y="2732760"/>
            <a:ext cx="944640" cy="48852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2638440" y="4006440"/>
            <a:ext cx="7226280" cy="9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代码质量：第一个任务不清楚公司的代码规范，质量不高。后续的代码保证了没有异味。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效率： 前期需要了解业务需求和技术框架，速度较慢。现在可以快速开发上线。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1457640" y="4060080"/>
            <a:ext cx="944640" cy="48852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205200"/>
            <a:ext cx="12191040" cy="5997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"/>
          <p:cNvSpPr/>
          <p:nvPr/>
        </p:nvSpPr>
        <p:spPr>
          <a:xfrm flipH="1">
            <a:off x="265680" y="8060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 flipV="1">
            <a:off x="1457280" y="1148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 flipH="1">
            <a:off x="311760" y="116280"/>
            <a:ext cx="1401840" cy="7783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302040" y="244080"/>
            <a:ext cx="13230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2021400" y="244080"/>
            <a:ext cx="25002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0" name="图表 4194304"/>
          <p:cNvGraphicFramePr/>
          <p:nvPr/>
        </p:nvGraphicFramePr>
        <p:xfrm>
          <a:off x="1981080" y="1168560"/>
          <a:ext cx="8228520" cy="452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1" name="CustomShape 7"/>
          <p:cNvSpPr/>
          <p:nvPr/>
        </p:nvSpPr>
        <p:spPr>
          <a:xfrm>
            <a:off x="4727520" y="1168560"/>
            <a:ext cx="3998880" cy="515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任务完成情况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2462040"/>
            <a:ext cx="12191040" cy="1894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3714120" y="2202480"/>
            <a:ext cx="257400" cy="258480"/>
          </a:xfrm>
          <a:custGeom>
            <a:avLst/>
            <a:gdLst/>
            <a:ah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 flipV="1">
            <a:off x="510120" y="4356720"/>
            <a:ext cx="262440" cy="263520"/>
          </a:xfrm>
          <a:custGeom>
            <a:avLst/>
            <a:gdLst/>
            <a:ah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4"/>
          <p:cNvSpPr/>
          <p:nvPr/>
        </p:nvSpPr>
        <p:spPr>
          <a:xfrm>
            <a:off x="639000" y="2203200"/>
            <a:ext cx="3208320" cy="241200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5"/>
          <p:cNvSpPr/>
          <p:nvPr/>
        </p:nvSpPr>
        <p:spPr>
          <a:xfrm>
            <a:off x="1487520" y="2531520"/>
            <a:ext cx="1761840" cy="17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66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4446720" y="2928960"/>
            <a:ext cx="6732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成长收获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205200"/>
            <a:ext cx="12191040" cy="5997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 flipH="1">
            <a:off x="265680" y="8060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 flipV="1">
            <a:off x="1457280" y="1148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"/>
          <p:cNvSpPr/>
          <p:nvPr/>
        </p:nvSpPr>
        <p:spPr>
          <a:xfrm flipH="1">
            <a:off x="311760" y="116280"/>
            <a:ext cx="1401840" cy="7783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02040" y="244080"/>
            <a:ext cx="13230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2021400" y="244080"/>
            <a:ext cx="25002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开发设计构思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650520" y="3221640"/>
            <a:ext cx="3457800" cy="86868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8"/>
          <p:cNvSpPr/>
          <p:nvPr/>
        </p:nvSpPr>
        <p:spPr>
          <a:xfrm>
            <a:off x="4964400" y="1837440"/>
            <a:ext cx="49546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just">
              <a:lnSpc>
                <a:spcPts val="88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转发评论开发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644760" y="1529640"/>
            <a:ext cx="3457800" cy="86868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0"/>
          <p:cNvSpPr/>
          <p:nvPr/>
        </p:nvSpPr>
        <p:spPr>
          <a:xfrm>
            <a:off x="669600" y="4987440"/>
            <a:ext cx="3457800" cy="868680"/>
          </a:xfrm>
          <a:custGeom>
            <a:avLst/>
            <a:gdLst/>
            <a:ah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1"/>
          <p:cNvSpPr/>
          <p:nvPr/>
        </p:nvSpPr>
        <p:spPr>
          <a:xfrm>
            <a:off x="1290960" y="1754640"/>
            <a:ext cx="229716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9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案例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2"/>
          <p:cNvSpPr/>
          <p:nvPr/>
        </p:nvSpPr>
        <p:spPr>
          <a:xfrm>
            <a:off x="1297080" y="3430800"/>
            <a:ext cx="229716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9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困难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3"/>
          <p:cNvSpPr/>
          <p:nvPr/>
        </p:nvSpPr>
        <p:spPr>
          <a:xfrm>
            <a:off x="1278000" y="5234760"/>
            <a:ext cx="229716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2939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解决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图片 2097156" descr=""/>
          <p:cNvPicPr/>
          <p:nvPr/>
        </p:nvPicPr>
        <p:blipFill>
          <a:blip r:embed="rId1"/>
          <a:srcRect l="17319" t="24134" r="20308" b="10602"/>
          <a:stretch/>
        </p:blipFill>
        <p:spPr>
          <a:xfrm rot="16200000">
            <a:off x="6336000" y="3242520"/>
            <a:ext cx="2163960" cy="4907160"/>
          </a:xfrm>
          <a:prstGeom prst="rect">
            <a:avLst/>
          </a:prstGeom>
          <a:ln>
            <a:noFill/>
          </a:ln>
        </p:spPr>
      </p:pic>
      <p:sp>
        <p:nvSpPr>
          <p:cNvPr id="182" name="CustomShape 14"/>
          <p:cNvSpPr/>
          <p:nvPr/>
        </p:nvSpPr>
        <p:spPr>
          <a:xfrm>
            <a:off x="4964400" y="3017880"/>
            <a:ext cx="5588640" cy="13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Vue2 + TS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构建的新项目；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重用现有的组件；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区分公用组件和业务组件开发；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205200"/>
            <a:ext cx="12191040" cy="59976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 flipH="1">
            <a:off x="265680" y="8060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 flipV="1">
            <a:off x="1457280" y="114840"/>
            <a:ext cx="311040" cy="88200"/>
          </a:xfrm>
          <a:custGeom>
            <a:avLst/>
            <a:gdLst/>
            <a:ah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 flipH="1">
            <a:off x="311760" y="116280"/>
            <a:ext cx="1401840" cy="77832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302040" y="244080"/>
            <a:ext cx="13230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1964880" y="244080"/>
            <a:ext cx="367992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29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业务与展示代码分离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502920" y="1266840"/>
            <a:ext cx="4439880" cy="4867920"/>
          </a:xfrm>
          <a:prstGeom prst="rect">
            <a:avLst/>
          </a:prstGeom>
          <a:solidFill>
            <a:srgbClr val="136083"/>
          </a:solidFill>
          <a:ln w="19080">
            <a:solidFill>
              <a:srgbClr val="1d6295"/>
            </a:solidFill>
            <a:custDash>
              <a:ds d="1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8"/>
          <p:cNvSpPr/>
          <p:nvPr/>
        </p:nvSpPr>
        <p:spPr>
          <a:xfrm>
            <a:off x="652320" y="1390680"/>
            <a:ext cx="4159080" cy="42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案例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：公共图片组件调用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转发功能中，样式较大不同，准备自己重写一个；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案例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：转发评论中图片的埋点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图片组件，与图片相关的埋点，写在一起，比写在上层更好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案例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：评论的发布器调用，抽离登录和展示功能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调用发布器都有相同的逻辑，可以抽离出公共部分；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 rot="5400000">
            <a:off x="5624640" y="2895480"/>
            <a:ext cx="801360" cy="1827720"/>
          </a:xfrm>
          <a:custGeom>
            <a:avLst/>
            <a:gdLst/>
            <a:ahLst/>
            <a:rect l="l" t="t" r="r" b="b"/>
            <a:pathLst>
              <a:path w="601905" h="927659">
                <a:moveTo>
                  <a:pt x="0" y="218999"/>
                </a:moveTo>
                <a:lnTo>
                  <a:pt x="300953" y="0"/>
                </a:lnTo>
                <a:lnTo>
                  <a:pt x="601905" y="218999"/>
                </a:lnTo>
                <a:lnTo>
                  <a:pt x="522142" y="218999"/>
                </a:lnTo>
                <a:lnTo>
                  <a:pt x="522142" y="927659"/>
                </a:lnTo>
                <a:lnTo>
                  <a:pt x="123001" y="927659"/>
                </a:lnTo>
                <a:lnTo>
                  <a:pt x="123001" y="21899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0"/>
          <p:cNvSpPr/>
          <p:nvPr/>
        </p:nvSpPr>
        <p:spPr>
          <a:xfrm>
            <a:off x="5203080" y="3601800"/>
            <a:ext cx="13996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dfb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改进收获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1"/>
          <p:cNvSpPr/>
          <p:nvPr/>
        </p:nvSpPr>
        <p:spPr>
          <a:xfrm>
            <a:off x="8012880" y="1492200"/>
            <a:ext cx="3396960" cy="98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公共组件可以试用所有情况；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在不能应用上的情况下，应尽可能完善公共组件，而不是自己再写一个；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2"/>
          <p:cNvSpPr/>
          <p:nvPr/>
        </p:nvSpPr>
        <p:spPr>
          <a:xfrm>
            <a:off x="7419960" y="1614600"/>
            <a:ext cx="465120" cy="488520"/>
          </a:xfrm>
          <a:prstGeom prst="rect">
            <a:avLst/>
          </a:prstGeom>
          <a:solidFill>
            <a:srgbClr val="00b0f0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3"/>
          <p:cNvSpPr/>
          <p:nvPr/>
        </p:nvSpPr>
        <p:spPr>
          <a:xfrm>
            <a:off x="8002080" y="2526120"/>
            <a:ext cx="3407760" cy="16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业务相关的组件非必要都应该写在上层，最好是最上层；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只要一个组件被多个地方调用，业务功能就会不同，写死在展示组件上，会给维护带来麻烦；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4"/>
          <p:cNvSpPr/>
          <p:nvPr/>
        </p:nvSpPr>
        <p:spPr>
          <a:xfrm>
            <a:off x="7419960" y="2651760"/>
            <a:ext cx="465120" cy="488520"/>
          </a:xfrm>
          <a:prstGeom prst="rect">
            <a:avLst/>
          </a:prstGeom>
          <a:solidFill>
            <a:srgbClr val="00b0f0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5"/>
          <p:cNvSpPr/>
          <p:nvPr/>
        </p:nvSpPr>
        <p:spPr>
          <a:xfrm>
            <a:off x="8002080" y="4188600"/>
            <a:ext cx="3407760" cy="198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公共函数抽离，需要考虑不同类型文件的使用；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函数里面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this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如果指向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Vue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实例，那么放在公共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js</a:t>
            </a:r>
            <a:r>
              <a:rPr b="0" lang="en-US" sz="1469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文件中，就很容易被其他人误用；这个时候通过组件继承的方式更好；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7419960" y="4314240"/>
            <a:ext cx="465120" cy="488520"/>
          </a:xfrm>
          <a:prstGeom prst="rect">
            <a:avLst/>
          </a:prstGeom>
          <a:solidFill>
            <a:srgbClr val="00b0f0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Application>LibreOffice/5.1.4.2$Windows_x86 LibreOffice_project/f99d75f39f1c57ebdd7ffc5f42867c12031db97a</Application>
  <Words>356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2021-11-28T15:13:33Z</dcterms:created>
  <dc:creator>MRX-W19</dc:creator>
  <dc:description/>
  <dc:language>zh-CN</dc:language>
  <cp:lastModifiedBy/>
  <dcterms:modified xsi:type="dcterms:W3CDTF">2022-06-20T15:45:47Z</dcterms:modified>
  <cp:revision>64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c6737c792a27487490ae85857502f4d8</vt:lpwstr>
  </property>
  <property fmtid="{D5CDD505-2E9C-101B-9397-08002B2CF9AE}" pid="6" name="KSOProductBuildVer">
    <vt:lpwstr>2052-0.0.0.0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18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18</vt:i4>
  </property>
</Properties>
</file>