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2"/>
  </p:normalViewPr>
  <p:slideViewPr>
    <p:cSldViewPr snapToGrid="0" snapToObjects="1">
      <p:cViewPr varScale="1">
        <p:scale>
          <a:sx n="189" d="100"/>
          <a:sy n="189" d="100"/>
        </p:scale>
        <p:origin x="1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8C2C05F-6571-4F8A-859E-0F058554FA9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 w="216000"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 w="216000"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 w="216000"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 w="216000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2185280" cy="35226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图片 42"/>
          <p:cNvPicPr/>
          <p:nvPr/>
        </p:nvPicPr>
        <p:blipFill>
          <a:blip r:embed="rId3"/>
          <a:stretch/>
        </p:blipFill>
        <p:spPr>
          <a:xfrm>
            <a:off x="1066680" y="345960"/>
            <a:ext cx="10051560" cy="508032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 rot="21595200">
            <a:off x="2160" y="2990880"/>
            <a:ext cx="12185640" cy="33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2207160" y="3845880"/>
            <a:ext cx="1134360" cy="113436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27774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22068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3534480" y="3845880"/>
            <a:ext cx="1134360" cy="113436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10472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8"/>
          <p:cNvSpPr/>
          <p:nvPr/>
        </p:nvSpPr>
        <p:spPr>
          <a:xfrm>
            <a:off x="353412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4861800" y="3845880"/>
            <a:ext cx="1134360" cy="113436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0"/>
          <p:cNvSpPr/>
          <p:nvPr/>
        </p:nvSpPr>
        <p:spPr>
          <a:xfrm>
            <a:off x="543204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1"/>
          <p:cNvSpPr/>
          <p:nvPr/>
        </p:nvSpPr>
        <p:spPr>
          <a:xfrm>
            <a:off x="486144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6189120" y="3845880"/>
            <a:ext cx="1134360" cy="113436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3"/>
          <p:cNvSpPr/>
          <p:nvPr/>
        </p:nvSpPr>
        <p:spPr>
          <a:xfrm>
            <a:off x="675936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4"/>
          <p:cNvSpPr/>
          <p:nvPr/>
        </p:nvSpPr>
        <p:spPr>
          <a:xfrm>
            <a:off x="618876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7516440" y="3845880"/>
            <a:ext cx="1134360" cy="113436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6"/>
          <p:cNvSpPr/>
          <p:nvPr/>
        </p:nvSpPr>
        <p:spPr>
          <a:xfrm>
            <a:off x="808668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7"/>
          <p:cNvSpPr/>
          <p:nvPr/>
        </p:nvSpPr>
        <p:spPr>
          <a:xfrm>
            <a:off x="751608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843760" y="3845880"/>
            <a:ext cx="1134360" cy="113436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9"/>
          <p:cNvSpPr/>
          <p:nvPr/>
        </p:nvSpPr>
        <p:spPr>
          <a:xfrm>
            <a:off x="94140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0"/>
          <p:cNvSpPr/>
          <p:nvPr/>
        </p:nvSpPr>
        <p:spPr>
          <a:xfrm>
            <a:off x="88434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74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1"/>
          <p:cNvSpPr/>
          <p:nvPr/>
        </p:nvSpPr>
        <p:spPr>
          <a:xfrm rot="12600">
            <a:off x="2241000" y="3679920"/>
            <a:ext cx="8004960" cy="128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8000" b="1" strike="noStrike" spc="2147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转正述职报告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4656600" y="5534640"/>
            <a:ext cx="343440" cy="344880"/>
          </a:xfrm>
          <a:custGeom>
            <a:avLst/>
            <a:gdLst/>
            <a:ahLst/>
            <a:cxnLst/>
            <a:rect l="l" t="t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3"/>
          <p:cNvSpPr/>
          <p:nvPr/>
        </p:nvSpPr>
        <p:spPr>
          <a:xfrm>
            <a:off x="5106600" y="5551200"/>
            <a:ext cx="1827000" cy="32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汇报人：吴添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4"/>
          <p:cNvSpPr/>
          <p:nvPr/>
        </p:nvSpPr>
        <p:spPr>
          <a:xfrm>
            <a:off x="4443840" y="1223280"/>
            <a:ext cx="3297600" cy="154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2022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5"/>
          <p:cNvSpPr/>
          <p:nvPr/>
        </p:nvSpPr>
        <p:spPr>
          <a:xfrm>
            <a:off x="3805560" y="6123600"/>
            <a:ext cx="3763800" cy="23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6"/>
          <p:cNvSpPr/>
          <p:nvPr/>
        </p:nvSpPr>
        <p:spPr>
          <a:xfrm>
            <a:off x="7416000" y="5875560"/>
            <a:ext cx="3282120" cy="3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入职时间：2022年2月14号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2002320" y="244080"/>
            <a:ext cx="288792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48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收获提升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1418040" y="1471320"/>
            <a:ext cx="793080" cy="79308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8"/>
          <p:cNvSpPr/>
          <p:nvPr/>
        </p:nvSpPr>
        <p:spPr>
          <a:xfrm>
            <a:off x="1451160" y="1578960"/>
            <a:ext cx="67608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1418040" y="3407400"/>
            <a:ext cx="793080" cy="79308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10"/>
          <p:cNvSpPr/>
          <p:nvPr/>
        </p:nvSpPr>
        <p:spPr>
          <a:xfrm>
            <a:off x="1451160" y="3515040"/>
            <a:ext cx="67608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1"/>
          <p:cNvSpPr/>
          <p:nvPr/>
        </p:nvSpPr>
        <p:spPr>
          <a:xfrm>
            <a:off x="1418040" y="5396760"/>
            <a:ext cx="793080" cy="79308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12"/>
          <p:cNvSpPr/>
          <p:nvPr/>
        </p:nvSpPr>
        <p:spPr>
          <a:xfrm>
            <a:off x="1451160" y="5504400"/>
            <a:ext cx="67608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Line 13"/>
          <p:cNvSpPr/>
          <p:nvPr/>
        </p:nvSpPr>
        <p:spPr>
          <a:xfrm>
            <a:off x="1824120" y="4215600"/>
            <a:ext cx="360" cy="11437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14"/>
          <p:cNvSpPr/>
          <p:nvPr/>
        </p:nvSpPr>
        <p:spPr>
          <a:xfrm>
            <a:off x="2354040" y="1837800"/>
            <a:ext cx="868860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15"/>
          <p:cNvSpPr/>
          <p:nvPr/>
        </p:nvSpPr>
        <p:spPr>
          <a:xfrm>
            <a:off x="2354040" y="3299760"/>
            <a:ext cx="2320200" cy="41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业务上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6"/>
          <p:cNvSpPr/>
          <p:nvPr/>
        </p:nvSpPr>
        <p:spPr>
          <a:xfrm>
            <a:off x="2354040" y="5609880"/>
            <a:ext cx="5846400" cy="81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主动承担更多的开发任务</a:t>
            </a:r>
            <a:r>
              <a:rPr lang="zh-CN" alt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</a:t>
            </a:r>
            <a:r>
              <a:rPr 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快速定位解决问题。跳出做任务的思维，培养Owner意识，思考如何协调项目资源，如何合理安排计划排期，如何优化项目，如何加强项目稳定性建设。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Line 17"/>
          <p:cNvSpPr/>
          <p:nvPr/>
        </p:nvSpPr>
        <p:spPr>
          <a:xfrm>
            <a:off x="1824120" y="2276280"/>
            <a:ext cx="360" cy="11440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18"/>
          <p:cNvSpPr/>
          <p:nvPr/>
        </p:nvSpPr>
        <p:spPr>
          <a:xfrm>
            <a:off x="2354040" y="1380960"/>
            <a:ext cx="239904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技术上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9"/>
          <p:cNvSpPr/>
          <p:nvPr/>
        </p:nvSpPr>
        <p:spPr>
          <a:xfrm>
            <a:off x="2354040" y="3767760"/>
            <a:ext cx="584640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通过和各方产品及开发多交流沟通</a:t>
            </a:r>
            <a:r>
              <a:rPr lang="zh-CN" altLang="en-US" sz="16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</a:t>
            </a:r>
            <a:r>
              <a:rPr lang="en-US" sz="1600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对社区业务的理解更加全面和深入</a:t>
            </a:r>
            <a:r>
              <a:rPr lang="zh-CN" altLang="en-US" sz="16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。</a:t>
            </a:r>
            <a:r>
              <a:rPr lang="en-US" sz="16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提高了开发意识</a:t>
            </a:r>
            <a:r>
              <a:rPr lang="zh-CN" altLang="en-US" sz="16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</a:t>
            </a:r>
            <a:r>
              <a:rPr lang="en-US" sz="16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产品意识</a:t>
            </a:r>
            <a:r>
              <a:rPr lang="zh-CN" alt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0"/>
          <p:cNvSpPr/>
          <p:nvPr/>
        </p:nvSpPr>
        <p:spPr>
          <a:xfrm>
            <a:off x="2354040" y="5144040"/>
            <a:ext cx="2063880" cy="41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责任感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1"/>
          <p:cNvSpPr/>
          <p:nvPr/>
        </p:nvSpPr>
        <p:spPr>
          <a:xfrm>
            <a:off x="2402640" y="1837800"/>
            <a:ext cx="57996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en-US" sz="1600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代码上更加注意细节</a:t>
            </a:r>
            <a:r>
              <a:rPr lang="zh-CN" altLang="en-US" sz="16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，流程上更加规范。技术方案上</a:t>
            </a:r>
            <a:r>
              <a:rPr lang="en-US" sz="16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思考有没有更高效的方法，有没有优化的点，</a:t>
            </a:r>
            <a:r>
              <a:rPr lang="en-US" sz="1600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有没有不合理的地方。多学习新技术</a:t>
            </a:r>
            <a:r>
              <a:rPr lang="en-US" sz="16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，多思考其应用场景，是否能对现有项目有所提升。</a:t>
            </a:r>
            <a:r>
              <a:rPr lang="en-US" altLang="zh-CN" sz="16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和开发多交流项目情况，分享技术知识。</a:t>
            </a: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2058840" y="244080"/>
            <a:ext cx="170784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4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不足改进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2" name="Table 7"/>
          <p:cNvGraphicFramePr/>
          <p:nvPr/>
        </p:nvGraphicFramePr>
        <p:xfrm>
          <a:off x="601560" y="1631880"/>
          <a:ext cx="10658520" cy="2728440"/>
        </p:xfrm>
        <a:graphic>
          <a:graphicData uri="http://schemas.openxmlformats.org/drawingml/2006/table">
            <a:tbl>
              <a:tblPr/>
              <a:tblGrid>
                <a:gridCol w="413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不足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改进措施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业务思考不够深入。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持续学习业务知识。开发前多思考需求的合理性，能解决什么问题，可能带来什么问题。仔细评估影响面，多问多交流，避免理解偏差。做技术方案的时候把需求的完整链路思考清楚。过程中遇到的问题进行记录和复盘，加深思考，避免踩坑。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800">
                <a:tc>
                  <a:txBody>
                    <a:bodyPr/>
                    <a:lstStyle/>
                    <a:p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开发流程不够规范，对Jira的流程状态更新不及时，备注不够详细。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及时更新流程状态，同时通过办公软件快速和各方同步。对于需求开发过程中的改动和信息更新，都在Jira上详细备注并@到对应的人。对于重要讨论和会议记录，应该以邮件这种更正式的形式来同步和留痕。需求开发过程中给出全面详细的文档并不断补充更新，方便后续人员了解业务。在了解业务的过程中，对现有的文档进行查漏补缺。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6"/>
          <p:cNvSpPr/>
          <p:nvPr/>
        </p:nvSpPr>
        <p:spPr>
          <a:xfrm>
            <a:off x="2021400" y="244080"/>
            <a:ext cx="249444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4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对部门的建议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7"/>
          <p:cNvSpPr/>
          <p:nvPr/>
        </p:nvSpPr>
        <p:spPr>
          <a:xfrm>
            <a:off x="3240000" y="2088000"/>
            <a:ext cx="4206600" cy="862920"/>
          </a:xfrm>
          <a:custGeom>
            <a:avLst/>
            <a:gdLst/>
            <a:ahLst/>
            <a:cxn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新人培养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8"/>
          <p:cNvSpPr/>
          <p:nvPr/>
        </p:nvSpPr>
        <p:spPr>
          <a:xfrm>
            <a:off x="3312000" y="3384000"/>
            <a:ext cx="4247280" cy="143928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给新人提供系统的培训介绍，包括部门的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组织结构，项目框架，业务现状，流程规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范等，加快新人上手速度。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2462040"/>
            <a:ext cx="12185280" cy="18889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52" name="CustomShape 2"/>
          <p:cNvSpPr/>
          <p:nvPr/>
        </p:nvSpPr>
        <p:spPr>
          <a:xfrm>
            <a:off x="3714120" y="2202480"/>
            <a:ext cx="251640" cy="252720"/>
          </a:xfrm>
          <a:custGeom>
            <a:avLst/>
            <a:gdLst/>
            <a:ahLst/>
            <a:cxn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"/>
          <p:cNvSpPr/>
          <p:nvPr/>
        </p:nvSpPr>
        <p:spPr>
          <a:xfrm flipV="1">
            <a:off x="510120" y="4350960"/>
            <a:ext cx="256680" cy="257760"/>
          </a:xfrm>
          <a:custGeom>
            <a:avLst/>
            <a:gdLst/>
            <a:ahLst/>
            <a:cxn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4"/>
          <p:cNvSpPr/>
          <p:nvPr/>
        </p:nvSpPr>
        <p:spPr>
          <a:xfrm>
            <a:off x="639000" y="2203200"/>
            <a:ext cx="3202560" cy="240624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5"/>
          <p:cNvSpPr/>
          <p:nvPr/>
        </p:nvSpPr>
        <p:spPr>
          <a:xfrm>
            <a:off x="1487520" y="2531520"/>
            <a:ext cx="1756080" cy="17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66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4446720" y="2766960"/>
            <a:ext cx="6726960" cy="90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7"/>
          <p:cNvSpPr/>
          <p:nvPr/>
        </p:nvSpPr>
        <p:spPr>
          <a:xfrm>
            <a:off x="4446720" y="3692880"/>
            <a:ext cx="4094280" cy="4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2021400" y="244080"/>
            <a:ext cx="249444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4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职业规划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7"/>
          <p:cNvSpPr/>
          <p:nvPr/>
        </p:nvSpPr>
        <p:spPr>
          <a:xfrm>
            <a:off x="6228000" y="3246120"/>
            <a:ext cx="1429560" cy="143316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r>
              <a:rPr lang="zh-CN" altLang="en-US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r>
              <a:rPr lang="en-US" sz="2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社区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zh-CN" altLang="en-US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r>
              <a:rPr lang="en-US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r>
              <a:rPr lang="en-US" sz="2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专家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8"/>
          <p:cNvSpPr/>
          <p:nvPr/>
        </p:nvSpPr>
        <p:spPr>
          <a:xfrm>
            <a:off x="8892000" y="1122120"/>
            <a:ext cx="1429560" cy="143316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r>
              <a:rPr lang="zh-CN" altLang="en-US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r>
              <a:rPr lang="en-US" sz="2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管理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288000">
            <a:solidFill>
              <a:srgbClr val="83CA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10"/>
          <p:cNvSpPr/>
          <p:nvPr/>
        </p:nvSpPr>
        <p:spPr>
          <a:xfrm flipH="1">
            <a:off x="4248000" y="3960000"/>
            <a:ext cx="136800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1"/>
          <p:cNvSpPr/>
          <p:nvPr/>
        </p:nvSpPr>
        <p:spPr>
          <a:xfrm>
            <a:off x="648000" y="3384000"/>
            <a:ext cx="3239280" cy="3106080"/>
          </a:xfrm>
          <a:prstGeom prst="rect">
            <a:avLst/>
          </a:prstGeom>
          <a:noFill/>
          <a:ln w="28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1.半年内成为社区领域技术专家，熟悉社区各块业务和系统架构。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2.能快速定位解决遇到的问题。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3.参与复杂业务的方案设计评审。</a:t>
            </a: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lang="zh-CN" alt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加强后端团队技术沉淀。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12"/>
          <p:cNvSpPr/>
          <p:nvPr/>
        </p:nvSpPr>
        <p:spPr>
          <a:xfrm>
            <a:off x="648000" y="1091520"/>
            <a:ext cx="3815280" cy="2435760"/>
          </a:xfrm>
          <a:prstGeom prst="rect">
            <a:avLst/>
          </a:prstGeom>
          <a:noFill/>
          <a:ln w="28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1.负责一块或者多块业务的项目管理，包括需求评审，计划排期，资源协调，开发，情况汇报同步。能快速发现项目中的风险点并解决。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DejaVu Sans"/>
              </a:rPr>
              <a:t>2.对业务的发展方向有自己的思考。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Line 13"/>
          <p:cNvSpPr/>
          <p:nvPr/>
        </p:nvSpPr>
        <p:spPr>
          <a:xfrm flipH="1">
            <a:off x="5040000" y="1800000"/>
            <a:ext cx="201600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216000">
            <a:solidFill>
              <a:srgbClr val="83CA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15"/>
          <p:cNvSpPr/>
          <p:nvPr/>
        </p:nvSpPr>
        <p:spPr>
          <a:xfrm>
            <a:off x="6192000" y="5328000"/>
            <a:ext cx="1943640" cy="385560"/>
          </a:xfrm>
          <a:prstGeom prst="rect">
            <a:avLst/>
          </a:prstGeom>
          <a:noFill/>
          <a:ln w="21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第一阶段</a:t>
            </a:r>
          </a:p>
        </p:txBody>
      </p:sp>
      <p:sp>
        <p:nvSpPr>
          <p:cNvPr id="273" name="CustomShape 16"/>
          <p:cNvSpPr/>
          <p:nvPr/>
        </p:nvSpPr>
        <p:spPr>
          <a:xfrm>
            <a:off x="8712000" y="3358080"/>
            <a:ext cx="1943640" cy="385560"/>
          </a:xfrm>
          <a:prstGeom prst="rect">
            <a:avLst/>
          </a:prstGeom>
          <a:noFill/>
          <a:ln w="21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第二阶段</a:t>
            </a:r>
          </a:p>
        </p:txBody>
      </p:sp>
      <p:cxnSp>
        <p:nvCxnSpPr>
          <p:cNvPr id="27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16000">
            <a:solidFill>
              <a:srgbClr val="83CAFF"/>
            </a:solidFill>
            <a:round/>
          </a:ln>
        </p:spPr>
      </p:cxnSp>
      <p:sp>
        <p:nvSpPr>
          <p:cNvPr id="275" name="Line 18"/>
          <p:cNvSpPr/>
          <p:nvPr/>
        </p:nvSpPr>
        <p:spPr>
          <a:xfrm>
            <a:off x="6120000" y="4860000"/>
            <a:ext cx="0" cy="1224000"/>
          </a:xfrm>
          <a:prstGeom prst="line">
            <a:avLst/>
          </a:prstGeom>
          <a:ln w="216000">
            <a:solidFill>
              <a:srgbClr val="83CA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6"/>
          <p:cNvSpPr/>
          <p:nvPr/>
        </p:nvSpPr>
        <p:spPr>
          <a:xfrm>
            <a:off x="2002320" y="244080"/>
            <a:ext cx="288792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4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团队计划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2" name="Table 7"/>
          <p:cNvGraphicFramePr/>
          <p:nvPr>
            <p:extLst>
              <p:ext uri="{D42A27DB-BD31-4B8C-83A1-F6EECF244321}">
                <p14:modId xmlns:p14="http://schemas.microsoft.com/office/powerpoint/2010/main" val="3641998233"/>
              </p:ext>
            </p:extLst>
          </p:nvPr>
        </p:nvGraphicFramePr>
        <p:xfrm>
          <a:off x="601200" y="1631520"/>
          <a:ext cx="10446840" cy="4199760"/>
        </p:xfrm>
        <a:graphic>
          <a:graphicData uri="http://schemas.openxmlformats.org/drawingml/2006/table">
            <a:tbl>
              <a:tblPr/>
              <a:tblGrid>
                <a:gridCol w="348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计划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措施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目标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40">
                <a:tc>
                  <a:txBody>
                    <a:bodyPr/>
                    <a:lstStyle/>
                    <a:p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持续深入学习社区业务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承担更多的开发任务，参与各块业务的开发，快速提升业务知识储备。和产品多交流沟通，培养产品意识。多关注竞品产品现状，知己知彼。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下半年对社区业务有全面的了解，对业务合理性和发展方向有自己的思考。半年内做到在社区业务中独当一面。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40">
                <a:tc>
                  <a:txBody>
                    <a:bodyPr/>
                    <a:lstStyle/>
                    <a:p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参与重点项目的开发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参与重点项目拉黑和社交的开发，给出详细的业务和技术文档，保证开发质量和进度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。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完成重点项目的开发，保证高质量快速交付上线。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480">
                <a:tc>
                  <a:txBody>
                    <a:bodyPr/>
                    <a:lstStyle/>
                    <a:p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参与基础建设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参与社区稳定性建设，带头解决遇到的困难和问题，给出合理的建议和方案。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下半年完成社区基础稳定性建设，优化提升社区项目稳定性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。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+mn-ea"/>
                          <a:cs typeface="+mn-cs"/>
                        </a:rPr>
                        <a:t>加强后端团队技术沉淀</a:t>
                      </a:r>
                      <a:endParaRPr lang="en-US" sz="15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+mn-ea"/>
                          <a:cs typeface="+mn-cs"/>
                        </a:rPr>
                        <a:t>参与后端组件库建设</a:t>
                      </a:r>
                      <a:r>
                        <a:rPr lang="zh-CN" altLang="en-US" sz="15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+mn-ea"/>
                          <a:cs typeface="+mn-cs"/>
                        </a:rPr>
                        <a:t>，累积相应的技术文档。</a:t>
                      </a:r>
                      <a:endParaRPr lang="en-US" sz="15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+mn-ea"/>
                          <a:cs typeface="+mn-cs"/>
                        </a:rPr>
                        <a:t>下半年沉淀出SpringCloud</a:t>
                      </a:r>
                      <a:r>
                        <a:rPr lang="zh-CN" altLang="en-US" sz="15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5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+mn-ea"/>
                          <a:cs typeface="+mn-cs"/>
                        </a:rPr>
                        <a:t>Gateway</a:t>
                      </a:r>
                      <a:r>
                        <a:rPr lang="zh-CN" altLang="en-US" sz="15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+mn-ea"/>
                          <a:cs typeface="+mn-cs"/>
                        </a:rPr>
                        <a:t>，基于</a:t>
                      </a:r>
                      <a:r>
                        <a:rPr lang="en-US" altLang="zh-CN" sz="1500" b="0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+mn-ea"/>
                          <a:cs typeface="+mn-cs"/>
                        </a:rPr>
                        <a:t>Netty+WebSocket</a:t>
                      </a:r>
                      <a:r>
                        <a:rPr lang="zh-CN" altLang="en-US" sz="15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+mn-ea"/>
                          <a:cs typeface="+mn-cs"/>
                        </a:rPr>
                        <a:t>的实时消息推送，社交关系图数据库等组件。</a:t>
                      </a:r>
                      <a:endParaRPr lang="en-US" sz="15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738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6"/>
          <p:cNvSpPr/>
          <p:nvPr/>
        </p:nvSpPr>
        <p:spPr>
          <a:xfrm>
            <a:off x="2002320" y="244080"/>
            <a:ext cx="288792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4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个人提升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9" name="Table 7"/>
          <p:cNvGraphicFramePr/>
          <p:nvPr/>
        </p:nvGraphicFramePr>
        <p:xfrm>
          <a:off x="583200" y="1685520"/>
          <a:ext cx="10446840" cy="3971160"/>
        </p:xfrm>
        <a:graphic>
          <a:graphicData uri="http://schemas.openxmlformats.org/drawingml/2006/table">
            <a:tbl>
              <a:tblPr/>
              <a:tblGrid>
                <a:gridCol w="348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计划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措施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目标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持续学习前沿技术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多了解业内的流行技术和解决方案，思考在社区项目中落地的可行性。通过学习增加自身技术储备。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下半年完成至少2次技术分享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40">
                <a:tc>
                  <a:txBody>
                    <a:bodyPr/>
                    <a:lstStyle/>
                    <a:p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持续学习架构师技术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持续学习架构思想，设计理念，多看书，同时保持实践,避免理论脱离实际。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微软雅黑"/>
                        </a:rPr>
                        <a:t>下半年查看5个以上其他团队的项目，学习优秀的设计理念，思考有没有改进和提升点。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480">
                <a:tc>
                  <a:txBody>
                    <a:bodyPr/>
                    <a:lstStyle/>
                    <a:p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提升金融知识储备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持续学习金融股票知识，关注股市动向，思考股市行情对社区业务的影响。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提高金融股市对社区影响的业务敏感度。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480">
                <a:tc>
                  <a:txBody>
                    <a:bodyPr/>
                    <a:lstStyle/>
                    <a:p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提升自身软实力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微软雅黑"/>
                        </a:rPr>
                        <a:t>多交流沟通，提升交流协作的能力。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微软雅黑"/>
                        </a:rPr>
                        <a:t>记录遇到的困难和问题，总结反思并提升。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书写的文档更详细，了解业务的同时，对文档进行补充和完善。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0" y="0"/>
            <a:ext cx="12185280" cy="35226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1" name="图片 42"/>
          <p:cNvPicPr/>
          <p:nvPr/>
        </p:nvPicPr>
        <p:blipFill>
          <a:blip r:embed="rId3"/>
          <a:stretch/>
        </p:blipFill>
        <p:spPr>
          <a:xfrm>
            <a:off x="1066680" y="345960"/>
            <a:ext cx="10051560" cy="5080320"/>
          </a:xfrm>
          <a:prstGeom prst="rect">
            <a:avLst/>
          </a:prstGeom>
          <a:ln>
            <a:noFill/>
          </a:ln>
        </p:spPr>
      </p:pic>
      <p:sp>
        <p:nvSpPr>
          <p:cNvPr id="292" name="CustomShape 2"/>
          <p:cNvSpPr/>
          <p:nvPr/>
        </p:nvSpPr>
        <p:spPr>
          <a:xfrm>
            <a:off x="0" y="3522600"/>
            <a:ext cx="12185280" cy="33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3"/>
          <p:cNvSpPr/>
          <p:nvPr/>
        </p:nvSpPr>
        <p:spPr>
          <a:xfrm>
            <a:off x="3459600" y="1377360"/>
            <a:ext cx="5150160" cy="154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感谢聆听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5222520" y="4392000"/>
            <a:ext cx="1827000" cy="32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5"/>
          <p:cNvSpPr/>
          <p:nvPr/>
        </p:nvSpPr>
        <p:spPr>
          <a:xfrm>
            <a:off x="-360" y="3462840"/>
            <a:ext cx="12185280" cy="35226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6"/>
          <p:cNvSpPr/>
          <p:nvPr/>
        </p:nvSpPr>
        <p:spPr>
          <a:xfrm>
            <a:off x="3688200" y="3637440"/>
            <a:ext cx="5150160" cy="154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Thanks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85280" cy="23299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图片 29"/>
          <p:cNvPicPr/>
          <p:nvPr/>
        </p:nvPicPr>
        <p:blipFill>
          <a:blip r:embed="rId2"/>
          <a:srcRect b="61903"/>
          <a:stretch/>
        </p:blipFill>
        <p:spPr>
          <a:xfrm>
            <a:off x="1066680" y="345960"/>
            <a:ext cx="10051560" cy="193104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785160" y="391680"/>
            <a:ext cx="2993040" cy="94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3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</a:t>
            </a: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录</a:t>
            </a: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</a:t>
            </a: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contents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479600" y="3281760"/>
            <a:ext cx="1125360" cy="1199520"/>
          </a:xfrm>
          <a:custGeom>
            <a:avLst/>
            <a:gdLst/>
            <a:ahLst/>
            <a:cxn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5151960" y="3281760"/>
            <a:ext cx="1125360" cy="1199520"/>
          </a:xfrm>
          <a:custGeom>
            <a:avLst/>
            <a:gdLst/>
            <a:ahLst/>
            <a:cxn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9184320" y="3281760"/>
            <a:ext cx="1125360" cy="1199520"/>
          </a:xfrm>
          <a:custGeom>
            <a:avLst/>
            <a:gdLst/>
            <a:ahLst/>
            <a:cxn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941400" y="4760640"/>
            <a:ext cx="2036160" cy="44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4645800" y="4760640"/>
            <a:ext cx="2073240" cy="44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收获体会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8727480" y="4760640"/>
            <a:ext cx="2073240" cy="44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462040"/>
            <a:ext cx="12185280" cy="18889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3714120" y="2202480"/>
            <a:ext cx="251640" cy="252720"/>
          </a:xfrm>
          <a:custGeom>
            <a:avLst/>
            <a:gdLst/>
            <a:ahLst/>
            <a:cxn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 flipV="1">
            <a:off x="510120" y="4350960"/>
            <a:ext cx="256680" cy="257760"/>
          </a:xfrm>
          <a:custGeom>
            <a:avLst/>
            <a:gdLst/>
            <a:ahLst/>
            <a:cxn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639000" y="2203200"/>
            <a:ext cx="3202560" cy="240624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1487520" y="2531520"/>
            <a:ext cx="1756080" cy="17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66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4446720" y="2957760"/>
            <a:ext cx="6726960" cy="90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2002320" y="244080"/>
            <a:ext cx="288792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4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工作岗位及职责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1035360" y="2612160"/>
            <a:ext cx="2934360" cy="2450160"/>
          </a:xfrm>
          <a:prstGeom prst="round2DiagRect">
            <a:avLst>
              <a:gd name="adj1" fmla="val 10459"/>
              <a:gd name="adj2" fmla="val 0"/>
            </a:avLst>
          </a:prstGeom>
          <a:solidFill>
            <a:srgbClr val="1360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工程师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5236920" y="1711440"/>
            <a:ext cx="3881520" cy="4061520"/>
          </a:xfrm>
          <a:prstGeom prst="rect">
            <a:avLst/>
          </a:prstGeom>
          <a:noFill/>
          <a:ln w="19080">
            <a:solidFill>
              <a:srgbClr val="72625F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>
            <a:off x="5596920" y="1993680"/>
            <a:ext cx="573084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5004000" y="2044440"/>
            <a:ext cx="459360" cy="48276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5004000" y="3040920"/>
            <a:ext cx="459360" cy="48276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5586120" y="3941280"/>
            <a:ext cx="175320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重构任务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5004000" y="3994920"/>
            <a:ext cx="459360" cy="48276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5596920" y="4823280"/>
            <a:ext cx="557856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15"/>
          <p:cNvSpPr/>
          <p:nvPr/>
        </p:nvSpPr>
        <p:spPr>
          <a:xfrm>
            <a:off x="5004000" y="4948920"/>
            <a:ext cx="459360" cy="48276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6"/>
          <p:cNvSpPr/>
          <p:nvPr/>
        </p:nvSpPr>
        <p:spPr>
          <a:xfrm>
            <a:off x="5586120" y="3941280"/>
            <a:ext cx="558936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7"/>
          <p:cNvSpPr/>
          <p:nvPr/>
        </p:nvSpPr>
        <p:spPr>
          <a:xfrm>
            <a:off x="5586120" y="3941280"/>
            <a:ext cx="558936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8"/>
          <p:cNvSpPr/>
          <p:nvPr/>
        </p:nvSpPr>
        <p:spPr>
          <a:xfrm>
            <a:off x="5616000" y="4896000"/>
            <a:ext cx="165132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能效工具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9"/>
          <p:cNvSpPr/>
          <p:nvPr/>
        </p:nvSpPr>
        <p:spPr>
          <a:xfrm>
            <a:off x="5596920" y="1993680"/>
            <a:ext cx="1742400" cy="54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需求开发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0"/>
          <p:cNvSpPr/>
          <p:nvPr/>
        </p:nvSpPr>
        <p:spPr>
          <a:xfrm>
            <a:off x="5599080" y="2975400"/>
            <a:ext cx="1668240" cy="54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业务学习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2021400" y="244080"/>
            <a:ext cx="249444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4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1296000" y="1512000"/>
            <a:ext cx="6983280" cy="4392000"/>
          </a:xfrm>
          <a:prstGeom prst="rect">
            <a:avLst/>
          </a:prstGeom>
          <a:noFill/>
          <a:ln w="28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需求任务： 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重构任务：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重构任务： 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问题定位解决：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技术分享：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业务覆盖面：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发帖，评论，互动消息，用户中心，抽样，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运营平台，SNS创作平台，审核对接等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7488000" y="3024000"/>
            <a:ext cx="1799280" cy="1639800"/>
          </a:xfrm>
          <a:custGeom>
            <a:avLst/>
            <a:gdLst/>
            <a:ahLst/>
            <a:cxn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7" name="CustomShape 9"/>
          <p:cNvSpPr/>
          <p:nvPr/>
        </p:nvSpPr>
        <p:spPr>
          <a:xfrm>
            <a:off x="7560000" y="1440000"/>
            <a:ext cx="1655280" cy="1476720"/>
          </a:xfrm>
          <a:custGeom>
            <a:avLst/>
            <a:gdLst/>
            <a:ahLst/>
            <a:cxn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2400" tIns="286560" rIns="302400" bIns="28656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发帖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9072000" y="2266560"/>
            <a:ext cx="1655280" cy="1476720"/>
          </a:xfrm>
          <a:custGeom>
            <a:avLst/>
            <a:gdLst/>
            <a:ahLst/>
            <a:cxn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2400" tIns="286560" rIns="302400" bIns="28656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评论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9072000" y="3994560"/>
            <a:ext cx="1655280" cy="1476720"/>
          </a:xfrm>
          <a:custGeom>
            <a:avLst/>
            <a:gdLst/>
            <a:ahLst/>
            <a:cxn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2400" tIns="286560" rIns="302400" bIns="28656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互动消息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7560000" y="4824000"/>
            <a:ext cx="1655280" cy="1476720"/>
          </a:xfrm>
          <a:custGeom>
            <a:avLst/>
            <a:gdLst/>
            <a:ahLst/>
            <a:cxn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2400" tIns="286560" rIns="302400" bIns="28656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运营平台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6048000" y="3960000"/>
            <a:ext cx="1655280" cy="1476720"/>
          </a:xfrm>
          <a:custGeom>
            <a:avLst/>
            <a:gdLst/>
            <a:ahLst/>
            <a:cxn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2400" tIns="286560" rIns="302400" bIns="28656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审核对接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6048000" y="2266560"/>
            <a:ext cx="1655280" cy="1476720"/>
          </a:xfrm>
          <a:custGeom>
            <a:avLst/>
            <a:gdLst/>
            <a:ahLst/>
            <a:cxn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2400" tIns="286560" rIns="302400" bIns="28656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用户中心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2326320" y="244080"/>
            <a:ext cx="288792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4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         重点项目-垂类功能分享到社区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2354040" y="1837800"/>
            <a:ext cx="868860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8"/>
          <p:cNvSpPr/>
          <p:nvPr/>
        </p:nvSpPr>
        <p:spPr>
          <a:xfrm>
            <a:off x="770040" y="4127760"/>
            <a:ext cx="2320200" cy="41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技术亮点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770040" y="1380960"/>
            <a:ext cx="239904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需求背景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0"/>
          <p:cNvSpPr/>
          <p:nvPr/>
        </p:nvSpPr>
        <p:spPr>
          <a:xfrm>
            <a:off x="1080000" y="4541040"/>
            <a:ext cx="6716160" cy="56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1.开发之前仔细的了解和各个业务方之间的交互，给出了详细的对接文档。梳理整体链路流程，记录功能要点，评估影响面。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2.在设计功能附件的保存方案时，和产品及业务方沟通，将卡片抽象出各个区域组成的展示信息，并提供业务方保存扩展信息的能力，灵活性高，减少前端的展示复杂性。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3.积极协调各个业务方之间的沟通协作，制定合理的开发计划，及时同步进度，快速排查并解决问题。主动推进项目，保证项目的按时交付。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4.为分享业务编写了完善的技术文档，保证后续同事的理解，为类似的业务开发提供参考。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1"/>
          <p:cNvSpPr/>
          <p:nvPr/>
        </p:nvSpPr>
        <p:spPr>
          <a:xfrm>
            <a:off x="1107360" y="1898280"/>
            <a:ext cx="6667560" cy="76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提供垂类功能分享的基础能力，客户端将功能分享到社区，以卡片附件的形式在发现页，股吧，个人主页等地方展示，增加功能的展示场景，同时丰富社区PGC的内容形式。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图片 163"/>
          <p:cNvPicPr/>
          <p:nvPr/>
        </p:nvPicPr>
        <p:blipFill>
          <a:blip r:embed="rId3"/>
          <a:stretch/>
        </p:blipFill>
        <p:spPr>
          <a:xfrm>
            <a:off x="8725680" y="910080"/>
            <a:ext cx="2865240" cy="5640840"/>
          </a:xfrm>
          <a:prstGeom prst="rect">
            <a:avLst/>
          </a:prstGeom>
          <a:ln>
            <a:noFill/>
          </a:ln>
        </p:spPr>
      </p:pic>
      <p:sp>
        <p:nvSpPr>
          <p:cNvPr id="165" name="CustomShape 12"/>
          <p:cNvSpPr/>
          <p:nvPr/>
        </p:nvSpPr>
        <p:spPr>
          <a:xfrm>
            <a:off x="770040" y="2388600"/>
            <a:ext cx="239904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项目难点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3"/>
          <p:cNvSpPr/>
          <p:nvPr/>
        </p:nvSpPr>
        <p:spPr>
          <a:xfrm>
            <a:off x="1107360" y="2834280"/>
            <a:ext cx="6667560" cy="76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4"/>
          <p:cNvSpPr/>
          <p:nvPr/>
        </p:nvSpPr>
        <p:spPr>
          <a:xfrm>
            <a:off x="1080000" y="2880000"/>
            <a:ext cx="6667560" cy="76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1.分享功能涉及非常多部门之间的协作，包括客户端，审核，发现页，分享内容方（问财），推荐算法等。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2.分享功能整个链路较长，社区作为承接各个业务方的基石，需要理清链路之间的交互及细节，给出完善的技术方案。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3.垂类功能种类繁多，展示样式各不相同。附件的保存方案需要有高度的扩展性，支持后续业务的快速接入。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2326320" y="244080"/>
            <a:ext cx="288792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4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         需求案例：YApi接口分数统计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2354040" y="1837800"/>
            <a:ext cx="868860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8"/>
          <p:cNvSpPr/>
          <p:nvPr/>
        </p:nvSpPr>
        <p:spPr>
          <a:xfrm>
            <a:off x="770040" y="4019760"/>
            <a:ext cx="2320200" cy="41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技术亮点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770040" y="1380960"/>
            <a:ext cx="239904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需求背景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0"/>
          <p:cNvSpPr/>
          <p:nvPr/>
        </p:nvSpPr>
        <p:spPr>
          <a:xfrm>
            <a:off x="1080000" y="4469040"/>
            <a:ext cx="9646920" cy="56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考虑到手工统计效率低下，就思索着开发一个能自动统计YApi接口分数的工具。通过分析YApi页面的请求，理清YApi账号登陆， 获取项目分组，接口列表，接口详情的工作原理。添加了筛选功能，可以通过分数，接口状态，创建时间等来过滤符合条件的接口。创建了定时任务来自动统计接口分数以及接口不合规详情。通过邮件的形式来通知到对应的开发进行修改。对比手工统计的形式，此统计工具做到了零人力，支持多条件过滤的形式，效率大大提高，并能持续推动接口的完善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1"/>
          <p:cNvSpPr/>
          <p:nvPr/>
        </p:nvSpPr>
        <p:spPr>
          <a:xfrm>
            <a:off x="1107360" y="1898280"/>
            <a:ext cx="9691560" cy="76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是公司的接口管理平台。接口的规范和质量极大的影响开发效率。因此YApi上有一套规则对接口进行打分。现在需要统计YApi中分数少于80的接口，推动相应的开发对不规范的地方进行修改，提高部门的技术得分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2"/>
          <p:cNvSpPr/>
          <p:nvPr/>
        </p:nvSpPr>
        <p:spPr>
          <a:xfrm>
            <a:off x="770040" y="2640600"/>
            <a:ext cx="239904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需求难点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3"/>
          <p:cNvSpPr/>
          <p:nvPr/>
        </p:nvSpPr>
        <p:spPr>
          <a:xfrm>
            <a:off x="1116000" y="3087000"/>
            <a:ext cx="9619560" cy="76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</a:rPr>
              <a:t>YApi的管理功能比较简单，只支持单一的通过邮箱查询用户所有接口，不支持通过分数，接口创建时间范围等条件查询，也不支持接口详情统计导出。传统的情况下都是通过人工对接口进行筛选统计，在接口和开发人员数据大的情况下，非常耗时，效率低下。</a:t>
            </a:r>
            <a:endParaRPr lang="en-US" sz="1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181" name="CustomShape 14"/>
          <p:cNvSpPr/>
          <p:nvPr/>
        </p:nvSpPr>
        <p:spPr>
          <a:xfrm>
            <a:off x="775080" y="5124240"/>
            <a:ext cx="2320200" cy="41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200" b="1" strike="noStrike" spc="-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5"/>
          <p:cNvSpPr/>
          <p:nvPr/>
        </p:nvSpPr>
        <p:spPr>
          <a:xfrm>
            <a:off x="1008360" y="5184000"/>
            <a:ext cx="9646920" cy="56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205200"/>
            <a:ext cx="12185280" cy="5940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 flipH="1">
            <a:off x="259920" y="80604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 flipV="1">
            <a:off x="1457280" y="109080"/>
            <a:ext cx="305280" cy="8244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 flipH="1">
            <a:off x="306000" y="116280"/>
            <a:ext cx="1396080" cy="77256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302040" y="244080"/>
            <a:ext cx="131724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2002320" y="244080"/>
            <a:ext cx="2887920" cy="5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4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问题定位解决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1418040" y="1189440"/>
            <a:ext cx="793080" cy="79308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8"/>
          <p:cNvSpPr/>
          <p:nvPr/>
        </p:nvSpPr>
        <p:spPr>
          <a:xfrm>
            <a:off x="1476720" y="1304280"/>
            <a:ext cx="67608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>
            <a:off x="1435320" y="2532240"/>
            <a:ext cx="793080" cy="79308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10"/>
          <p:cNvSpPr/>
          <p:nvPr/>
        </p:nvSpPr>
        <p:spPr>
          <a:xfrm>
            <a:off x="1496880" y="2641320"/>
            <a:ext cx="67608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1"/>
          <p:cNvSpPr/>
          <p:nvPr/>
        </p:nvSpPr>
        <p:spPr>
          <a:xfrm>
            <a:off x="1454040" y="5436360"/>
            <a:ext cx="793080" cy="79308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12"/>
          <p:cNvSpPr/>
          <p:nvPr/>
        </p:nvSpPr>
        <p:spPr>
          <a:xfrm>
            <a:off x="1523160" y="5540400"/>
            <a:ext cx="67608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Line 13"/>
          <p:cNvSpPr/>
          <p:nvPr/>
        </p:nvSpPr>
        <p:spPr>
          <a:xfrm>
            <a:off x="1823040" y="4675320"/>
            <a:ext cx="360" cy="7606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14"/>
          <p:cNvSpPr/>
          <p:nvPr/>
        </p:nvSpPr>
        <p:spPr>
          <a:xfrm>
            <a:off x="2354040" y="1837800"/>
            <a:ext cx="868860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15"/>
          <p:cNvSpPr/>
          <p:nvPr/>
        </p:nvSpPr>
        <p:spPr>
          <a:xfrm>
            <a:off x="2402640" y="2412000"/>
            <a:ext cx="2320200" cy="41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原因定位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6"/>
          <p:cNvSpPr/>
          <p:nvPr/>
        </p:nvSpPr>
        <p:spPr>
          <a:xfrm>
            <a:off x="2354040" y="5609880"/>
            <a:ext cx="8802360" cy="81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1.对于接口短时间大量获取兜底数据的场景，添加监控和报警，第一时间发现问题，快速解决。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2.修改代码尤其是对老的代码进行重构时，可以借助Idea的git比对工具对修改前后的代码进行仔细的比对review，减少改动错误的风险。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 自测过程中应该对改动到的所有方面进行自测。像用户中心，权限这种因人而异的模块，需要测试多个新老用户样例。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 代码开发或者重构过程中，添加详细的注释，并沉淀出业务或者技术文档，方便以后的人理解业务，快速上手。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Line 17"/>
          <p:cNvSpPr/>
          <p:nvPr/>
        </p:nvSpPr>
        <p:spPr>
          <a:xfrm>
            <a:off x="1824120" y="1995480"/>
            <a:ext cx="360" cy="5245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8"/>
          <p:cNvSpPr/>
          <p:nvPr/>
        </p:nvSpPr>
        <p:spPr>
          <a:xfrm>
            <a:off x="2354040" y="1099080"/>
            <a:ext cx="239904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问题描述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9"/>
          <p:cNvSpPr/>
          <p:nvPr/>
        </p:nvSpPr>
        <p:spPr>
          <a:xfrm>
            <a:off x="2305080" y="2817720"/>
            <a:ext cx="8688600" cy="56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查看页面请求，发现普通用户主页调用了fid=0的非普通用户兜底数据。页面tab的权限值是后端接口返回。17:03论股堂用户中心修改个人页视频tab权限需求发布,于是对比发布前后代码，发现重构过程中错误的把同顺号投顾等非个人用户的动态tab权限（值为10）返回给了普通用户（普通用户动态tab值为20），导致异常发生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0"/>
          <p:cNvSpPr/>
          <p:nvPr/>
        </p:nvSpPr>
        <p:spPr>
          <a:xfrm>
            <a:off x="2354040" y="5144040"/>
            <a:ext cx="2063880" cy="41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复盘总结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1"/>
          <p:cNvSpPr/>
          <p:nvPr/>
        </p:nvSpPr>
        <p:spPr>
          <a:xfrm>
            <a:off x="2402640" y="1555920"/>
            <a:ext cx="57996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2022-06-08 17:14,用户反馈个人主页动态tab下数据异常,多个用户显示的数据是一样的。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2"/>
          <p:cNvSpPr/>
          <p:nvPr/>
        </p:nvSpPr>
        <p:spPr>
          <a:xfrm>
            <a:off x="1404000" y="3883320"/>
            <a:ext cx="793080" cy="79308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23"/>
          <p:cNvSpPr/>
          <p:nvPr/>
        </p:nvSpPr>
        <p:spPr>
          <a:xfrm>
            <a:off x="1487160" y="3996000"/>
            <a:ext cx="67608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Line 24"/>
          <p:cNvSpPr/>
          <p:nvPr/>
        </p:nvSpPr>
        <p:spPr>
          <a:xfrm>
            <a:off x="1823040" y="3333240"/>
            <a:ext cx="360" cy="54504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25"/>
          <p:cNvSpPr/>
          <p:nvPr/>
        </p:nvSpPr>
        <p:spPr>
          <a:xfrm>
            <a:off x="2356200" y="3789360"/>
            <a:ext cx="2320200" cy="41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解决问题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6"/>
          <p:cNvSpPr/>
          <p:nvPr/>
        </p:nvSpPr>
        <p:spPr>
          <a:xfrm>
            <a:off x="2354040" y="4133160"/>
            <a:ext cx="8688600" cy="56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17:24 问题定位完成，联系运维进行版本回退。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17:29 线上版本回退成功，影响的人数为15000(PV)。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19:55 发布修复版本，问题解决。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2462040"/>
            <a:ext cx="12185280" cy="18889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3714120" y="2202480"/>
            <a:ext cx="251640" cy="252720"/>
          </a:xfrm>
          <a:custGeom>
            <a:avLst/>
            <a:gdLst/>
            <a:ahLst/>
            <a:cxn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3"/>
          <p:cNvSpPr/>
          <p:nvPr/>
        </p:nvSpPr>
        <p:spPr>
          <a:xfrm flipV="1">
            <a:off x="510120" y="4350960"/>
            <a:ext cx="256680" cy="257760"/>
          </a:xfrm>
          <a:custGeom>
            <a:avLst/>
            <a:gdLst/>
            <a:ahLst/>
            <a:cxn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639000" y="2203200"/>
            <a:ext cx="3202560" cy="240624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1487520" y="2531520"/>
            <a:ext cx="1756080" cy="17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66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4446720" y="2928960"/>
            <a:ext cx="6726960" cy="90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收获体会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2531</TotalTime>
  <Words>728</Words>
  <Application>Microsoft Macintosh PowerPoint</Application>
  <PresentationFormat>宽屏</PresentationFormat>
  <Paragraphs>173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黑体</vt:lpstr>
      <vt:lpstr>微软雅黑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MRX-W19</dc:creator>
  <dc:description/>
  <cp:lastModifiedBy>Microsoft Office User</cp:lastModifiedBy>
  <cp:revision>332</cp:revision>
  <dcterms:created xsi:type="dcterms:W3CDTF">2021-11-28T15:13:33Z</dcterms:created>
  <dcterms:modified xsi:type="dcterms:W3CDTF">2022-07-24T14:25:05Z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ICV">
    <vt:lpwstr>c6737c792a27487490ae85857502f4d8</vt:lpwstr>
  </property>
  <property fmtid="{D5CDD505-2E9C-101B-9397-08002B2CF9AE}" pid="6" name="KSOProductBuildVer">
    <vt:lpwstr>2052-0.0.0.0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19</vt:i4>
  </property>
  <property fmtid="{D5CDD505-2E9C-101B-9397-08002B2CF9AE}" pid="10" name="PresentationFormat">
    <vt:lpwstr>宽屏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20</vt:i4>
  </property>
</Properties>
</file>