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4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维护任务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学习任务</c:v>
                </c:pt>
              </c:strCache>
            </c:strRef>
          </c:tx>
          <c:spPr>
            <a:solidFill>
              <a:srgbClr val="ffc000"/>
            </a:solidFill>
            <a:ln w="28440">
              <a:solidFill>
                <a:srgbClr val="ffc000"/>
              </a:solidFill>
              <a:round/>
            </a:ln>
          </c:spPr>
          <c:marker>
            <c:symbol val="circle"/>
            <c:size val="5"/>
            <c:spPr>
              <a:solidFill>
                <a:srgbClr val="ffc000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49774698"/>
        <c:axId val="32047265"/>
      </c:lineChart>
      <c:catAx>
        <c:axId val="49774698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4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2047265"/>
        <c:crosses val="autoZero"/>
        <c:auto val="1"/>
        <c:lblAlgn val="ctr"/>
        <c:lblOffset val="100"/>
      </c:catAx>
      <c:valAx>
        <c:axId val="3204726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4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4977469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1C709E-FC6F-4E04-B9E0-B3BF438242E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760" cy="3529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8040" cy="50868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 rot="21595200">
            <a:off x="2160" y="2990880"/>
            <a:ext cx="12192120" cy="33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220716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353448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486180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618912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751644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884376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3728520" y="898200"/>
            <a:ext cx="4571640" cy="2212200"/>
          </a:xfrm>
          <a:custGeom>
            <a:avLst/>
            <a:gdLst/>
            <a:ahLst/>
            <a:rect l="l" t="t" r="r" b="b"/>
            <a:pathLst>
              <a:path w="1284" h="621">
                <a:moveTo>
                  <a:pt x="73" y="205"/>
                </a:moveTo>
                <a:cubicBezTo>
                  <a:pt x="14" y="205"/>
                  <a:pt x="14" y="205"/>
                  <a:pt x="14" y="205"/>
                </a:cubicBezTo>
                <a:cubicBezTo>
                  <a:pt x="16" y="145"/>
                  <a:pt x="36" y="96"/>
                  <a:pt x="74" y="58"/>
                </a:cubicBezTo>
                <a:cubicBezTo>
                  <a:pt x="112" y="19"/>
                  <a:pt x="160" y="0"/>
                  <a:pt x="216" y="0"/>
                </a:cubicBezTo>
                <a:cubicBezTo>
                  <a:pt x="262" y="0"/>
                  <a:pt x="301" y="12"/>
                  <a:pt x="332" y="37"/>
                </a:cubicBezTo>
                <a:cubicBezTo>
                  <a:pt x="376" y="13"/>
                  <a:pt x="425" y="0"/>
                  <a:pt x="478" y="0"/>
                </a:cubicBezTo>
                <a:cubicBezTo>
                  <a:pt x="626" y="0"/>
                  <a:pt x="750" y="105"/>
                  <a:pt x="780" y="245"/>
                </a:cubicBezTo>
                <a:cubicBezTo>
                  <a:pt x="780" y="60"/>
                  <a:pt x="780" y="60"/>
                  <a:pt x="780" y="60"/>
                </a:cubicBezTo>
                <a:cubicBezTo>
                  <a:pt x="724" y="60"/>
                  <a:pt x="724" y="60"/>
                  <a:pt x="724" y="60"/>
                </a:cubicBezTo>
                <a:cubicBezTo>
                  <a:pt x="761" y="0"/>
                  <a:pt x="761" y="0"/>
                  <a:pt x="761" y="0"/>
                </a:cubicBezTo>
                <a:cubicBezTo>
                  <a:pt x="842" y="0"/>
                  <a:pt x="842" y="0"/>
                  <a:pt x="842" y="0"/>
                </a:cubicBezTo>
                <a:cubicBezTo>
                  <a:pt x="842" y="564"/>
                  <a:pt x="842" y="564"/>
                  <a:pt x="842" y="564"/>
                </a:cubicBezTo>
                <a:cubicBezTo>
                  <a:pt x="924" y="564"/>
                  <a:pt x="924" y="564"/>
                  <a:pt x="924" y="564"/>
                </a:cubicBezTo>
                <a:cubicBezTo>
                  <a:pt x="1188" y="59"/>
                  <a:pt x="1188" y="59"/>
                  <a:pt x="1188" y="59"/>
                </a:cubicBezTo>
                <a:cubicBezTo>
                  <a:pt x="891" y="59"/>
                  <a:pt x="891" y="59"/>
                  <a:pt x="891" y="59"/>
                </a:cubicBezTo>
                <a:cubicBezTo>
                  <a:pt x="891" y="0"/>
                  <a:pt x="891" y="0"/>
                  <a:pt x="891" y="0"/>
                </a:cubicBezTo>
                <a:cubicBezTo>
                  <a:pt x="1284" y="0"/>
                  <a:pt x="1284" y="0"/>
                  <a:pt x="1284" y="0"/>
                </a:cubicBezTo>
                <a:cubicBezTo>
                  <a:pt x="959" y="621"/>
                  <a:pt x="959" y="621"/>
                  <a:pt x="959" y="621"/>
                </a:cubicBezTo>
                <a:cubicBezTo>
                  <a:pt x="959" y="621"/>
                  <a:pt x="959" y="621"/>
                  <a:pt x="959" y="621"/>
                </a:cubicBezTo>
                <a:cubicBezTo>
                  <a:pt x="478" y="621"/>
                  <a:pt x="478" y="621"/>
                  <a:pt x="478" y="621"/>
                </a:cubicBezTo>
                <a:cubicBezTo>
                  <a:pt x="0" y="621"/>
                  <a:pt x="0" y="621"/>
                  <a:pt x="0" y="621"/>
                </a:cubicBezTo>
                <a:cubicBezTo>
                  <a:pt x="189" y="418"/>
                  <a:pt x="189" y="418"/>
                  <a:pt x="189" y="418"/>
                </a:cubicBezTo>
                <a:cubicBezTo>
                  <a:pt x="176" y="385"/>
                  <a:pt x="170" y="348"/>
                  <a:pt x="170" y="311"/>
                </a:cubicBezTo>
                <a:cubicBezTo>
                  <a:pt x="170" y="216"/>
                  <a:pt x="212" y="131"/>
                  <a:pt x="279" y="74"/>
                </a:cubicBezTo>
                <a:cubicBezTo>
                  <a:pt x="259" y="63"/>
                  <a:pt x="237" y="57"/>
                  <a:pt x="213" y="57"/>
                </a:cubicBezTo>
                <a:cubicBezTo>
                  <a:pt x="174" y="57"/>
                  <a:pt x="142" y="70"/>
                  <a:pt x="117" y="96"/>
                </a:cubicBezTo>
                <a:cubicBezTo>
                  <a:pt x="91" y="122"/>
                  <a:pt x="76" y="158"/>
                  <a:pt x="73" y="205"/>
                </a:cubicBezTo>
                <a:close/>
                <a:moveTo>
                  <a:pt x="372" y="78"/>
                </a:moveTo>
                <a:cubicBezTo>
                  <a:pt x="392" y="109"/>
                  <a:pt x="403" y="143"/>
                  <a:pt x="403" y="181"/>
                </a:cubicBezTo>
                <a:cubicBezTo>
                  <a:pt x="403" y="216"/>
                  <a:pt x="394" y="248"/>
                  <a:pt x="378" y="278"/>
                </a:cubicBezTo>
                <a:cubicBezTo>
                  <a:pt x="362" y="308"/>
                  <a:pt x="330" y="349"/>
                  <a:pt x="282" y="401"/>
                </a:cubicBezTo>
                <a:cubicBezTo>
                  <a:pt x="254" y="431"/>
                  <a:pt x="254" y="431"/>
                  <a:pt x="254" y="431"/>
                </a:cubicBezTo>
                <a:cubicBezTo>
                  <a:pt x="291" y="502"/>
                  <a:pt x="361" y="553"/>
                  <a:pt x="442" y="564"/>
                </a:cubicBezTo>
                <a:cubicBezTo>
                  <a:pt x="514" y="564"/>
                  <a:pt x="514" y="564"/>
                  <a:pt x="514" y="564"/>
                </a:cubicBezTo>
                <a:cubicBezTo>
                  <a:pt x="638" y="547"/>
                  <a:pt x="732" y="440"/>
                  <a:pt x="732" y="311"/>
                </a:cubicBezTo>
                <a:cubicBezTo>
                  <a:pt x="732" y="169"/>
                  <a:pt x="618" y="55"/>
                  <a:pt x="478" y="55"/>
                </a:cubicBezTo>
                <a:cubicBezTo>
                  <a:pt x="440" y="55"/>
                  <a:pt x="404" y="63"/>
                  <a:pt x="372" y="78"/>
                </a:cubicBezTo>
                <a:close/>
                <a:moveTo>
                  <a:pt x="215" y="473"/>
                </a:moveTo>
                <a:cubicBezTo>
                  <a:pt x="131" y="564"/>
                  <a:pt x="131" y="564"/>
                  <a:pt x="131" y="564"/>
                </a:cubicBezTo>
                <a:cubicBezTo>
                  <a:pt x="299" y="564"/>
                  <a:pt x="299" y="564"/>
                  <a:pt x="299" y="564"/>
                </a:cubicBezTo>
                <a:cubicBezTo>
                  <a:pt x="266" y="540"/>
                  <a:pt x="237" y="509"/>
                  <a:pt x="215" y="473"/>
                </a:cubicBezTo>
                <a:close/>
                <a:moveTo>
                  <a:pt x="657" y="564"/>
                </a:moveTo>
                <a:cubicBezTo>
                  <a:pt x="780" y="564"/>
                  <a:pt x="780" y="564"/>
                  <a:pt x="780" y="564"/>
                </a:cubicBezTo>
                <a:cubicBezTo>
                  <a:pt x="780" y="377"/>
                  <a:pt x="780" y="377"/>
                  <a:pt x="780" y="377"/>
                </a:cubicBezTo>
                <a:cubicBezTo>
                  <a:pt x="763" y="454"/>
                  <a:pt x="719" y="520"/>
                  <a:pt x="657" y="564"/>
                </a:cubicBezTo>
                <a:close/>
                <a:moveTo>
                  <a:pt x="231" y="372"/>
                </a:moveTo>
                <a:cubicBezTo>
                  <a:pt x="278" y="321"/>
                  <a:pt x="309" y="284"/>
                  <a:pt x="323" y="260"/>
                </a:cubicBezTo>
                <a:cubicBezTo>
                  <a:pt x="337" y="235"/>
                  <a:pt x="344" y="210"/>
                  <a:pt x="344" y="182"/>
                </a:cubicBezTo>
                <a:cubicBezTo>
                  <a:pt x="344" y="156"/>
                  <a:pt x="336" y="131"/>
                  <a:pt x="320" y="110"/>
                </a:cubicBezTo>
                <a:cubicBezTo>
                  <a:pt x="262" y="157"/>
                  <a:pt x="224" y="229"/>
                  <a:pt x="224" y="311"/>
                </a:cubicBezTo>
                <a:cubicBezTo>
                  <a:pt x="224" y="332"/>
                  <a:pt x="227" y="352"/>
                  <a:pt x="231" y="3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2"/>
          <p:cNvSpPr/>
          <p:nvPr/>
        </p:nvSpPr>
        <p:spPr>
          <a:xfrm>
            <a:off x="4665600" y="1119600"/>
            <a:ext cx="1644480" cy="1763280"/>
          </a:xfrm>
          <a:custGeom>
            <a:avLst/>
            <a:gdLst/>
            <a:ahLst/>
            <a:rect l="l" t="t" r="r" b="b"/>
            <a:pathLst>
              <a:path w="462" h="495">
                <a:moveTo>
                  <a:pt x="119" y="20"/>
                </a:moveTo>
                <a:cubicBezTo>
                  <a:pt x="138" y="50"/>
                  <a:pt x="147" y="83"/>
                  <a:pt x="147" y="119"/>
                </a:cubicBezTo>
                <a:cubicBezTo>
                  <a:pt x="147" y="155"/>
                  <a:pt x="138" y="189"/>
                  <a:pt x="121" y="220"/>
                </a:cubicBezTo>
                <a:cubicBezTo>
                  <a:pt x="98" y="262"/>
                  <a:pt x="57" y="308"/>
                  <a:pt x="24" y="343"/>
                </a:cubicBezTo>
                <a:cubicBezTo>
                  <a:pt x="0" y="370"/>
                  <a:pt x="0" y="370"/>
                  <a:pt x="0" y="370"/>
                </a:cubicBezTo>
                <a:cubicBezTo>
                  <a:pt x="37" y="437"/>
                  <a:pt x="103" y="484"/>
                  <a:pt x="180" y="495"/>
                </a:cubicBezTo>
                <a:cubicBezTo>
                  <a:pt x="251" y="495"/>
                  <a:pt x="251" y="495"/>
                  <a:pt x="251" y="495"/>
                </a:cubicBezTo>
                <a:cubicBezTo>
                  <a:pt x="373" y="477"/>
                  <a:pt x="462" y="372"/>
                  <a:pt x="462" y="249"/>
                </a:cubicBezTo>
                <a:cubicBezTo>
                  <a:pt x="462" y="112"/>
                  <a:pt x="352" y="0"/>
                  <a:pt x="215" y="0"/>
                </a:cubicBezTo>
                <a:cubicBezTo>
                  <a:pt x="182" y="0"/>
                  <a:pt x="149" y="6"/>
                  <a:pt x="119" y="20"/>
                </a:cubicBezTo>
                <a:close/>
              </a:path>
            </a:pathLst>
          </a:custGeom>
          <a:solidFill>
            <a:srgbClr val="c7e3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3"/>
          <p:cNvSpPr/>
          <p:nvPr/>
        </p:nvSpPr>
        <p:spPr>
          <a:xfrm>
            <a:off x="4551120" y="1330200"/>
            <a:ext cx="376920" cy="840600"/>
          </a:xfrm>
          <a:custGeom>
            <a:avLst/>
            <a:gdLst/>
            <a:ahLst/>
            <a:rect l="l" t="t" r="r" b="b"/>
            <a:pathLst>
              <a:path w="106" h="236">
                <a:moveTo>
                  <a:pt x="4" y="236"/>
                </a:moveTo>
                <a:cubicBezTo>
                  <a:pt x="21" y="218"/>
                  <a:pt x="37" y="199"/>
                  <a:pt x="53" y="180"/>
                </a:cubicBezTo>
                <a:cubicBezTo>
                  <a:pt x="64" y="166"/>
                  <a:pt x="76" y="151"/>
                  <a:pt x="86" y="135"/>
                </a:cubicBezTo>
                <a:cubicBezTo>
                  <a:pt x="99" y="112"/>
                  <a:pt x="106" y="88"/>
                  <a:pt x="106" y="61"/>
                </a:cubicBezTo>
                <a:cubicBezTo>
                  <a:pt x="106" y="39"/>
                  <a:pt x="100" y="18"/>
                  <a:pt x="88" y="0"/>
                </a:cubicBezTo>
                <a:cubicBezTo>
                  <a:pt x="32" y="47"/>
                  <a:pt x="0" y="116"/>
                  <a:pt x="0" y="190"/>
                </a:cubicBezTo>
                <a:cubicBezTo>
                  <a:pt x="0" y="205"/>
                  <a:pt x="2" y="220"/>
                  <a:pt x="4" y="2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4"/>
          <p:cNvSpPr/>
          <p:nvPr/>
        </p:nvSpPr>
        <p:spPr>
          <a:xfrm>
            <a:off x="6142680" y="2412360"/>
            <a:ext cx="338040" cy="470160"/>
          </a:xfrm>
          <a:custGeom>
            <a:avLst/>
            <a:gdLst/>
            <a:ahLst/>
            <a:rect l="l" t="t" r="r" b="b"/>
            <a:pathLst>
              <a:path w="95" h="132">
                <a:moveTo>
                  <a:pt x="95" y="0"/>
                </a:moveTo>
                <a:cubicBezTo>
                  <a:pt x="75" y="51"/>
                  <a:pt x="42" y="97"/>
                  <a:pt x="0" y="132"/>
                </a:cubicBezTo>
                <a:cubicBezTo>
                  <a:pt x="95" y="132"/>
                  <a:pt x="95" y="132"/>
                  <a:pt x="95" y="132"/>
                </a:cubicBezTo>
                <a:lnTo>
                  <a:pt x="9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5"/>
          <p:cNvSpPr/>
          <p:nvPr/>
        </p:nvSpPr>
        <p:spPr>
          <a:xfrm>
            <a:off x="6751800" y="1268640"/>
            <a:ext cx="1092600" cy="1613880"/>
          </a:xfrm>
          <a:custGeom>
            <a:avLst/>
            <a:gdLst/>
            <a:ahLst/>
            <a:rect l="l" t="t" r="r" b="b"/>
            <a:pathLst>
              <a:path w="820" h="1211">
                <a:moveTo>
                  <a:pt x="820" y="0"/>
                </a:moveTo>
                <a:lnTo>
                  <a:pt x="0" y="904"/>
                </a:lnTo>
                <a:lnTo>
                  <a:pt x="0" y="1211"/>
                </a:lnTo>
                <a:lnTo>
                  <a:pt x="190" y="1211"/>
                </a:lnTo>
                <a:lnTo>
                  <a:pt x="82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6"/>
          <p:cNvSpPr/>
          <p:nvPr/>
        </p:nvSpPr>
        <p:spPr>
          <a:xfrm>
            <a:off x="4252680" y="2626920"/>
            <a:ext cx="468720" cy="255600"/>
          </a:xfrm>
          <a:custGeom>
            <a:avLst/>
            <a:gdLst/>
            <a:ahLst/>
            <a:rect l="l" t="t" r="r" b="b"/>
            <a:pathLst>
              <a:path w="132" h="72">
                <a:moveTo>
                  <a:pt x="67" y="0"/>
                </a:moveTo>
                <a:cubicBezTo>
                  <a:pt x="0" y="72"/>
                  <a:pt x="0" y="72"/>
                  <a:pt x="0" y="72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07" y="52"/>
                  <a:pt x="85" y="27"/>
                  <a:pt x="6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7"/>
          <p:cNvSpPr/>
          <p:nvPr/>
        </p:nvSpPr>
        <p:spPr>
          <a:xfrm rot="12600">
            <a:off x="2241000" y="3854880"/>
            <a:ext cx="7741440" cy="11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8000" spc="2198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2400" spc="2198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4656600" y="5534640"/>
            <a:ext cx="349920" cy="35136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9"/>
          <p:cNvSpPr/>
          <p:nvPr/>
        </p:nvSpPr>
        <p:spPr>
          <a:xfrm>
            <a:off x="5106600" y="5551200"/>
            <a:ext cx="1833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汇报人：吴鑫鑫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0"/>
          <p:cNvSpPr/>
          <p:nvPr/>
        </p:nvSpPr>
        <p:spPr>
          <a:xfrm>
            <a:off x="4212000" y="1158120"/>
            <a:ext cx="33040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31"/>
          <p:cNvSpPr txBox="1"/>
          <p:nvPr/>
        </p:nvSpPr>
        <p:spPr>
          <a:xfrm>
            <a:off x="4008600" y="6264000"/>
            <a:ext cx="377028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入职时间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：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2021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年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7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月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19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号   </a:t>
            </a:r>
            <a:r>
              <a:rPr b="1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部门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：大社区事业部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-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社区  </a:t>
            </a:r>
            <a:r>
              <a:rPr b="1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导师</a:t>
            </a:r>
            <a:r>
              <a:rPr b="0" lang="en-US" sz="9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微软雅黑 Light"/>
              </a:rPr>
              <a:t>：宣廷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7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" dur="75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nodeType="after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#ppt_y)"/>
                                      </p:to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2963880" y="4393080"/>
            <a:ext cx="2313360" cy="19857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4897800" y="3332160"/>
            <a:ext cx="2313360" cy="19857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6879240" y="4389840"/>
            <a:ext cx="2313360" cy="1985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设计理论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4868640" y="1190520"/>
            <a:ext cx="2313360" cy="1985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前端技术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6818400" y="2272680"/>
            <a:ext cx="2313360" cy="1985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2882160" y="2305080"/>
            <a:ext cx="2313360" cy="198576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fill="hold">
                      <p:stCondLst>
                        <p:cond delay="0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500"/>
                            </p:stCondLst>
                            <p:childTnLst>
                              <p:par>
                                <p:cTn id="38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5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5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5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5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4446720" y="289080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0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复制粘贴习惯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3474360" y="4077360"/>
            <a:ext cx="14360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>
            <a:off x="5470560" y="2709000"/>
            <a:ext cx="14378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7403400" y="1341000"/>
            <a:ext cx="14378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>
            <a:off x="3018240" y="2836440"/>
            <a:ext cx="6584040" cy="402120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1"/>
          <p:cNvSpPr/>
          <p:nvPr/>
        </p:nvSpPr>
        <p:spPr>
          <a:xfrm flipH="1">
            <a:off x="3269160" y="3428640"/>
            <a:ext cx="20534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>
            <a:off x="7592760" y="1645560"/>
            <a:ext cx="10371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5690880" y="3061440"/>
            <a:ext cx="10141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展示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3589200" y="4431600"/>
            <a:ext cx="12254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建立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3650040" y="58136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5684400" y="443592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7680600" y="30704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3191040" y="2709000"/>
            <a:ext cx="3999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复制代码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4" dur="indefinite" restart="never" nodeType="tmRoot">
          <p:childTnLst>
            <p:seq>
              <p:cTn id="435" dur="indefinite" nodeType="mainSeq">
                <p:childTnLst>
                  <p:par>
                    <p:cTn id="436" fill="hold">
                      <p:stCondLst>
                        <p:cond delay="0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00"/>
                            </p:stCondLst>
                            <p:childTnLst>
                              <p:par>
                                <p:cTn id="45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250"/>
                            </p:stCondLst>
                            <p:childTnLst>
                              <p:par>
                                <p:cTn id="460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out">
                                      <p:cBhvr additive="repl">
                                        <p:cTn id="46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3250"/>
                            </p:stCondLst>
                            <p:childTnLst>
                              <p:par>
                                <p:cTn id="464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6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7" dur="7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266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133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1" dur="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2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5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9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2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3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4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7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50"/>
                            </p:stCondLst>
                            <p:childTnLst>
                              <p:par>
                                <p:cTn id="489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4750"/>
                            </p:stCondLst>
                            <p:childTnLst>
                              <p:par>
                                <p:cTn id="49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250"/>
                            </p:stCondLst>
                            <p:childTnLst>
                              <p:par>
                                <p:cTn id="502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750"/>
                            </p:stCondLst>
                            <p:childTnLst>
                              <p:par>
                                <p:cTn id="50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6250"/>
                            </p:stCondLst>
                            <p:childTnLst>
                              <p:par>
                                <p:cTn id="51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6750"/>
                            </p:stCondLst>
                            <p:childTnLst>
                              <p:par>
                                <p:cTn id="519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7250"/>
                            </p:stCondLst>
                            <p:childTnLst>
                              <p:par>
                                <p:cTn id="52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058840" y="244080"/>
            <a:ext cx="17143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2916000" y="2254680"/>
            <a:ext cx="4124520" cy="8694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忘记提交自测文档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2916000" y="3717720"/>
            <a:ext cx="4105800" cy="8694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变更流程不及时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1" dur="indefinite" restart="never" nodeType="tmRoot">
          <p:childTnLst>
            <p:seq>
              <p:cTn id="532" dur="indefinite" nodeType="mainSeq">
                <p:childTnLst>
                  <p:par>
                    <p:cTn id="533" fill="hold">
                      <p:stCondLst>
                        <p:cond delay="0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000"/>
                            </p:stCondLst>
                            <p:childTnLst>
                              <p:par>
                                <p:cTn id="5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5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4446720" y="276696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4446720" y="3692880"/>
            <a:ext cx="41007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下一步工作计划与长远发展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6" dur="indefinite" restart="never" nodeType="tmRoot">
          <p:childTnLst>
            <p:seq>
              <p:cTn id="557" dur="indefinite" nodeType="mainSeq"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000"/>
                            </p:stCondLst>
                            <p:childTnLst>
                              <p:par>
                                <p:cTn id="570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650"/>
                            </p:stCondLst>
                            <p:childTnLst>
                              <p:par>
                                <p:cTn id="57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0" dur="2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002320" y="244080"/>
            <a:ext cx="2894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418040" y="1471320"/>
            <a:ext cx="799560" cy="799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8"/>
          <p:cNvSpPr/>
          <p:nvPr/>
        </p:nvSpPr>
        <p:spPr>
          <a:xfrm>
            <a:off x="1451160" y="1578960"/>
            <a:ext cx="682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1418040" y="3407400"/>
            <a:ext cx="799560" cy="799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0"/>
          <p:cNvSpPr/>
          <p:nvPr/>
        </p:nvSpPr>
        <p:spPr>
          <a:xfrm>
            <a:off x="1451160" y="3515040"/>
            <a:ext cx="682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1"/>
          <p:cNvSpPr/>
          <p:nvPr/>
        </p:nvSpPr>
        <p:spPr>
          <a:xfrm>
            <a:off x="1418040" y="5396760"/>
            <a:ext cx="799560" cy="799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1451160" y="5504400"/>
            <a:ext cx="682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>
            <a:off x="2354040" y="1837800"/>
            <a:ext cx="86950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不是简单的当代码的搬运工，而是要注意每个代码的细节，让整个工程活起来；当前目标是资深前端开发工程师，后期是架构师；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2354040" y="3299760"/>
            <a:ext cx="20703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2354040" y="5609880"/>
            <a:ext cx="86950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是工作的第一要点，不仅要保质保量的完成自己的任务，还需要在别人遇到麻烦的时候挺身而出，提出自己的见解和方案；遇到问题的时候，也不能互相推诿，应该积极去处理问题和解决问题，总结事故原因，避免下次再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8"/>
          <p:cNvSpPr/>
          <p:nvPr/>
        </p:nvSpPr>
        <p:spPr>
          <a:xfrm>
            <a:off x="2354040" y="1380960"/>
            <a:ext cx="24055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更深的技术追求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9"/>
          <p:cNvSpPr/>
          <p:nvPr/>
        </p:nvSpPr>
        <p:spPr>
          <a:xfrm>
            <a:off x="2354040" y="3767760"/>
            <a:ext cx="8695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工作之中，每个人都是关键，一定要发挥好团队中的作用，结合好现有的资源，让整个团队更好，更出色。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0"/>
          <p:cNvSpPr/>
          <p:nvPr/>
        </p:nvSpPr>
        <p:spPr>
          <a:xfrm>
            <a:off x="2354040" y="5144040"/>
            <a:ext cx="20703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81" dur="indefinite" restart="never" nodeType="tmRoot">
          <p:childTnLst>
            <p:seq>
              <p:cTn id="582" dur="indefinite" nodeType="mainSeq">
                <p:childTnLst>
                  <p:par>
                    <p:cTn id="583" fill="hold">
                      <p:stCondLst>
                        <p:cond delay="0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1000"/>
                            </p:stCondLst>
                            <p:childTnLst>
                              <p:par>
                                <p:cTn id="59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500"/>
                            </p:stCondLst>
                            <p:childTnLst>
                              <p:par>
                                <p:cTn id="60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2300"/>
                            </p:stCondLst>
                            <p:childTnLst>
                              <p:par>
                                <p:cTn id="607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609" dur="6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1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5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6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3800"/>
                            </p:stCondLst>
                            <p:childTnLst>
                              <p:par>
                                <p:cTn id="61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2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4300"/>
                            </p:stCondLst>
                            <p:childTnLst>
                              <p:par>
                                <p:cTn id="62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2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4800"/>
                            </p:stCondLst>
                            <p:childTnLst>
                              <p:par>
                                <p:cTn id="6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2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3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5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8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300"/>
                            </p:stCondLst>
                            <p:childTnLst>
                              <p:par>
                                <p:cTn id="64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800"/>
                            </p:stCondLst>
                            <p:childTnLst>
                              <p:par>
                                <p:cTn id="64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6300"/>
                            </p:stCondLst>
                            <p:childTnLst>
                              <p:par>
                                <p:cTn id="64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5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5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7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8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9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0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6800"/>
                            </p:stCondLst>
                            <p:childTnLst>
                              <p:par>
                                <p:cTn id="66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6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7300"/>
                            </p:stCondLst>
                            <p:childTnLst>
                              <p:par>
                                <p:cTn id="66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6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2002320" y="244080"/>
            <a:ext cx="2894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2859840" y="1715040"/>
            <a:ext cx="2655720" cy="8258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8"/>
          <p:cNvSpPr/>
          <p:nvPr/>
        </p:nvSpPr>
        <p:spPr>
          <a:xfrm>
            <a:off x="2859840" y="2883240"/>
            <a:ext cx="2655720" cy="8258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9"/>
          <p:cNvSpPr/>
          <p:nvPr/>
        </p:nvSpPr>
        <p:spPr>
          <a:xfrm>
            <a:off x="2859840" y="4051080"/>
            <a:ext cx="2655720" cy="8236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0"/>
          <p:cNvSpPr/>
          <p:nvPr/>
        </p:nvSpPr>
        <p:spPr>
          <a:xfrm>
            <a:off x="2859840" y="5217120"/>
            <a:ext cx="2655720" cy="8258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1"/>
          <p:cNvSpPr/>
          <p:nvPr/>
        </p:nvSpPr>
        <p:spPr>
          <a:xfrm flipV="1">
            <a:off x="3916080" y="241236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2"/>
          <p:cNvSpPr/>
          <p:nvPr/>
        </p:nvSpPr>
        <p:spPr>
          <a:xfrm>
            <a:off x="3916080" y="171504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3"/>
          <p:cNvSpPr/>
          <p:nvPr/>
        </p:nvSpPr>
        <p:spPr>
          <a:xfrm>
            <a:off x="1547640" y="1715040"/>
            <a:ext cx="2367720" cy="8258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 flipV="1">
            <a:off x="3916080" y="358056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5"/>
          <p:cNvSpPr/>
          <p:nvPr/>
        </p:nvSpPr>
        <p:spPr>
          <a:xfrm>
            <a:off x="3916080" y="288324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6"/>
          <p:cNvSpPr/>
          <p:nvPr/>
        </p:nvSpPr>
        <p:spPr>
          <a:xfrm>
            <a:off x="1547640" y="2883240"/>
            <a:ext cx="2367720" cy="8258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 flipV="1">
            <a:off x="3916080" y="474660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8"/>
          <p:cNvSpPr/>
          <p:nvPr/>
        </p:nvSpPr>
        <p:spPr>
          <a:xfrm>
            <a:off x="3916080" y="4051080"/>
            <a:ext cx="139680" cy="1256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9"/>
          <p:cNvSpPr/>
          <p:nvPr/>
        </p:nvSpPr>
        <p:spPr>
          <a:xfrm>
            <a:off x="1547640" y="4051080"/>
            <a:ext cx="2367720" cy="823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0"/>
          <p:cNvSpPr/>
          <p:nvPr/>
        </p:nvSpPr>
        <p:spPr>
          <a:xfrm flipV="1">
            <a:off x="3916080" y="591444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1"/>
          <p:cNvSpPr/>
          <p:nvPr/>
        </p:nvSpPr>
        <p:spPr>
          <a:xfrm>
            <a:off x="3916080" y="521712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2"/>
          <p:cNvSpPr/>
          <p:nvPr/>
        </p:nvSpPr>
        <p:spPr>
          <a:xfrm>
            <a:off x="1547640" y="5217120"/>
            <a:ext cx="2367720" cy="8258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3"/>
          <p:cNvSpPr/>
          <p:nvPr/>
        </p:nvSpPr>
        <p:spPr>
          <a:xfrm>
            <a:off x="5724000" y="1661040"/>
            <a:ext cx="507600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提升专业能力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4"/>
          <p:cNvSpPr/>
          <p:nvPr/>
        </p:nvSpPr>
        <p:spPr>
          <a:xfrm>
            <a:off x="5724000" y="2825280"/>
            <a:ext cx="5076000" cy="93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避免误解，提高效率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5"/>
          <p:cNvSpPr/>
          <p:nvPr/>
        </p:nvSpPr>
        <p:spPr>
          <a:xfrm>
            <a:off x="5724000" y="3999240"/>
            <a:ext cx="5076000" cy="81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强化记忆，总结中进步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6"/>
          <p:cNvSpPr/>
          <p:nvPr/>
        </p:nvSpPr>
        <p:spPr>
          <a:xfrm>
            <a:off x="5724000" y="4985280"/>
            <a:ext cx="5076000" cy="132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验证效果，上一个台阶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69" dur="indefinite" restart="never" nodeType="tmRoot">
          <p:childTnLst>
            <p:seq>
              <p:cTn id="670" dur="indefinite" nodeType="mainSeq"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500"/>
                            </p:stCondLst>
                            <p:childTnLst>
                              <p:par>
                                <p:cTn id="67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000"/>
                            </p:stCondLst>
                            <p:childTnLst>
                              <p:par>
                                <p:cTn id="68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2300"/>
                            </p:stCondLst>
                            <p:childTnLst>
                              <p:par>
                                <p:cTn id="69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2800"/>
                            </p:stCondLst>
                            <p:childTnLst>
                              <p:par>
                                <p:cTn id="70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3300"/>
                            </p:stCondLst>
                            <p:childTnLst>
                              <p:par>
                                <p:cTn id="70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3800"/>
                            </p:stCondLst>
                            <p:childTnLst>
                              <p:par>
                                <p:cTn id="7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4300"/>
                            </p:stCondLst>
                            <p:childTnLst>
                              <p:par>
                                <p:cTn id="71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4800"/>
                            </p:stCondLst>
                            <p:childTnLst>
                              <p:par>
                                <p:cTn id="72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2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5300"/>
                            </p:stCondLst>
                            <p:childTnLst>
                              <p:par>
                                <p:cTn id="72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800"/>
                            </p:stCondLst>
                            <p:childTnLst>
                              <p:par>
                                <p:cTn id="72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3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300"/>
                            </p:stCondLst>
                            <p:childTnLst>
                              <p:par>
                                <p:cTn id="73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6800"/>
                            </p:stCondLst>
                            <p:childTnLst>
                              <p:par>
                                <p:cTn id="73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4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7300"/>
                            </p:stCondLst>
                            <p:childTnLst>
                              <p:par>
                                <p:cTn id="74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7800"/>
                            </p:stCondLst>
                            <p:childTnLst>
                              <p:par>
                                <p:cTn id="74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4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0"/>
            <a:ext cx="12191760" cy="3529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8040" cy="508680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0" y="3522600"/>
            <a:ext cx="12191760" cy="33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3459600" y="1377360"/>
            <a:ext cx="51566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690080" y="4376520"/>
            <a:ext cx="349920" cy="35136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>
            <a:off x="5222520" y="4392000"/>
            <a:ext cx="1833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汇报人：吴鑫鑫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750" dur="indefinite" restart="never" nodeType="tmRoot">
          <p:childTnLst>
            <p:seq>
              <p:cTn id="751" nodeType="mainSeq">
                <p:childTnLst>
                  <p:par>
                    <p:cTn id="752" fill="freeze">
                      <p:stCondLst>
                        <p:cond delay="0"/>
                      </p:stCondLst>
                      <p:childTnLst>
                        <p:par>
                          <p:cTn id="753" fill="freeze">
                            <p:stCondLst>
                              <p:cond delay="0"/>
                            </p:stCondLst>
                            <p:childTnLst>
                              <p:par>
                                <p:cTn id="754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freeze">
                            <p:stCondLst>
                              <p:cond delay="500"/>
                            </p:stCondLst>
                            <p:childTnLst>
                              <p:par>
                                <p:cTn id="7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2336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8040" cy="19375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0" y="2283840"/>
            <a:ext cx="12191760" cy="457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785160" y="391680"/>
            <a:ext cx="1705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479600" y="3281760"/>
            <a:ext cx="1131840" cy="1206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179960" y="3281760"/>
            <a:ext cx="1131840" cy="1206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6879960" y="3281760"/>
            <a:ext cx="1131840" cy="1206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9580320" y="3281760"/>
            <a:ext cx="1131840" cy="120600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941400" y="4760640"/>
            <a:ext cx="2042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3673800" y="4760640"/>
            <a:ext cx="2079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407640" y="4760640"/>
            <a:ext cx="2079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9123480" y="4760640"/>
            <a:ext cx="2079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4446720" y="295776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002320" y="244080"/>
            <a:ext cx="2894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035360" y="2648160"/>
            <a:ext cx="2940840" cy="245664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前端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5236920" y="1711440"/>
            <a:ext cx="3888000" cy="406800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5596920" y="1921680"/>
            <a:ext cx="5737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004000" y="204444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5586120" y="2915640"/>
            <a:ext cx="5748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04000" y="304092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586120" y="3869280"/>
            <a:ext cx="5595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维护任务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5004000" y="399492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5"/>
          <p:cNvSpPr/>
          <p:nvPr/>
        </p:nvSpPr>
        <p:spPr>
          <a:xfrm>
            <a:off x="5596920" y="4823280"/>
            <a:ext cx="558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学习任务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5004000" y="494892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300"/>
                            </p:stCondLst>
                            <p:childTnLst>
                              <p:par>
                                <p:cTn id="124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300"/>
                            </p:stCondLst>
                            <p:childTnLst>
                              <p:par>
                                <p:cTn id="1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"/>
                            </p:stCondLst>
                            <p:childTnLst>
                              <p:par>
                                <p:cTn id="13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800"/>
                            </p:stCondLst>
                            <p:childTnLst>
                              <p:par>
                                <p:cTn id="14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800"/>
                            </p:stCondLst>
                            <p:childTnLst>
                              <p:par>
                                <p:cTn id="14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800"/>
                            </p:stCondLst>
                            <p:childTnLst>
                              <p:par>
                                <p:cTn id="15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2649240" y="1383480"/>
            <a:ext cx="707076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已经完成：开发任务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个左右，维护任务 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个左右，重构任务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个，学习任务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正在完成 ：转发功能任务的收尾工作，和底层页重构任务的开发工作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1457640" y="1433880"/>
            <a:ext cx="936720" cy="4892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2638440" y="2499120"/>
            <a:ext cx="7227000" cy="12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涉及项目：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个，不仅包括社区的，还有资讯的；除了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vue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项目外，还涉及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php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完成时间：平均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－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天一个任务，最短的不到半天，最长的一个多月；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个，平均每个月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1457640" y="2624760"/>
            <a:ext cx="945360" cy="4892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2638440" y="3934440"/>
            <a:ext cx="722700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代码质量：按照规范书写；有合理的注释； 功能与业务分离合理；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曾被同事表扬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效率：初期适应阶段不高；后期慢慢追上来了，可以联动开发的各个环节，快速获得需要的资源；开发效率有了较大提升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1457640" y="4060080"/>
            <a:ext cx="945360" cy="4892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50"/>
                            </p:stCondLst>
                            <p:childTnLst>
                              <p:par>
                                <p:cTn id="18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250"/>
                            </p:stCondLst>
                            <p:childTnLst>
                              <p:par>
                                <p:cTn id="19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7" name="图表 4194304"/>
          <p:cNvGraphicFramePr/>
          <p:nvPr/>
        </p:nvGraphicFramePr>
        <p:xfrm>
          <a:off x="1981080" y="1168560"/>
          <a:ext cx="8229240" cy="452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8" name="CustomShape 7"/>
          <p:cNvSpPr/>
          <p:nvPr/>
        </p:nvSpPr>
        <p:spPr>
          <a:xfrm>
            <a:off x="4727520" y="1168560"/>
            <a:ext cx="3999600" cy="51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446720" y="292896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开发设计构思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650520" y="3221640"/>
            <a:ext cx="3458520" cy="8694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964400" y="1837440"/>
            <a:ext cx="49554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706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转发评论开发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644760" y="1529640"/>
            <a:ext cx="3458520" cy="8694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669600" y="4987440"/>
            <a:ext cx="3458520" cy="86940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1"/>
          <p:cNvSpPr/>
          <p:nvPr/>
        </p:nvSpPr>
        <p:spPr>
          <a:xfrm>
            <a:off x="1290960" y="1754640"/>
            <a:ext cx="22978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1297080" y="3430800"/>
            <a:ext cx="22978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困难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1278000" y="5234760"/>
            <a:ext cx="22978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图片 2097156" descr=""/>
          <p:cNvPicPr/>
          <p:nvPr/>
        </p:nvPicPr>
        <p:blipFill>
          <a:blip r:embed="rId1"/>
          <a:srcRect l="17312" t="24127" r="20301" b="10599"/>
          <a:stretch/>
        </p:blipFill>
        <p:spPr>
          <a:xfrm rot="16200000">
            <a:off x="6336000" y="3241800"/>
            <a:ext cx="2164680" cy="4907880"/>
          </a:xfrm>
          <a:prstGeom prst="rect">
            <a:avLst/>
          </a:prstGeom>
          <a:ln>
            <a:noFill/>
          </a:ln>
        </p:spPr>
      </p:pic>
      <p:sp>
        <p:nvSpPr>
          <p:cNvPr id="189" name="CustomShape 14"/>
          <p:cNvSpPr/>
          <p:nvPr/>
        </p:nvSpPr>
        <p:spPr>
          <a:xfrm>
            <a:off x="4964400" y="3017880"/>
            <a:ext cx="558936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Vue2 + TS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构建的新项目；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重用现有的组件；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区分公用组件和业务组件开发；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0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250"/>
                            </p:stCondLst>
                            <p:childTnLst>
                              <p:par>
                                <p:cTn id="269" nodeType="after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3" dur="8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6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8" dur="8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3" dur="8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50"/>
                            </p:stCondLst>
                            <p:childTnLst>
                              <p:par>
                                <p:cTn id="28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750"/>
                            </p:stCondLst>
                            <p:childTnLst>
                              <p:par>
                                <p:cTn id="29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4250"/>
                            </p:stCondLst>
                            <p:childTnLst>
                              <p:par>
                                <p:cTn id="29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750"/>
                            </p:stCondLst>
                            <p:childTnLst>
                              <p:par>
                                <p:cTn id="3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5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964880" y="244080"/>
            <a:ext cx="3680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业务与展示代码分离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502920" y="1266840"/>
            <a:ext cx="4440600" cy="4868640"/>
          </a:xfrm>
          <a:prstGeom prst="rect">
            <a:avLst/>
          </a:prstGeom>
          <a:solidFill>
            <a:srgbClr val="136083"/>
          </a:solidFill>
          <a:ln w="19080">
            <a:solidFill>
              <a:srgbClr val="1d6295"/>
            </a:solidFill>
            <a:custDash>
              <a:ds d="1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652320" y="1390680"/>
            <a:ext cx="4159800" cy="42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：公共图片组件调用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转发功能中，样式较大不同，准备自己重写一个；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：转发评论中图片的埋点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图片组件，与图片相关的埋点，写在一起，比写在上层更好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：评论的发布器调用，抽离登录和展示功能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调用发布器都有相同的逻辑，可以抽离出公共部分；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 rot="5400000">
            <a:off x="5623920" y="2895480"/>
            <a:ext cx="802080" cy="1828440"/>
          </a:xfrm>
          <a:custGeom>
            <a:avLst/>
            <a:gdLst/>
            <a:ahLst/>
            <a:rect l="l" t="t" r="r" b="b"/>
            <a:pathLst>
              <a:path w="601905" h="927659">
                <a:moveTo>
                  <a:pt x="0" y="218999"/>
                </a:moveTo>
                <a:lnTo>
                  <a:pt x="300953" y="0"/>
                </a:lnTo>
                <a:lnTo>
                  <a:pt x="601905" y="218999"/>
                </a:lnTo>
                <a:lnTo>
                  <a:pt x="522142" y="218999"/>
                </a:lnTo>
                <a:lnTo>
                  <a:pt x="522142" y="927659"/>
                </a:lnTo>
                <a:lnTo>
                  <a:pt x="123001" y="927659"/>
                </a:lnTo>
                <a:lnTo>
                  <a:pt x="123001" y="2189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5203080" y="3601800"/>
            <a:ext cx="1400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df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改进收获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8012880" y="1492200"/>
            <a:ext cx="339768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公共组件可以试用所有情况；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在不能应用上的情况下，应尽可能完善公共组件，而不是自己再写一个；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7419960" y="1614600"/>
            <a:ext cx="465840" cy="48924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8002080" y="2526120"/>
            <a:ext cx="3408480" cy="16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业务相关的组件非必要都应该写在上层，最好是最上层；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只要一个组件被多个地方调用，业务功能就会不同，写死在展示组件上，会给维护带来麻烦；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7419960" y="2651760"/>
            <a:ext cx="465840" cy="48924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8002080" y="4188600"/>
            <a:ext cx="3408480" cy="19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公共函数抽离，需要考虑不同类型文件的使用；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函数里面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this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如果指向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Vue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实例，那么放在公共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js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文件中，就很容易被其他人误用；这个时候通过组件继承的方式更好；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6"/>
          <p:cNvSpPr/>
          <p:nvPr/>
        </p:nvSpPr>
        <p:spPr>
          <a:xfrm>
            <a:off x="7419960" y="4314240"/>
            <a:ext cx="465840" cy="48924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500"/>
                            </p:stCondLst>
                            <p:childTnLst>
                              <p:par>
                                <p:cTn id="32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3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3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900"/>
                            </p:stCondLst>
                            <p:childTnLst>
                              <p:par>
                                <p:cTn id="34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400"/>
                            </p:stCondLst>
                            <p:childTnLst>
                              <p:par>
                                <p:cTn id="34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400"/>
                            </p:stCondLst>
                            <p:childTnLst>
                              <p:par>
                                <p:cTn id="35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6400"/>
                            </p:stCondLst>
                            <p:childTnLst>
                              <p:par>
                                <p:cTn id="35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2021-11-29T18:41:33Z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ICV">
    <vt:lpwstr>c6737c792a27487490ae85857502f4d8</vt:lpwstr>
  </property>
  <property fmtid="{D5CDD505-2E9C-101B-9397-08002B2CF9AE}" pid="4" name="KSOProductBuildVer">
    <vt:lpwstr>2052-0.0.0.0</vt:lpwstr>
  </property>
  <property fmtid="{D5CDD505-2E9C-101B-9397-08002B2CF9AE}" pid="5" name="LinksUpToDate">
    <vt:bool>0</vt:bool>
  </property>
  <property fmtid="{D5CDD505-2E9C-101B-9397-08002B2CF9AE}" pid="6" name="ScaleCrop">
    <vt:bool>0</vt:bool>
  </property>
</Properties>
</file>