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405"/>
  </p:normalViewPr>
  <p:slideViewPr>
    <p:cSldViewPr snapToGrid="0" snapToObjects="1">
      <p:cViewPr varScale="1">
        <p:scale>
          <a:sx n="200" d="100"/>
          <a:sy n="20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title>
      <c:tx>
        <c:rich>
          <a:bodyPr rot="0"/>
          <a:lstStyle/>
          <a:p>
            <a:pPr>
              <a:defRPr sz="186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lang="en" sz="186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Chart Title</a:t>
            </a:r>
          </a:p>
        </c:rich>
      </c:tx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开发任务</c:v>
                </c:pt>
              </c:strCache>
            </c:strRef>
          </c:tx>
          <c:spPr>
            <a:ln w="2844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C8-5E41-85A1-543F765683A9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维护任务</c:v>
                </c:pt>
              </c:strCache>
            </c:strRef>
          </c:tx>
          <c:spPr>
            <a:ln w="2844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C8-5E41-85A1-543F765683A9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重构任务</c:v>
                </c:pt>
              </c:strCache>
            </c:strRef>
          </c:tx>
          <c:spPr>
            <a:ln w="28440">
              <a:solidFill>
                <a:srgbClr val="A5A5A5"/>
              </a:solidFill>
              <a:round/>
            </a:ln>
          </c:spPr>
          <c:marker>
            <c:symbol val="circle"/>
            <c:size val="5"/>
            <c:spPr>
              <a:solidFill>
                <a:srgbClr val="A5A5A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C8-5E41-85A1-543F765683A9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学习任务</c:v>
                </c:pt>
              </c:strCache>
            </c:strRef>
          </c:tx>
          <c:spPr>
            <a:ln w="28440">
              <a:solidFill>
                <a:srgbClr val="FFC000"/>
              </a:solidFill>
              <a:round/>
            </a:ln>
          </c:spPr>
          <c:marker>
            <c:symbol val="circle"/>
            <c:size val="5"/>
            <c:spPr>
              <a:solidFill>
                <a:srgbClr val="FFC000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"/>
                <c:pt idx="0">
                  <c:v>七月</c:v>
                </c:pt>
                <c:pt idx="1">
                  <c:v>八月</c:v>
                </c:pt>
                <c:pt idx="2">
                  <c:v>九月</c:v>
                </c:pt>
                <c:pt idx="3">
                  <c:v>十月</c:v>
                </c:pt>
                <c:pt idx="4">
                  <c:v>十一月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7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C8-5E41-85A1-543F76568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49774698"/>
        <c:axId val="32047265"/>
      </c:lineChart>
      <c:catAx>
        <c:axId val="4977469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4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zh-CN"/>
          </a:p>
        </c:txPr>
        <c:crossAx val="32047265"/>
        <c:crosses val="autoZero"/>
        <c:auto val="1"/>
        <c:lblAlgn val="ctr"/>
        <c:lblOffset val="100"/>
        <c:noMultiLvlLbl val="1"/>
      </c:catAx>
      <c:valAx>
        <c:axId val="3204726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4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endParaRPr lang="zh-CN"/>
          </a:p>
        </c:txPr>
        <c:crossAx val="49774698"/>
        <c:crosses val="autoZero"/>
        <c:crossBetween val="midCat"/>
      </c:val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19T22:18:55.182" idx="1">
    <p:pos x="7008" y="21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单击编辑备注格式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71C709E-FC6F-4E04-B9E0-B3BF438242E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539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单击鼠标编辑标题文字格式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单击鼠标编辑标题文字格式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12191760" cy="3529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图片 42"/>
          <p:cNvPicPr/>
          <p:nvPr/>
        </p:nvPicPr>
        <p:blipFill>
          <a:blip r:embed="rId3"/>
          <a:stretch/>
        </p:blipFill>
        <p:spPr>
          <a:xfrm>
            <a:off x="1066680" y="345960"/>
            <a:ext cx="10058040" cy="50868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 rot="21595200">
            <a:off x="2160" y="2990880"/>
            <a:ext cx="12192120" cy="33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86" name="CustomShape 3"/>
          <p:cNvSpPr/>
          <p:nvPr/>
        </p:nvSpPr>
        <p:spPr>
          <a:xfrm>
            <a:off x="220716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4"/>
          <p:cNvSpPr/>
          <p:nvPr/>
        </p:nvSpPr>
        <p:spPr>
          <a:xfrm>
            <a:off x="27774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5"/>
          <p:cNvSpPr/>
          <p:nvPr/>
        </p:nvSpPr>
        <p:spPr>
          <a:xfrm>
            <a:off x="22068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6"/>
          <p:cNvSpPr/>
          <p:nvPr/>
        </p:nvSpPr>
        <p:spPr>
          <a:xfrm>
            <a:off x="353448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7"/>
          <p:cNvSpPr/>
          <p:nvPr/>
        </p:nvSpPr>
        <p:spPr>
          <a:xfrm>
            <a:off x="410472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8"/>
          <p:cNvSpPr/>
          <p:nvPr/>
        </p:nvSpPr>
        <p:spPr>
          <a:xfrm>
            <a:off x="353412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486180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10"/>
          <p:cNvSpPr/>
          <p:nvPr/>
        </p:nvSpPr>
        <p:spPr>
          <a:xfrm>
            <a:off x="543204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1"/>
          <p:cNvSpPr/>
          <p:nvPr/>
        </p:nvSpPr>
        <p:spPr>
          <a:xfrm>
            <a:off x="486144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2"/>
          <p:cNvSpPr/>
          <p:nvPr/>
        </p:nvSpPr>
        <p:spPr>
          <a:xfrm>
            <a:off x="618912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3"/>
          <p:cNvSpPr/>
          <p:nvPr/>
        </p:nvSpPr>
        <p:spPr>
          <a:xfrm>
            <a:off x="675936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4"/>
          <p:cNvSpPr/>
          <p:nvPr/>
        </p:nvSpPr>
        <p:spPr>
          <a:xfrm>
            <a:off x="618876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5"/>
          <p:cNvSpPr/>
          <p:nvPr/>
        </p:nvSpPr>
        <p:spPr>
          <a:xfrm>
            <a:off x="751644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Line 16"/>
          <p:cNvSpPr/>
          <p:nvPr/>
        </p:nvSpPr>
        <p:spPr>
          <a:xfrm>
            <a:off x="808668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Line 17"/>
          <p:cNvSpPr/>
          <p:nvPr/>
        </p:nvSpPr>
        <p:spPr>
          <a:xfrm>
            <a:off x="751608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8"/>
          <p:cNvSpPr/>
          <p:nvPr/>
        </p:nvSpPr>
        <p:spPr>
          <a:xfrm>
            <a:off x="8843760" y="3845880"/>
            <a:ext cx="1140840" cy="1140840"/>
          </a:xfrm>
          <a:prstGeom prst="rect">
            <a:avLst/>
          </a:prstGeom>
          <a:noFill/>
          <a:ln w="6480"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Line 19"/>
          <p:cNvSpPr/>
          <p:nvPr/>
        </p:nvSpPr>
        <p:spPr>
          <a:xfrm>
            <a:off x="9414000" y="3845880"/>
            <a:ext cx="360" cy="11412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103" name="Line 20"/>
          <p:cNvSpPr/>
          <p:nvPr/>
        </p:nvSpPr>
        <p:spPr>
          <a:xfrm>
            <a:off x="8843400" y="4416480"/>
            <a:ext cx="1141200" cy="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custDash>
              <a:ds d="5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7"/>
          <p:cNvSpPr/>
          <p:nvPr/>
        </p:nvSpPr>
        <p:spPr>
          <a:xfrm rot="12600">
            <a:off x="2241308" y="3686474"/>
            <a:ext cx="8011608" cy="1288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8000" b="1" strike="noStrike" spc="2198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黑体"/>
                <a:ea typeface="黑体"/>
              </a:rPr>
              <a:t>转正述职报告</a:t>
            </a:r>
            <a:endParaRPr lang="en-US" sz="2400" b="0" strike="noStrike" spc="2198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8"/>
          <p:cNvSpPr/>
          <p:nvPr/>
        </p:nvSpPr>
        <p:spPr>
          <a:xfrm>
            <a:off x="4656600" y="5534640"/>
            <a:ext cx="349920" cy="351360"/>
          </a:xfrm>
          <a:custGeom>
            <a:avLst/>
            <a:gdLst/>
            <a:ahLst/>
            <a:cxnLst/>
            <a:rect l="l" t="t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9"/>
          <p:cNvSpPr/>
          <p:nvPr/>
        </p:nvSpPr>
        <p:spPr>
          <a:xfrm>
            <a:off x="5106600" y="5551200"/>
            <a:ext cx="1833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汇报人：吴添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0"/>
          <p:cNvSpPr/>
          <p:nvPr/>
        </p:nvSpPr>
        <p:spPr>
          <a:xfrm>
            <a:off x="4443660" y="1223436"/>
            <a:ext cx="330408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96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20</a:t>
            </a:r>
            <a:r>
              <a:rPr lang="en-US" sz="9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lang="en-US" altLang="zh-CN" sz="9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31"/>
          <p:cNvSpPr txBox="1"/>
          <p:nvPr/>
        </p:nvSpPr>
        <p:spPr>
          <a:xfrm>
            <a:off x="3805400" y="6123600"/>
            <a:ext cx="3770280" cy="2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9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3B92BD-7DA1-074D-80A3-B741D4E85E79}"/>
              </a:ext>
            </a:extLst>
          </p:cNvPr>
          <p:cNvSpPr txBox="1"/>
          <p:nvPr/>
        </p:nvSpPr>
        <p:spPr>
          <a:xfrm>
            <a:off x="7675760" y="5875588"/>
            <a:ext cx="302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14</a:t>
            </a:r>
            <a:r>
              <a:rPr kumimoji="1" lang="zh-CN" altLang="en-US" dirty="0"/>
              <a:t>号入职社区</a:t>
            </a:r>
          </a:p>
        </p:txBody>
      </p:sp>
    </p:spTree>
  </p:cSld>
  <p:clrMapOvr>
    <a:masterClrMapping/>
  </p:clrMapOvr>
  <p:transition spd="slow" advTm="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兴趣课程学习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2963880" y="4393080"/>
            <a:ext cx="2313360" cy="198576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金融知识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4897800" y="3332160"/>
            <a:ext cx="2313360" cy="198576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14" name="CustomShape 9"/>
          <p:cNvSpPr/>
          <p:nvPr/>
        </p:nvSpPr>
        <p:spPr>
          <a:xfrm>
            <a:off x="6879240" y="4389840"/>
            <a:ext cx="2313360" cy="1985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监控保障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4868640" y="1190520"/>
            <a:ext cx="2313360" cy="1985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社区业务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6818400" y="2272680"/>
            <a:ext cx="2313360" cy="1985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136083"/>
          </a:solidFill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2"/>
          <p:cNvSpPr/>
          <p:nvPr/>
        </p:nvSpPr>
        <p:spPr>
          <a:xfrm>
            <a:off x="2882160" y="2305080"/>
            <a:ext cx="2313360" cy="1985760"/>
          </a:xfrm>
          <a:custGeom>
            <a:avLst/>
            <a:gdLst/>
            <a:ahLst/>
            <a:cxnLst/>
            <a:rect l="l" t="t" r="r" b="b"/>
            <a:pathLst>
              <a:path w="1845056" h="1583767">
                <a:moveTo>
                  <a:pt x="0" y="791884"/>
                </a:moveTo>
                <a:lnTo>
                  <a:pt x="395942" y="0"/>
                </a:lnTo>
                <a:lnTo>
                  <a:pt x="1449114" y="0"/>
                </a:lnTo>
                <a:lnTo>
                  <a:pt x="1845056" y="791884"/>
                </a:lnTo>
                <a:lnTo>
                  <a:pt x="1449114" y="1583767"/>
                </a:lnTo>
                <a:lnTo>
                  <a:pt x="395942" y="1583767"/>
                </a:lnTo>
                <a:lnTo>
                  <a:pt x="0" y="7918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2400" tIns="286560" rIns="302400" bIns="286560" anchor="ctr"/>
          <a:lstStyle/>
          <a:p>
            <a:pPr algn="ctr">
              <a:lnSpc>
                <a:spcPct val="9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后端技术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2462040"/>
            <a:ext cx="12191760" cy="1895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19" name="CustomShape 2"/>
          <p:cNvSpPr/>
          <p:nvPr/>
        </p:nvSpPr>
        <p:spPr>
          <a:xfrm>
            <a:off x="3714120" y="2202480"/>
            <a:ext cx="258120" cy="25920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"/>
          <p:cNvSpPr/>
          <p:nvPr/>
        </p:nvSpPr>
        <p:spPr>
          <a:xfrm flipV="1">
            <a:off x="510120" y="4357440"/>
            <a:ext cx="263160" cy="26424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4"/>
          <p:cNvSpPr/>
          <p:nvPr/>
        </p:nvSpPr>
        <p:spPr>
          <a:xfrm>
            <a:off x="639000" y="2203200"/>
            <a:ext cx="3209040" cy="2412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5"/>
          <p:cNvSpPr/>
          <p:nvPr/>
        </p:nvSpPr>
        <p:spPr>
          <a:xfrm>
            <a:off x="1487520" y="2531520"/>
            <a:ext cx="1762560" cy="17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4446720" y="2890800"/>
            <a:ext cx="67334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复制粘贴习惯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3474360" y="4077360"/>
            <a:ext cx="14360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5470560" y="2709000"/>
            <a:ext cx="14378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9"/>
          <p:cNvSpPr/>
          <p:nvPr/>
        </p:nvSpPr>
        <p:spPr>
          <a:xfrm>
            <a:off x="7403400" y="1341000"/>
            <a:ext cx="14378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0"/>
          <p:cNvSpPr/>
          <p:nvPr/>
        </p:nvSpPr>
        <p:spPr>
          <a:xfrm>
            <a:off x="3018240" y="2836440"/>
            <a:ext cx="6584040" cy="4021200"/>
          </a:xfrm>
          <a:custGeom>
            <a:avLst/>
            <a:gdLst/>
            <a:ahLst/>
            <a:cxn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1"/>
          <p:cNvSpPr/>
          <p:nvPr/>
        </p:nvSpPr>
        <p:spPr>
          <a:xfrm flipH="1">
            <a:off x="3269160" y="3428640"/>
            <a:ext cx="2053440" cy="360"/>
          </a:xfrm>
          <a:prstGeom prst="line">
            <a:avLst/>
          </a:prstGeom>
          <a:ln w="12600">
            <a:solidFill>
              <a:schemeClr val="accent1"/>
            </a:solidFill>
            <a:miter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12"/>
          <p:cNvSpPr/>
          <p:nvPr/>
        </p:nvSpPr>
        <p:spPr>
          <a:xfrm>
            <a:off x="7592760" y="1645560"/>
            <a:ext cx="103716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调整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改进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5690880" y="3061440"/>
            <a:ext cx="10141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运行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展示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3589200" y="4431600"/>
            <a:ext cx="12254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建立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3650040" y="581364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5684400" y="443592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7680600" y="307044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3191040" y="2709000"/>
            <a:ext cx="39996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复制代码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058840" y="244080"/>
            <a:ext cx="17143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流程更新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2916000" y="2254680"/>
            <a:ext cx="4124520" cy="86940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忘记提交自测文档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2916000" y="3717720"/>
            <a:ext cx="4105800" cy="86940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等线"/>
              </a:rPr>
              <a:t>变更流程不及时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2462040"/>
            <a:ext cx="12191760" cy="1895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714120" y="2202480"/>
            <a:ext cx="258120" cy="25920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"/>
          <p:cNvSpPr/>
          <p:nvPr/>
        </p:nvSpPr>
        <p:spPr>
          <a:xfrm flipV="1">
            <a:off x="510120" y="4357440"/>
            <a:ext cx="263160" cy="26424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639000" y="2203200"/>
            <a:ext cx="3209040" cy="2412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"/>
          <p:cNvSpPr/>
          <p:nvPr/>
        </p:nvSpPr>
        <p:spPr>
          <a:xfrm>
            <a:off x="1487520" y="2531520"/>
            <a:ext cx="1762560" cy="17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4446720" y="2766960"/>
            <a:ext cx="67334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7"/>
          <p:cNvSpPr/>
          <p:nvPr/>
        </p:nvSpPr>
        <p:spPr>
          <a:xfrm>
            <a:off x="4446720" y="3692880"/>
            <a:ext cx="41007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职业规划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3474360" y="4077360"/>
            <a:ext cx="14360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231" name="CustomShape 8"/>
          <p:cNvSpPr/>
          <p:nvPr/>
        </p:nvSpPr>
        <p:spPr>
          <a:xfrm>
            <a:off x="5470560" y="2709000"/>
            <a:ext cx="14378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232" name="CustomShape 9"/>
          <p:cNvSpPr/>
          <p:nvPr/>
        </p:nvSpPr>
        <p:spPr>
          <a:xfrm>
            <a:off x="7403400" y="1341000"/>
            <a:ext cx="1437840" cy="1439640"/>
          </a:xfrm>
          <a:prstGeom prst="ellipse">
            <a:avLst/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233" name="CustomShape 10"/>
          <p:cNvSpPr/>
          <p:nvPr/>
        </p:nvSpPr>
        <p:spPr>
          <a:xfrm>
            <a:off x="3018240" y="2836440"/>
            <a:ext cx="6584040" cy="4021200"/>
          </a:xfrm>
          <a:custGeom>
            <a:avLst/>
            <a:gdLst/>
            <a:ahLst/>
            <a:cxnLst/>
            <a:rect l="l" t="t" r="r" b="b"/>
            <a:pathLst>
              <a:path w="5358466" h="3767155">
                <a:moveTo>
                  <a:pt x="3479568" y="0"/>
                </a:moveTo>
                <a:lnTo>
                  <a:pt x="3618115" y="0"/>
                </a:lnTo>
                <a:lnTo>
                  <a:pt x="5358466" y="0"/>
                </a:lnTo>
                <a:lnTo>
                  <a:pt x="5358466" y="138769"/>
                </a:lnTo>
                <a:lnTo>
                  <a:pt x="3618115" y="138769"/>
                </a:lnTo>
                <a:lnTo>
                  <a:pt x="3618115" y="1287028"/>
                </a:lnTo>
                <a:lnTo>
                  <a:pt x="3618115" y="1425797"/>
                </a:lnTo>
                <a:lnTo>
                  <a:pt x="3479568" y="1425797"/>
                </a:lnTo>
                <a:lnTo>
                  <a:pt x="1878331" y="1425797"/>
                </a:lnTo>
                <a:lnTo>
                  <a:pt x="1878331" y="2574055"/>
                </a:lnTo>
                <a:lnTo>
                  <a:pt x="1878331" y="2712824"/>
                </a:lnTo>
                <a:lnTo>
                  <a:pt x="1739784" y="2712824"/>
                </a:lnTo>
                <a:lnTo>
                  <a:pt x="138547" y="2712824"/>
                </a:lnTo>
                <a:lnTo>
                  <a:pt x="138547" y="3767155"/>
                </a:lnTo>
                <a:lnTo>
                  <a:pt x="0" y="3767155"/>
                </a:lnTo>
                <a:lnTo>
                  <a:pt x="0" y="2712824"/>
                </a:lnTo>
                <a:lnTo>
                  <a:pt x="0" y="2574055"/>
                </a:lnTo>
                <a:lnTo>
                  <a:pt x="138547" y="2574055"/>
                </a:lnTo>
                <a:lnTo>
                  <a:pt x="1739784" y="2574055"/>
                </a:lnTo>
                <a:lnTo>
                  <a:pt x="1739784" y="1425797"/>
                </a:lnTo>
                <a:lnTo>
                  <a:pt x="1739784" y="1287028"/>
                </a:lnTo>
                <a:lnTo>
                  <a:pt x="1878331" y="1287028"/>
                </a:lnTo>
                <a:lnTo>
                  <a:pt x="3479568" y="1287028"/>
                </a:lnTo>
                <a:lnTo>
                  <a:pt x="3479568" y="13876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12"/>
          <p:cNvSpPr/>
          <p:nvPr/>
        </p:nvSpPr>
        <p:spPr>
          <a:xfrm>
            <a:off x="7592760" y="1645560"/>
            <a:ext cx="103716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独立负责业务模块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5690880" y="3061440"/>
            <a:ext cx="10141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加强沟通协作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3579660" y="4448160"/>
            <a:ext cx="12254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深入了解社区业务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3650040" y="581364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5684400" y="443592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第二阶段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7680600" y="3070440"/>
            <a:ext cx="1199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第三阶段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3191040" y="2709000"/>
            <a:ext cx="39996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009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2002320" y="244080"/>
            <a:ext cx="2894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下一步工作计划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1418040" y="1471320"/>
            <a:ext cx="799560" cy="799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8"/>
          <p:cNvSpPr/>
          <p:nvPr/>
        </p:nvSpPr>
        <p:spPr>
          <a:xfrm>
            <a:off x="1451160" y="1578960"/>
            <a:ext cx="682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1418040" y="3407400"/>
            <a:ext cx="799560" cy="799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0"/>
          <p:cNvSpPr/>
          <p:nvPr/>
        </p:nvSpPr>
        <p:spPr>
          <a:xfrm>
            <a:off x="1451160" y="3515040"/>
            <a:ext cx="682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1"/>
          <p:cNvSpPr/>
          <p:nvPr/>
        </p:nvSpPr>
        <p:spPr>
          <a:xfrm>
            <a:off x="1418040" y="5396760"/>
            <a:ext cx="799560" cy="799560"/>
          </a:xfrm>
          <a:prstGeom prst="ellipse">
            <a:avLst/>
          </a:prstGeom>
          <a:solidFill>
            <a:srgbClr val="13608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2"/>
          <p:cNvSpPr/>
          <p:nvPr/>
        </p:nvSpPr>
        <p:spPr>
          <a:xfrm>
            <a:off x="1451160" y="5504400"/>
            <a:ext cx="682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Line 13"/>
          <p:cNvSpPr/>
          <p:nvPr/>
        </p:nvSpPr>
        <p:spPr>
          <a:xfrm>
            <a:off x="1824120" y="4215600"/>
            <a:ext cx="360" cy="114372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4"/>
          <p:cNvSpPr/>
          <p:nvPr/>
        </p:nvSpPr>
        <p:spPr>
          <a:xfrm>
            <a:off x="2354040" y="1837800"/>
            <a:ext cx="86950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不是简单的当代码的搬运工，而是要注意每个代码的细节，让整个工程活起来；当前目标是资深前端开发工程师，后期是架构师；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5"/>
          <p:cNvSpPr/>
          <p:nvPr/>
        </p:nvSpPr>
        <p:spPr>
          <a:xfrm>
            <a:off x="2354040" y="3299760"/>
            <a:ext cx="207036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团队精神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2354040" y="5609880"/>
            <a:ext cx="869508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是工作的第一要点，不仅要保质保量的完成自己的任务，还需要在别人遇到麻烦的时候挺身而出，提出自己的见解和方案；遇到问题的时候，也不能互相推诿，应该积极去处理问题和解决问题，总结事故原因，避免下次再犯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Line 17"/>
          <p:cNvSpPr/>
          <p:nvPr/>
        </p:nvSpPr>
        <p:spPr>
          <a:xfrm>
            <a:off x="1824120" y="2276280"/>
            <a:ext cx="360" cy="1144080"/>
          </a:xfrm>
          <a:prstGeom prst="line">
            <a:avLst/>
          </a:prstGeom>
          <a:ln w="1908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8"/>
          <p:cNvSpPr/>
          <p:nvPr/>
        </p:nvSpPr>
        <p:spPr>
          <a:xfrm>
            <a:off x="2354040" y="1380960"/>
            <a:ext cx="240552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更深的技术追求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9"/>
          <p:cNvSpPr/>
          <p:nvPr/>
        </p:nvSpPr>
        <p:spPr>
          <a:xfrm>
            <a:off x="2354040" y="3767760"/>
            <a:ext cx="86950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工作之中，每个人都是关键，一定要发挥好团队中的作用，结合好现有的资源，让整个团队更好，更出色。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0"/>
          <p:cNvSpPr/>
          <p:nvPr/>
        </p:nvSpPr>
        <p:spPr>
          <a:xfrm>
            <a:off x="2354040" y="5144040"/>
            <a:ext cx="207036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136083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责任感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2002320" y="244080"/>
            <a:ext cx="2894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实现目标的关键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2859840" y="1715040"/>
            <a:ext cx="2655720" cy="8258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8"/>
          <p:cNvSpPr/>
          <p:nvPr/>
        </p:nvSpPr>
        <p:spPr>
          <a:xfrm>
            <a:off x="2859840" y="2883240"/>
            <a:ext cx="2655720" cy="8258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 dirty="0"/>
          </a:p>
        </p:txBody>
      </p:sp>
      <p:sp>
        <p:nvSpPr>
          <p:cNvPr id="285" name="CustomShape 9"/>
          <p:cNvSpPr/>
          <p:nvPr/>
        </p:nvSpPr>
        <p:spPr>
          <a:xfrm>
            <a:off x="2859840" y="4051080"/>
            <a:ext cx="2655720" cy="82368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0"/>
          <p:cNvSpPr/>
          <p:nvPr/>
        </p:nvSpPr>
        <p:spPr>
          <a:xfrm>
            <a:off x="2859840" y="5217120"/>
            <a:ext cx="2655720" cy="825840"/>
          </a:xfrm>
          <a:prstGeom prst="rightArrow">
            <a:avLst>
              <a:gd name="adj1" fmla="val 72581"/>
              <a:gd name="adj2" fmla="val 467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87" name="CustomShape 11"/>
          <p:cNvSpPr/>
          <p:nvPr/>
        </p:nvSpPr>
        <p:spPr>
          <a:xfrm flipV="1">
            <a:off x="3916080" y="241236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2"/>
          <p:cNvSpPr/>
          <p:nvPr/>
        </p:nvSpPr>
        <p:spPr>
          <a:xfrm>
            <a:off x="3916080" y="171504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3"/>
          <p:cNvSpPr/>
          <p:nvPr/>
        </p:nvSpPr>
        <p:spPr>
          <a:xfrm>
            <a:off x="1547640" y="1715040"/>
            <a:ext cx="2367720" cy="8258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tIns="57600" rIns="115200" bIns="57600" anchor="ctr"/>
          <a:lstStyle/>
          <a:p>
            <a:pPr algn="ctr">
              <a:lnSpc>
                <a:spcPct val="100000"/>
              </a:lnSpc>
            </a:pPr>
            <a:r>
              <a:rPr lang="en-US" sz="2539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 flipV="1">
            <a:off x="3916080" y="358056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15"/>
          <p:cNvSpPr/>
          <p:nvPr/>
        </p:nvSpPr>
        <p:spPr>
          <a:xfrm>
            <a:off x="3916080" y="288324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6"/>
          <p:cNvSpPr/>
          <p:nvPr/>
        </p:nvSpPr>
        <p:spPr>
          <a:xfrm>
            <a:off x="1547640" y="2883240"/>
            <a:ext cx="2367720" cy="8258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tIns="57600" rIns="115200" bIns="57600" anchor="ctr"/>
          <a:lstStyle/>
          <a:p>
            <a:pPr algn="ctr">
              <a:lnSpc>
                <a:spcPct val="100000"/>
              </a:lnSpc>
            </a:pPr>
            <a:r>
              <a:rPr lang="en-US" sz="2539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保持实践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7"/>
          <p:cNvSpPr/>
          <p:nvPr/>
        </p:nvSpPr>
        <p:spPr>
          <a:xfrm flipV="1">
            <a:off x="3916080" y="474660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8"/>
          <p:cNvSpPr/>
          <p:nvPr/>
        </p:nvSpPr>
        <p:spPr>
          <a:xfrm>
            <a:off x="3916080" y="4051080"/>
            <a:ext cx="139680" cy="12564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9"/>
          <p:cNvSpPr/>
          <p:nvPr/>
        </p:nvSpPr>
        <p:spPr>
          <a:xfrm>
            <a:off x="1547640" y="4051080"/>
            <a:ext cx="2367720" cy="8236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tIns="57600" rIns="115200" bIns="57600" anchor="ctr"/>
          <a:lstStyle/>
          <a:p>
            <a:pPr algn="ctr">
              <a:lnSpc>
                <a:spcPct val="100000"/>
              </a:lnSpc>
            </a:pPr>
            <a:r>
              <a:rPr lang="en-US" sz="2539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总结反思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0"/>
          <p:cNvSpPr/>
          <p:nvPr/>
        </p:nvSpPr>
        <p:spPr>
          <a:xfrm flipV="1">
            <a:off x="3916080" y="591444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1"/>
          <p:cNvSpPr/>
          <p:nvPr/>
        </p:nvSpPr>
        <p:spPr>
          <a:xfrm>
            <a:off x="3916080" y="5217120"/>
            <a:ext cx="139680" cy="127800"/>
          </a:xfrm>
          <a:prstGeom prst="rtTriangle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2"/>
          <p:cNvSpPr/>
          <p:nvPr/>
        </p:nvSpPr>
        <p:spPr>
          <a:xfrm>
            <a:off x="1547640" y="5217120"/>
            <a:ext cx="2367720" cy="82584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15200" tIns="57600" rIns="115200" bIns="57600" anchor="ctr"/>
          <a:lstStyle/>
          <a:p>
            <a:pPr algn="ctr">
              <a:lnSpc>
                <a:spcPct val="100000"/>
              </a:lnSpc>
            </a:pPr>
            <a:r>
              <a:rPr lang="en-US" sz="2539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加强沟通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3"/>
          <p:cNvSpPr/>
          <p:nvPr/>
        </p:nvSpPr>
        <p:spPr>
          <a:xfrm>
            <a:off x="5724000" y="1661040"/>
            <a:ext cx="5076000" cy="92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en-US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</a:t>
            </a:r>
            <a:r>
              <a:rPr lang="zh-CN" alt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并优化现有项目。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4"/>
          <p:cNvSpPr/>
          <p:nvPr/>
        </p:nvSpPr>
        <p:spPr>
          <a:xfrm>
            <a:off x="5724000" y="2825280"/>
            <a:ext cx="5076000" cy="93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5"/>
          <p:cNvSpPr/>
          <p:nvPr/>
        </p:nvSpPr>
        <p:spPr>
          <a:xfrm>
            <a:off x="5724000" y="3999240"/>
            <a:ext cx="5076000" cy="81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记录总结遇到的困难和问题</a:t>
            </a:r>
            <a:r>
              <a:rPr lang="zh-CN" alt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，反思并提升。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6"/>
          <p:cNvSpPr/>
          <p:nvPr/>
        </p:nvSpPr>
        <p:spPr>
          <a:xfrm>
            <a:off x="5724000" y="4985280"/>
            <a:ext cx="5076000" cy="1325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en-US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提高沟通技巧</a:t>
            </a:r>
            <a:r>
              <a:rPr lang="zh-CN" alt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，降低交流成本，提升效率。</a:t>
            </a:r>
            <a:endParaRPr lang="en-US" sz="16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微软雅黑"/>
              <a:ea typeface="微软雅黑"/>
            </a:endParaRPr>
          </a:p>
        </p:txBody>
      </p:sp>
      <p:sp>
        <p:nvSpPr>
          <p:cNvPr id="33" name="CustomShape 23">
            <a:extLst>
              <a:ext uri="{FF2B5EF4-FFF2-40B4-BE49-F238E27FC236}">
                <a16:creationId xmlns:a16="http://schemas.microsoft.com/office/drawing/2014/main" id="{8E026249-B28F-9143-8AC4-C8053A300DEB}"/>
              </a:ext>
            </a:extLst>
          </p:cNvPr>
          <p:cNvSpPr/>
          <p:nvPr/>
        </p:nvSpPr>
        <p:spPr>
          <a:xfrm>
            <a:off x="5724000" y="2833380"/>
            <a:ext cx="5076000" cy="92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en-US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持续学习前沿技术</a:t>
            </a:r>
            <a:r>
              <a:rPr lang="zh-CN" alt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并优化现有项目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0"/>
            <a:ext cx="12191760" cy="3529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图片 42"/>
          <p:cNvPicPr/>
          <p:nvPr/>
        </p:nvPicPr>
        <p:blipFill>
          <a:blip r:embed="rId3"/>
          <a:stretch/>
        </p:blipFill>
        <p:spPr>
          <a:xfrm>
            <a:off x="1066680" y="345960"/>
            <a:ext cx="10058040" cy="508680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0" y="3522600"/>
            <a:ext cx="12191760" cy="333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3459600" y="1377360"/>
            <a:ext cx="51566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感谢聆听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5222520" y="4392000"/>
            <a:ext cx="18334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DB4CC300-FF76-464D-94E0-33BE73BEF927}"/>
              </a:ext>
            </a:extLst>
          </p:cNvPr>
          <p:cNvSpPr/>
          <p:nvPr/>
        </p:nvSpPr>
        <p:spPr>
          <a:xfrm>
            <a:off x="-180" y="3462740"/>
            <a:ext cx="12191760" cy="35290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9171A8-6DFC-4548-A77C-1575C1846012}"/>
              </a:ext>
            </a:extLst>
          </p:cNvPr>
          <p:cNvSpPr/>
          <p:nvPr/>
        </p:nvSpPr>
        <p:spPr>
          <a:xfrm>
            <a:off x="3688300" y="3637440"/>
            <a:ext cx="5156640" cy="155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Thanks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slow" advTm="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2336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图片 29"/>
          <p:cNvPicPr/>
          <p:nvPr/>
        </p:nvPicPr>
        <p:blipFill>
          <a:blip r:embed="rId3"/>
          <a:srcRect b="61903"/>
          <a:stretch/>
        </p:blipFill>
        <p:spPr>
          <a:xfrm>
            <a:off x="1066680" y="345960"/>
            <a:ext cx="10058040" cy="19375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0" y="2283840"/>
            <a:ext cx="12191760" cy="457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785160" y="391680"/>
            <a:ext cx="2999440" cy="94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 sz="5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</a:t>
            </a:r>
            <a:r>
              <a:rPr lang="en-US" sz="54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微软雅黑"/>
              </a:rPr>
              <a:t>录</a:t>
            </a:r>
            <a:r>
              <a:rPr lang="en-US" altLang="zh-CN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 </a:t>
            </a:r>
            <a:r>
              <a:rPr lang="en-US" altLang="zh-CN" sz="2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微软雅黑"/>
              </a:rPr>
              <a:t>contents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479600" y="3281760"/>
            <a:ext cx="1131840" cy="120600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4179960" y="3281760"/>
            <a:ext cx="1131840" cy="120600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6879960" y="3281760"/>
            <a:ext cx="1131840" cy="120600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9580320" y="3281760"/>
            <a:ext cx="1131840" cy="1206000"/>
          </a:xfrm>
          <a:custGeom>
            <a:avLst/>
            <a:gdLst/>
            <a:ahLst/>
            <a:cxnLst/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941400" y="4760640"/>
            <a:ext cx="2042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3673800" y="4760640"/>
            <a:ext cx="20797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成长收获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6407640" y="4760640"/>
            <a:ext cx="2079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不足改进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9123480" y="4760640"/>
            <a:ext cx="2079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规划展望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2462040"/>
            <a:ext cx="12191760" cy="1895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3714120" y="2202480"/>
            <a:ext cx="258120" cy="25920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"/>
          <p:cNvSpPr/>
          <p:nvPr/>
        </p:nvSpPr>
        <p:spPr>
          <a:xfrm flipV="1">
            <a:off x="510120" y="4357440"/>
            <a:ext cx="263160" cy="26424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639000" y="2203200"/>
            <a:ext cx="3209040" cy="2412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1487520" y="2531520"/>
            <a:ext cx="1762560" cy="17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4446720" y="2957760"/>
            <a:ext cx="67334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工作回顾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2002320" y="244080"/>
            <a:ext cx="289440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工作岗位及职责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1035360" y="2648160"/>
            <a:ext cx="2940840" cy="2456640"/>
          </a:xfrm>
          <a:prstGeom prst="round2DiagRect">
            <a:avLst>
              <a:gd name="adj1" fmla="val 10459"/>
              <a:gd name="adj2" fmla="val 0"/>
            </a:avLst>
          </a:prstGeom>
          <a:solidFill>
            <a:srgbClr val="1360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8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后</a:t>
            </a:r>
            <a:r>
              <a:rPr lang="en-US" sz="4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端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8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工程师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5236920" y="1711440"/>
            <a:ext cx="3888000" cy="4068000"/>
          </a:xfrm>
          <a:prstGeom prst="rect">
            <a:avLst/>
          </a:prstGeom>
          <a:noFill/>
          <a:ln w="19080">
            <a:solidFill>
              <a:srgbClr val="72625F"/>
            </a:solidFill>
            <a:custDash>
              <a:ds d="1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5596920" y="1921680"/>
            <a:ext cx="5737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需求开发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5004000" y="2044440"/>
            <a:ext cx="465840" cy="489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5586120" y="2915640"/>
            <a:ext cx="5748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重构任务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004000" y="3040920"/>
            <a:ext cx="465840" cy="489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5586120" y="3869280"/>
            <a:ext cx="55958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工具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5004000" y="3994920"/>
            <a:ext cx="465840" cy="489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5"/>
          <p:cNvSpPr/>
          <p:nvPr/>
        </p:nvSpPr>
        <p:spPr>
          <a:xfrm>
            <a:off x="5596920" y="4823280"/>
            <a:ext cx="55850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6"/>
          <p:cNvSpPr/>
          <p:nvPr/>
        </p:nvSpPr>
        <p:spPr>
          <a:xfrm>
            <a:off x="5004000" y="4948920"/>
            <a:ext cx="465840" cy="489240"/>
          </a:xfrm>
          <a:prstGeom prst="rect">
            <a:avLst/>
          </a:prstGeom>
          <a:solidFill>
            <a:srgbClr val="157DA8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2649240" y="1383480"/>
            <a:ext cx="7070760" cy="95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已经完成：开发任务10个左右，维护任务 10个左右，重构任务1个，学习任务17个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正在完成</a:t>
            </a: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：</a:t>
            </a: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转发功能任务的收尾工作，和底层页重构任务的开发工作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1457640" y="1433880"/>
            <a:ext cx="936720" cy="4892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2638440" y="2499120"/>
            <a:ext cx="7227000" cy="12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涉及项目：8个，不仅包括社区的，还有资讯的；除了vue项目外，还涉及php项目；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完成时间：平均4－5天一个任务，最短的不到半天，最长的一个多月；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bug：4个</a:t>
            </a:r>
            <a:r>
              <a:rPr lang="zh-CN" alt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，做到了快速回退修复，影响小。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1457640" y="2624760"/>
            <a:ext cx="945360" cy="4892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2638440" y="3934440"/>
            <a:ext cx="7227000" cy="97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代码质量：</a:t>
            </a:r>
            <a:r>
              <a:rPr lang="en-US" sz="1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第一个任务</a:t>
            </a:r>
            <a:r>
              <a:rPr lang="en-US" sz="1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不清楚公司的代码规范</a:t>
            </a:r>
            <a:r>
              <a:rPr lang="zh-CN" altLang="en-US" sz="1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，质量不高</a:t>
            </a:r>
            <a:r>
              <a:rPr lang="zh-CN" altLang="en-US" sz="1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。后续的代码保证了没有异味。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69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效率</a:t>
            </a:r>
            <a:r>
              <a:rPr lang="en-US" sz="1469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：</a:t>
            </a:r>
            <a:r>
              <a:rPr lang="en-US" altLang="zh-CN" sz="1469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r>
              <a:rPr lang="en-US" altLang="zh-CN" sz="1469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前期需要了解</a:t>
            </a:r>
            <a:r>
              <a:rPr lang="zh-CN" altLang="en-US" sz="1469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</a:t>
            </a:r>
            <a:r>
              <a:rPr lang="en-US" altLang="zh-CN" sz="1469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需求和技术框架</a:t>
            </a:r>
            <a:r>
              <a:rPr lang="zh-CN" altLang="en-US" sz="1469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，速度较慢。现在可以快速开发上线。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1457640" y="4060080"/>
            <a:ext cx="945360" cy="489240"/>
          </a:xfrm>
          <a:prstGeom prst="rect">
            <a:avLst/>
          </a:prstGeom>
          <a:solidFill>
            <a:srgbClr val="2AAAE2"/>
          </a:solidFill>
          <a:ln w="284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工作完成情况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67" name="图表 4194304"/>
          <p:cNvGraphicFramePr/>
          <p:nvPr/>
        </p:nvGraphicFramePr>
        <p:xfrm>
          <a:off x="1981080" y="1168560"/>
          <a:ext cx="8229240" cy="452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8" name="CustomShape 7"/>
          <p:cNvSpPr/>
          <p:nvPr/>
        </p:nvSpPr>
        <p:spPr>
          <a:xfrm>
            <a:off x="4727520" y="1168560"/>
            <a:ext cx="3999600" cy="516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任务完成情况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2462040"/>
            <a:ext cx="12191760" cy="189540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3714120" y="2202480"/>
            <a:ext cx="258120" cy="259200"/>
          </a:xfrm>
          <a:custGeom>
            <a:avLst/>
            <a:gdLst/>
            <a:ahLst/>
            <a:cxnLst/>
            <a:rect l="l" t="t" r="r" b="b"/>
            <a:pathLst>
              <a:path w="258637" h="259532">
                <a:moveTo>
                  <a:pt x="129318" y="0"/>
                </a:moveTo>
                <a:lnTo>
                  <a:pt x="258637" y="259532"/>
                </a:lnTo>
                <a:lnTo>
                  <a:pt x="0" y="259532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 flipV="1">
            <a:off x="510120" y="4357440"/>
            <a:ext cx="263160" cy="264240"/>
          </a:xfrm>
          <a:custGeom>
            <a:avLst/>
            <a:gdLst/>
            <a:ahLst/>
            <a:cxnLst/>
            <a:rect l="l" t="t" r="r" b="b"/>
            <a:pathLst>
              <a:path w="263612" h="264525">
                <a:moveTo>
                  <a:pt x="0" y="264525"/>
                </a:moveTo>
                <a:lnTo>
                  <a:pt x="263612" y="264525"/>
                </a:lnTo>
                <a:lnTo>
                  <a:pt x="131806" y="0"/>
                </a:lnTo>
                <a:close/>
              </a:path>
            </a:pathLst>
          </a:custGeom>
          <a:solidFill>
            <a:srgbClr val="116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39000" y="2203200"/>
            <a:ext cx="3209040" cy="2412720"/>
          </a:xfrm>
          <a:prstGeom prst="parallelogram">
            <a:avLst>
              <a:gd name="adj" fmla="val 4820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5"/>
          <p:cNvSpPr/>
          <p:nvPr/>
        </p:nvSpPr>
        <p:spPr>
          <a:xfrm>
            <a:off x="1487520" y="2531520"/>
            <a:ext cx="1762560" cy="171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66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方正兰亭超细黑简体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4446720" y="2928960"/>
            <a:ext cx="67334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成长收获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2021400" y="244080"/>
            <a:ext cx="250092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开发设计构思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7"/>
          <p:cNvSpPr/>
          <p:nvPr/>
        </p:nvSpPr>
        <p:spPr>
          <a:xfrm>
            <a:off x="650520" y="3221640"/>
            <a:ext cx="3458520" cy="86940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964400" y="1837440"/>
            <a:ext cx="495540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706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转发评论开发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9"/>
          <p:cNvSpPr/>
          <p:nvPr/>
        </p:nvSpPr>
        <p:spPr>
          <a:xfrm>
            <a:off x="644760" y="1529640"/>
            <a:ext cx="3458520" cy="86940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0"/>
          <p:cNvSpPr/>
          <p:nvPr/>
        </p:nvSpPr>
        <p:spPr>
          <a:xfrm>
            <a:off x="669600" y="4987440"/>
            <a:ext cx="3458520" cy="869400"/>
          </a:xfrm>
          <a:custGeom>
            <a:avLst/>
            <a:gdLst/>
            <a:ahLst/>
            <a:cxnLst/>
            <a:rect l="l" t="t" r="r" b="b"/>
            <a:pathLst>
              <a:path w="5192450" h="1305562">
                <a:moveTo>
                  <a:pt x="648072" y="0"/>
                </a:moveTo>
                <a:lnTo>
                  <a:pt x="4680520" y="0"/>
                </a:lnTo>
                <a:lnTo>
                  <a:pt x="4680520" y="534"/>
                </a:lnTo>
                <a:lnTo>
                  <a:pt x="4756983" y="534"/>
                </a:lnTo>
                <a:cubicBezTo>
                  <a:pt x="4781822" y="0"/>
                  <a:pt x="4807189" y="5871"/>
                  <a:pt x="4830442" y="19749"/>
                </a:cubicBezTo>
                <a:cubicBezTo>
                  <a:pt x="4852109" y="32025"/>
                  <a:pt x="4869549" y="49639"/>
                  <a:pt x="4881176" y="70456"/>
                </a:cubicBezTo>
                <a:lnTo>
                  <a:pt x="5172368" y="579657"/>
                </a:lnTo>
                <a:cubicBezTo>
                  <a:pt x="5185051" y="601007"/>
                  <a:pt x="5192450" y="626093"/>
                  <a:pt x="5192450" y="652781"/>
                </a:cubicBezTo>
                <a:cubicBezTo>
                  <a:pt x="5192450" y="680003"/>
                  <a:pt x="5185051" y="705089"/>
                  <a:pt x="5171839" y="726439"/>
                </a:cubicBezTo>
                <a:lnTo>
                  <a:pt x="4881176" y="1235640"/>
                </a:lnTo>
                <a:cubicBezTo>
                  <a:pt x="4869021" y="1255923"/>
                  <a:pt x="4852109" y="1273537"/>
                  <a:pt x="4830442" y="1286347"/>
                </a:cubicBezTo>
                <a:cubicBezTo>
                  <a:pt x="4807717" y="1299691"/>
                  <a:pt x="4782879" y="1305562"/>
                  <a:pt x="4758040" y="1305028"/>
                </a:cubicBezTo>
                <a:lnTo>
                  <a:pt x="4680520" y="1305028"/>
                </a:lnTo>
                <a:lnTo>
                  <a:pt x="4680520" y="1305562"/>
                </a:lnTo>
                <a:lnTo>
                  <a:pt x="648072" y="1305562"/>
                </a:lnTo>
                <a:lnTo>
                  <a:pt x="648072" y="1305028"/>
                </a:lnTo>
                <a:lnTo>
                  <a:pt x="431239" y="1305028"/>
                </a:lnTo>
                <a:cubicBezTo>
                  <a:pt x="407986" y="1305028"/>
                  <a:pt x="383676" y="1299157"/>
                  <a:pt x="362008" y="1286347"/>
                </a:cubicBezTo>
                <a:cubicBezTo>
                  <a:pt x="340341" y="1273537"/>
                  <a:pt x="322901" y="1255923"/>
                  <a:pt x="311274" y="1235107"/>
                </a:cubicBezTo>
                <a:lnTo>
                  <a:pt x="19025" y="723770"/>
                </a:lnTo>
                <a:cubicBezTo>
                  <a:pt x="6870" y="702954"/>
                  <a:pt x="0" y="678935"/>
                  <a:pt x="0" y="652781"/>
                </a:cubicBezTo>
                <a:cubicBezTo>
                  <a:pt x="0" y="626627"/>
                  <a:pt x="6870" y="602608"/>
                  <a:pt x="19025" y="581258"/>
                </a:cubicBezTo>
                <a:lnTo>
                  <a:pt x="310217" y="72057"/>
                </a:lnTo>
                <a:cubicBezTo>
                  <a:pt x="322372" y="51240"/>
                  <a:pt x="339812" y="32559"/>
                  <a:pt x="362008" y="19749"/>
                </a:cubicBezTo>
                <a:cubicBezTo>
                  <a:pt x="382619" y="7473"/>
                  <a:pt x="405344" y="1068"/>
                  <a:pt x="428068" y="534"/>
                </a:cubicBezTo>
                <a:lnTo>
                  <a:pt x="648072" y="534"/>
                </a:lnTo>
                <a:close/>
              </a:path>
            </a:pathLst>
          </a:custGeom>
          <a:solidFill>
            <a:srgbClr val="136083"/>
          </a:solidFill>
          <a:ln w="93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1"/>
          <p:cNvSpPr/>
          <p:nvPr/>
        </p:nvSpPr>
        <p:spPr>
          <a:xfrm>
            <a:off x="1290960" y="1754640"/>
            <a:ext cx="22978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939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2"/>
          <p:cNvSpPr/>
          <p:nvPr/>
        </p:nvSpPr>
        <p:spPr>
          <a:xfrm>
            <a:off x="1297080" y="3430800"/>
            <a:ext cx="22978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939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困难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1278000" y="5234760"/>
            <a:ext cx="22978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939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解决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图片 2097156"/>
          <p:cNvPicPr/>
          <p:nvPr/>
        </p:nvPicPr>
        <p:blipFill>
          <a:blip r:embed="rId3"/>
          <a:srcRect l="17312" t="24127" r="20301" b="10599"/>
          <a:stretch/>
        </p:blipFill>
        <p:spPr>
          <a:xfrm rot="16200000">
            <a:off x="6336000" y="3241800"/>
            <a:ext cx="2164680" cy="4907880"/>
          </a:xfrm>
          <a:prstGeom prst="rect">
            <a:avLst/>
          </a:prstGeom>
          <a:ln>
            <a:noFill/>
          </a:ln>
        </p:spPr>
      </p:pic>
      <p:sp>
        <p:nvSpPr>
          <p:cNvPr id="189" name="CustomShape 14"/>
          <p:cNvSpPr/>
          <p:nvPr/>
        </p:nvSpPr>
        <p:spPr>
          <a:xfrm>
            <a:off x="4964400" y="3017880"/>
            <a:ext cx="558936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Vue2 + TS 构建的新项目；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重用现有的组件；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区分公用组件和业务组件开发；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205200"/>
            <a:ext cx="12191760" cy="600480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 flipH="1">
            <a:off x="266400" y="80604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 flipV="1">
            <a:off x="1457280" y="115560"/>
            <a:ext cx="311760" cy="88920"/>
          </a:xfrm>
          <a:custGeom>
            <a:avLst/>
            <a:gdLst/>
            <a:ahLst/>
            <a:cxnLst/>
            <a:rect l="l" t="t" r="r" b="b"/>
            <a:pathLst>
              <a:path w="1297939" h="333828">
                <a:moveTo>
                  <a:pt x="1297939" y="0"/>
                </a:moveTo>
                <a:lnTo>
                  <a:pt x="0" y="0"/>
                </a:lnTo>
                <a:lnTo>
                  <a:pt x="200297" y="333828"/>
                </a:lnTo>
                <a:lnTo>
                  <a:pt x="1297939" y="3338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"/>
          <p:cNvSpPr/>
          <p:nvPr/>
        </p:nvSpPr>
        <p:spPr>
          <a:xfrm flipH="1">
            <a:off x="312480" y="116280"/>
            <a:ext cx="1402560" cy="779040"/>
          </a:xfrm>
          <a:prstGeom prst="parallelogram">
            <a:avLst>
              <a:gd name="adj" fmla="val 573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5"/>
          <p:cNvSpPr/>
          <p:nvPr/>
        </p:nvSpPr>
        <p:spPr>
          <a:xfrm>
            <a:off x="302040" y="244080"/>
            <a:ext cx="13237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1964880" y="244080"/>
            <a:ext cx="3680640" cy="51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29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业务与展示代码分离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502920" y="1266840"/>
            <a:ext cx="4440600" cy="4868640"/>
          </a:xfrm>
          <a:prstGeom prst="rect">
            <a:avLst/>
          </a:prstGeom>
          <a:solidFill>
            <a:srgbClr val="136083"/>
          </a:solidFill>
          <a:ln w="19080">
            <a:solidFill>
              <a:srgbClr val="1D6295"/>
            </a:solidFill>
            <a:custDash>
              <a:ds d="100000" sp="1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8"/>
          <p:cNvSpPr/>
          <p:nvPr/>
        </p:nvSpPr>
        <p:spPr>
          <a:xfrm>
            <a:off x="652320" y="1390680"/>
            <a:ext cx="4159800" cy="424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案例1：公共图片组件调用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转发功能中，样式较大不同，准备自己重写一个；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案例2：转发评论中图片的埋点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图片组件，与图片相关的埋点，写在一起，比写在上层更好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案例3：评论的发布器调用，抽离登录和展示功能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>
                <a:solidFill>
                  <a:srgbClr val="C0C0C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调用发布器都有相同的逻辑，可以抽离出公共部分；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 rot="5400000">
            <a:off x="5623920" y="2895480"/>
            <a:ext cx="802080" cy="1828440"/>
          </a:xfrm>
          <a:custGeom>
            <a:avLst/>
            <a:gdLst/>
            <a:ahLst/>
            <a:cxnLst/>
            <a:rect l="l" t="t" r="r" b="b"/>
            <a:pathLst>
              <a:path w="601905" h="927659">
                <a:moveTo>
                  <a:pt x="0" y="218999"/>
                </a:moveTo>
                <a:lnTo>
                  <a:pt x="300953" y="0"/>
                </a:lnTo>
                <a:lnTo>
                  <a:pt x="601905" y="218999"/>
                </a:lnTo>
                <a:lnTo>
                  <a:pt x="522142" y="218999"/>
                </a:lnTo>
                <a:lnTo>
                  <a:pt x="522142" y="927659"/>
                </a:lnTo>
                <a:lnTo>
                  <a:pt x="123001" y="927659"/>
                </a:lnTo>
                <a:lnTo>
                  <a:pt x="123001" y="2189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0"/>
          <p:cNvSpPr/>
          <p:nvPr/>
        </p:nvSpPr>
        <p:spPr>
          <a:xfrm>
            <a:off x="5203080" y="3601800"/>
            <a:ext cx="14004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DFB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改进收获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8012880" y="1492200"/>
            <a:ext cx="3397680" cy="98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69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公共组件可以试用所有情况；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69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在不能应用上的情况下，应尽可能完善公共组件，而不是自己再写一个；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7419960" y="1614600"/>
            <a:ext cx="465840" cy="48924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8002080" y="2526120"/>
            <a:ext cx="3408480" cy="165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69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业务相关的组件非必要都应该写在上层，最好是最上层；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69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只要一个组件被多个地方调用，业务功能就会不同，写死在展示组件上，会给维护带来麻烦；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7419960" y="2651760"/>
            <a:ext cx="465840" cy="48924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>
            <a:off x="8002080" y="4188600"/>
            <a:ext cx="3408480" cy="198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1469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公共函数抽离，需要考虑不同类型文件的使用；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69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函数里面this如果指向Vue实例，那么放在公共js文件中，就很容易被其他人误用；这个时候通过组件继承的方式更好；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6"/>
          <p:cNvSpPr/>
          <p:nvPr/>
        </p:nvSpPr>
        <p:spPr>
          <a:xfrm>
            <a:off x="7419960" y="4314240"/>
            <a:ext cx="465840" cy="489240"/>
          </a:xfrm>
          <a:prstGeom prst="rect">
            <a:avLst/>
          </a:prstGeom>
          <a:solidFill>
            <a:srgbClr val="00B0F0"/>
          </a:solidFill>
          <a:ln w="28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356</Words>
  <Application>Microsoft Macintosh PowerPoint</Application>
  <PresentationFormat>宽屏</PresentationFormat>
  <Paragraphs>134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微软雅黑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MRX-W19</dc:creator>
  <dc:description/>
  <cp:lastModifiedBy>Microsoft Office User</cp:lastModifiedBy>
  <cp:revision>25</cp:revision>
  <dcterms:created xsi:type="dcterms:W3CDTF">2021-11-28T15:13:33Z</dcterms:created>
  <dcterms:modified xsi:type="dcterms:W3CDTF">2022-06-19T15:39:29Z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ICV">
    <vt:lpwstr>c6737c792a27487490ae85857502f4d8</vt:lpwstr>
  </property>
  <property fmtid="{D5CDD505-2E9C-101B-9397-08002B2CF9AE}" pid="4" name="KSOProductBuildVer">
    <vt:lpwstr>2052-0.0.0.0</vt:lpwstr>
  </property>
  <property fmtid="{D5CDD505-2E9C-101B-9397-08002B2CF9AE}" pid="5" name="LinksUpToDate">
    <vt:bool>false</vt:bool>
  </property>
  <property fmtid="{D5CDD505-2E9C-101B-9397-08002B2CF9AE}" pid="6" name="ScaleCrop">
    <vt:bool>false</vt:bool>
  </property>
</Properties>
</file>