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20.xml" ContentType="application/vnd.openxmlformats-officedocument.drawingml.char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2.xml" ContentType="application/vnd.openxmlformats-officedocument.presentationml.comments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7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commentAuthors.xml" ContentType="application/vnd.openxmlformats-officedocument.presentationml.commentAuthor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</p:presentation>
</file>

<file path=ppt/commentAuthors.xml><?xml version="1.0" encoding="utf-8"?>
<p:cmAuthorLst xmlns:p="http://schemas.openxmlformats.org/presentationml/2006/main">
  <p:cmAuthor id="0" name="Microsoft Office User" initials="MOU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commentAuthors" Target="commentAuthors.xml"/>
</Relationships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6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  <a:r>
              <a:rPr b="0" sz="186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Chart Title</a:t>
            </a:r>
          </a:p>
        </c:rich>
      </c:tx>
      <c:overlay val="0"/>
    </c:title>
    <c:autoTitleDeleted val="0"/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开发任务</c:v>
                </c:pt>
              </c:strCache>
            </c:strRef>
          </c:tx>
          <c:spPr>
            <a:solidFill>
              <a:srgbClr val="5b9bd5"/>
            </a:solidFill>
            <a:ln w="28440">
              <a:solidFill>
                <a:srgbClr val="5b9bd5"/>
              </a:solidFill>
              <a:round/>
            </a:ln>
          </c:spPr>
          <c:marker>
            <c:symbol val="circle"/>
            <c:size val="5"/>
            <c:spPr>
              <a:solidFill>
                <a:srgbClr val="5b9bd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二月</c:v>
                </c:pt>
                <c:pt idx="1">
                  <c:v>三月</c:v>
                </c:pt>
                <c:pt idx="2">
                  <c:v>四月</c:v>
                </c:pt>
                <c:pt idx="3">
                  <c:v>五月</c:v>
                </c:pt>
                <c:pt idx="4">
                  <c:v>六月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重构任务</c:v>
                </c:pt>
              </c:strCache>
            </c:strRef>
          </c:tx>
          <c:spPr>
            <a:solidFill>
              <a:srgbClr val="ed7d31"/>
            </a:solidFill>
            <a:ln w="28440">
              <a:solidFill>
                <a:srgbClr val="ed7d31"/>
              </a:solidFill>
              <a:round/>
            </a:ln>
          </c:spPr>
          <c:marker>
            <c:symbol val="circle"/>
            <c:size val="5"/>
            <c:spPr>
              <a:solidFill>
                <a:srgbClr val="ed7d31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二月</c:v>
                </c:pt>
                <c:pt idx="1">
                  <c:v>三月</c:v>
                </c:pt>
                <c:pt idx="2">
                  <c:v>四月</c:v>
                </c:pt>
                <c:pt idx="3">
                  <c:v>五月</c:v>
                </c:pt>
                <c:pt idx="4">
                  <c:v>六月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工具任务</c:v>
                </c:pt>
              </c:strCache>
            </c:strRef>
          </c:tx>
          <c:spPr>
            <a:solidFill>
              <a:srgbClr val="a5a5a5"/>
            </a:solidFill>
            <a:ln w="28440">
              <a:solidFill>
                <a:srgbClr val="a5a5a5"/>
              </a:solidFill>
              <a:round/>
            </a:ln>
          </c:spPr>
          <c:marker>
            <c:symbol val="circle"/>
            <c:size val="5"/>
            <c:spPr>
              <a:solidFill>
                <a:srgbClr val="a5a5a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二月</c:v>
                </c:pt>
                <c:pt idx="1">
                  <c:v>三月</c:v>
                </c:pt>
                <c:pt idx="2">
                  <c:v>四月</c:v>
                </c:pt>
                <c:pt idx="3">
                  <c:v>五月</c:v>
                </c:pt>
                <c:pt idx="4">
                  <c:v>六月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8880380"/>
        <c:axId val="93577480"/>
      </c:lineChart>
      <c:catAx>
        <c:axId val="8880380"/>
        <c:scaling>
          <c:orientation val="minMax"/>
        </c:scaling>
        <c:delete val="0"/>
        <c:axPos val="b"/>
        <c:numFmt formatCode="YYYY/M/D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1193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</a:p>
        </c:txPr>
        <c:crossAx val="93577480"/>
        <c:crosses val="autoZero"/>
        <c:auto val="1"/>
        <c:lblAlgn val="ctr"/>
        <c:lblOffset val="100"/>
      </c:catAx>
      <c:valAx>
        <c:axId val="93577480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p>
            <a:pPr>
              <a:defRPr b="0" sz="1193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</a:p>
        </c:txPr>
        <c:crossAx val="8880380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comments/comment2.xml><?xml version="1.0" encoding="utf-8"?>
<p:cmLst xmlns:p="http://schemas.openxmlformats.org/presentationml/2006/main">
  <p:cm authorId="0" dt="2022-06-19T22:18:55.182000000" idx="1">
    <p:pos x="6838" y="360"/>
    <p:text/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单击编辑备注格式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0B07676-3DF1-454D-A069-AD2CB1A74AA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comments" Target="../comments/commen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2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0"/>
            <a:ext cx="12190680" cy="35280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" name="图片 42" descr=""/>
          <p:cNvPicPr/>
          <p:nvPr/>
        </p:nvPicPr>
        <p:blipFill>
          <a:blip r:embed="rId1"/>
          <a:stretch/>
        </p:blipFill>
        <p:spPr>
          <a:xfrm>
            <a:off x="1066680" y="345960"/>
            <a:ext cx="10056960" cy="5085720"/>
          </a:xfrm>
          <a:prstGeom prst="rect">
            <a:avLst/>
          </a:prstGeom>
          <a:ln>
            <a:noFill/>
          </a:ln>
        </p:spPr>
      </p:pic>
      <p:sp>
        <p:nvSpPr>
          <p:cNvPr id="79" name="CustomShape 2"/>
          <p:cNvSpPr/>
          <p:nvPr/>
        </p:nvSpPr>
        <p:spPr>
          <a:xfrm rot="21595200">
            <a:off x="2160" y="2990880"/>
            <a:ext cx="12191040" cy="333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2207160" y="3845880"/>
            <a:ext cx="1139760" cy="113976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3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4"/>
          <p:cNvSpPr/>
          <p:nvPr/>
        </p:nvSpPr>
        <p:spPr>
          <a:xfrm>
            <a:off x="277740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0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5"/>
          <p:cNvSpPr/>
          <p:nvPr/>
        </p:nvSpPr>
        <p:spPr>
          <a:xfrm>
            <a:off x="220680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0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6"/>
          <p:cNvSpPr/>
          <p:nvPr/>
        </p:nvSpPr>
        <p:spPr>
          <a:xfrm>
            <a:off x="3534480" y="3845880"/>
            <a:ext cx="1139760" cy="113976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3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7"/>
          <p:cNvSpPr/>
          <p:nvPr/>
        </p:nvSpPr>
        <p:spPr>
          <a:xfrm>
            <a:off x="410472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0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8"/>
          <p:cNvSpPr/>
          <p:nvPr/>
        </p:nvSpPr>
        <p:spPr>
          <a:xfrm>
            <a:off x="353412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0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9"/>
          <p:cNvSpPr/>
          <p:nvPr/>
        </p:nvSpPr>
        <p:spPr>
          <a:xfrm>
            <a:off x="4861800" y="3845880"/>
            <a:ext cx="1139760" cy="113976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3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10"/>
          <p:cNvSpPr/>
          <p:nvPr/>
        </p:nvSpPr>
        <p:spPr>
          <a:xfrm>
            <a:off x="543204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0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11"/>
          <p:cNvSpPr/>
          <p:nvPr/>
        </p:nvSpPr>
        <p:spPr>
          <a:xfrm>
            <a:off x="486144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0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2"/>
          <p:cNvSpPr/>
          <p:nvPr/>
        </p:nvSpPr>
        <p:spPr>
          <a:xfrm>
            <a:off x="6189120" y="3845880"/>
            <a:ext cx="1139760" cy="113976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3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13"/>
          <p:cNvSpPr/>
          <p:nvPr/>
        </p:nvSpPr>
        <p:spPr>
          <a:xfrm>
            <a:off x="675936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0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14"/>
          <p:cNvSpPr/>
          <p:nvPr/>
        </p:nvSpPr>
        <p:spPr>
          <a:xfrm>
            <a:off x="618876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0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5"/>
          <p:cNvSpPr/>
          <p:nvPr/>
        </p:nvSpPr>
        <p:spPr>
          <a:xfrm>
            <a:off x="7516440" y="3845880"/>
            <a:ext cx="1139760" cy="113976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3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16"/>
          <p:cNvSpPr/>
          <p:nvPr/>
        </p:nvSpPr>
        <p:spPr>
          <a:xfrm>
            <a:off x="808668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0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17"/>
          <p:cNvSpPr/>
          <p:nvPr/>
        </p:nvSpPr>
        <p:spPr>
          <a:xfrm>
            <a:off x="751608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0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8"/>
          <p:cNvSpPr/>
          <p:nvPr/>
        </p:nvSpPr>
        <p:spPr>
          <a:xfrm>
            <a:off x="8843760" y="3845880"/>
            <a:ext cx="1139760" cy="113976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3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19"/>
          <p:cNvSpPr/>
          <p:nvPr/>
        </p:nvSpPr>
        <p:spPr>
          <a:xfrm>
            <a:off x="941400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0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20"/>
          <p:cNvSpPr/>
          <p:nvPr/>
        </p:nvSpPr>
        <p:spPr>
          <a:xfrm>
            <a:off x="884340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0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1"/>
          <p:cNvSpPr/>
          <p:nvPr/>
        </p:nvSpPr>
        <p:spPr>
          <a:xfrm rot="12600">
            <a:off x="2241000" y="3685320"/>
            <a:ext cx="8010360" cy="12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8000" spc="2189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转正述职报告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2"/>
          <p:cNvSpPr/>
          <p:nvPr/>
        </p:nvSpPr>
        <p:spPr>
          <a:xfrm>
            <a:off x="4656600" y="5534640"/>
            <a:ext cx="348840" cy="350280"/>
          </a:xfrm>
          <a:custGeom>
            <a:avLst/>
            <a:gdLst/>
            <a:ahLst/>
            <a:rect l="l" t="t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3"/>
          <p:cNvSpPr/>
          <p:nvPr/>
        </p:nvSpPr>
        <p:spPr>
          <a:xfrm>
            <a:off x="5106600" y="5551200"/>
            <a:ext cx="183240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汇报人：吴添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4"/>
          <p:cNvSpPr/>
          <p:nvPr/>
        </p:nvSpPr>
        <p:spPr>
          <a:xfrm>
            <a:off x="4443840" y="1223280"/>
            <a:ext cx="3303000" cy="15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2022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5"/>
          <p:cNvSpPr/>
          <p:nvPr/>
        </p:nvSpPr>
        <p:spPr>
          <a:xfrm>
            <a:off x="3805560" y="6123600"/>
            <a:ext cx="376920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6"/>
          <p:cNvSpPr/>
          <p:nvPr/>
        </p:nvSpPr>
        <p:spPr>
          <a:xfrm>
            <a:off x="7675920" y="5875560"/>
            <a:ext cx="3027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2022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年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号入职社区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0">
    <p:blinds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0" y="205200"/>
            <a:ext cx="12190680" cy="5994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2"/>
          <p:cNvSpPr/>
          <p:nvPr/>
        </p:nvSpPr>
        <p:spPr>
          <a:xfrm flipH="1">
            <a:off x="264960" y="806040"/>
            <a:ext cx="310680" cy="878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3"/>
          <p:cNvSpPr/>
          <p:nvPr/>
        </p:nvSpPr>
        <p:spPr>
          <a:xfrm flipV="1">
            <a:off x="1457280" y="114840"/>
            <a:ext cx="310680" cy="878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4"/>
          <p:cNvSpPr/>
          <p:nvPr/>
        </p:nvSpPr>
        <p:spPr>
          <a:xfrm flipH="1">
            <a:off x="311040" y="116280"/>
            <a:ext cx="1401480" cy="7779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5"/>
          <p:cNvSpPr/>
          <p:nvPr/>
        </p:nvSpPr>
        <p:spPr>
          <a:xfrm>
            <a:off x="302040" y="244080"/>
            <a:ext cx="13226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2021400" y="244080"/>
            <a:ext cx="24998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对部门的建议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3240000" y="2088000"/>
            <a:ext cx="4212000" cy="86832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新人培养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8"/>
          <p:cNvSpPr/>
          <p:nvPr/>
        </p:nvSpPr>
        <p:spPr>
          <a:xfrm>
            <a:off x="3312000" y="3384000"/>
            <a:ext cx="4248000" cy="86400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对新人提供系统的介绍，包括组织结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构，项目架构，业务现状，流程规范等。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0" y="2462040"/>
            <a:ext cx="12190680" cy="18943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96" name="CustomShape 2"/>
          <p:cNvSpPr/>
          <p:nvPr/>
        </p:nvSpPr>
        <p:spPr>
          <a:xfrm>
            <a:off x="3714120" y="2202480"/>
            <a:ext cx="257040" cy="25812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3"/>
          <p:cNvSpPr/>
          <p:nvPr/>
        </p:nvSpPr>
        <p:spPr>
          <a:xfrm flipV="1">
            <a:off x="510120" y="4356000"/>
            <a:ext cx="262080" cy="26316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4"/>
          <p:cNvSpPr/>
          <p:nvPr/>
        </p:nvSpPr>
        <p:spPr>
          <a:xfrm>
            <a:off x="639000" y="2203200"/>
            <a:ext cx="3207960" cy="241164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5"/>
          <p:cNvSpPr/>
          <p:nvPr/>
        </p:nvSpPr>
        <p:spPr>
          <a:xfrm>
            <a:off x="1487520" y="2531520"/>
            <a:ext cx="1761480" cy="17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4446720" y="2890800"/>
            <a:ext cx="67323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自我评价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0" y="205200"/>
            <a:ext cx="12190680" cy="5994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2"/>
          <p:cNvSpPr/>
          <p:nvPr/>
        </p:nvSpPr>
        <p:spPr>
          <a:xfrm flipH="1">
            <a:off x="264960" y="806040"/>
            <a:ext cx="310680" cy="878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3"/>
          <p:cNvSpPr/>
          <p:nvPr/>
        </p:nvSpPr>
        <p:spPr>
          <a:xfrm flipV="1">
            <a:off x="1457280" y="114840"/>
            <a:ext cx="310680" cy="878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4"/>
          <p:cNvSpPr/>
          <p:nvPr/>
        </p:nvSpPr>
        <p:spPr>
          <a:xfrm flipH="1">
            <a:off x="311040" y="116280"/>
            <a:ext cx="1401480" cy="7779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5"/>
          <p:cNvSpPr/>
          <p:nvPr/>
        </p:nvSpPr>
        <p:spPr>
          <a:xfrm>
            <a:off x="302040" y="244080"/>
            <a:ext cx="13226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2058840" y="244080"/>
            <a:ext cx="17132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我的优点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47840" y="1794960"/>
            <a:ext cx="4555440" cy="86832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积极主动，有责任感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8"/>
          <p:cNvSpPr/>
          <p:nvPr/>
        </p:nvSpPr>
        <p:spPr>
          <a:xfrm>
            <a:off x="3166560" y="3312000"/>
            <a:ext cx="4536720" cy="86832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团队精神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9"/>
          <p:cNvSpPr/>
          <p:nvPr/>
        </p:nvSpPr>
        <p:spPr>
          <a:xfrm>
            <a:off x="2751840" y="1844280"/>
            <a:ext cx="726480" cy="72648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10"/>
          <p:cNvSpPr/>
          <p:nvPr/>
        </p:nvSpPr>
        <p:spPr>
          <a:xfrm>
            <a:off x="2770560" y="3403080"/>
            <a:ext cx="726480" cy="72648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1"/>
          <p:cNvSpPr/>
          <p:nvPr/>
        </p:nvSpPr>
        <p:spPr>
          <a:xfrm>
            <a:off x="3238560" y="4824000"/>
            <a:ext cx="4464720" cy="86832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心态良好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12"/>
          <p:cNvSpPr/>
          <p:nvPr/>
        </p:nvSpPr>
        <p:spPr>
          <a:xfrm>
            <a:off x="2770920" y="3403440"/>
            <a:ext cx="726480" cy="72648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13"/>
          <p:cNvSpPr/>
          <p:nvPr/>
        </p:nvSpPr>
        <p:spPr>
          <a:xfrm>
            <a:off x="2770920" y="3403440"/>
            <a:ext cx="726480" cy="72648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14"/>
          <p:cNvSpPr/>
          <p:nvPr/>
        </p:nvSpPr>
        <p:spPr>
          <a:xfrm>
            <a:off x="2808000" y="4888800"/>
            <a:ext cx="726480" cy="72648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0" y="205200"/>
            <a:ext cx="12190680" cy="5994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2"/>
          <p:cNvSpPr/>
          <p:nvPr/>
        </p:nvSpPr>
        <p:spPr>
          <a:xfrm flipH="1">
            <a:off x="264960" y="806040"/>
            <a:ext cx="310680" cy="878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3"/>
          <p:cNvSpPr/>
          <p:nvPr/>
        </p:nvSpPr>
        <p:spPr>
          <a:xfrm flipV="1">
            <a:off x="1457280" y="114840"/>
            <a:ext cx="310680" cy="878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4"/>
          <p:cNvSpPr/>
          <p:nvPr/>
        </p:nvSpPr>
        <p:spPr>
          <a:xfrm flipH="1">
            <a:off x="311040" y="116280"/>
            <a:ext cx="1401480" cy="7779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5"/>
          <p:cNvSpPr/>
          <p:nvPr/>
        </p:nvSpPr>
        <p:spPr>
          <a:xfrm>
            <a:off x="302040" y="244080"/>
            <a:ext cx="13226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2058840" y="244080"/>
            <a:ext cx="17132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不足改进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1527840" y="1794960"/>
            <a:ext cx="3763440" cy="86832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开发流程不够规范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8"/>
          <p:cNvSpPr/>
          <p:nvPr/>
        </p:nvSpPr>
        <p:spPr>
          <a:xfrm>
            <a:off x="1546560" y="3312000"/>
            <a:ext cx="3816720" cy="86832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文档不够详细完善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9"/>
          <p:cNvSpPr/>
          <p:nvPr/>
        </p:nvSpPr>
        <p:spPr>
          <a:xfrm>
            <a:off x="1131840" y="1844280"/>
            <a:ext cx="726480" cy="72648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10"/>
          <p:cNvSpPr/>
          <p:nvPr/>
        </p:nvSpPr>
        <p:spPr>
          <a:xfrm>
            <a:off x="1150560" y="3403080"/>
            <a:ext cx="726480" cy="72648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11"/>
          <p:cNvSpPr/>
          <p:nvPr/>
        </p:nvSpPr>
        <p:spPr>
          <a:xfrm>
            <a:off x="1618560" y="4824000"/>
            <a:ext cx="3816720" cy="86832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业务思考不够深入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2"/>
          <p:cNvSpPr/>
          <p:nvPr/>
        </p:nvSpPr>
        <p:spPr>
          <a:xfrm>
            <a:off x="1150920" y="3403440"/>
            <a:ext cx="726480" cy="72648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3"/>
          <p:cNvSpPr/>
          <p:nvPr/>
        </p:nvSpPr>
        <p:spPr>
          <a:xfrm>
            <a:off x="1150920" y="3403440"/>
            <a:ext cx="726480" cy="72648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4"/>
          <p:cNvSpPr/>
          <p:nvPr/>
        </p:nvSpPr>
        <p:spPr>
          <a:xfrm>
            <a:off x="1188000" y="4888800"/>
            <a:ext cx="726480" cy="72648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15"/>
          <p:cNvSpPr/>
          <p:nvPr/>
        </p:nvSpPr>
        <p:spPr>
          <a:xfrm>
            <a:off x="5652000" y="3456000"/>
            <a:ext cx="1511280" cy="647280"/>
          </a:xfrm>
          <a:custGeom>
            <a:avLst/>
            <a:gdLst/>
            <a:ahLst/>
            <a:rect l="l" t="t" r="r" b="b"/>
            <a:pathLst>
              <a:path w="4202" h="1801">
                <a:moveTo>
                  <a:pt x="0" y="450"/>
                </a:moveTo>
                <a:lnTo>
                  <a:pt x="3150" y="450"/>
                </a:lnTo>
                <a:lnTo>
                  <a:pt x="3150" y="0"/>
                </a:lnTo>
                <a:lnTo>
                  <a:pt x="4201" y="900"/>
                </a:lnTo>
                <a:lnTo>
                  <a:pt x="3150" y="1800"/>
                </a:lnTo>
                <a:lnTo>
                  <a:pt x="3150" y="1350"/>
                </a:lnTo>
                <a:lnTo>
                  <a:pt x="0" y="1350"/>
                </a:lnTo>
                <a:lnTo>
                  <a:pt x="0" y="450"/>
                </a:lnTo>
              </a:path>
            </a:pathLst>
          </a:cu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改进措施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16"/>
          <p:cNvSpPr/>
          <p:nvPr/>
        </p:nvSpPr>
        <p:spPr>
          <a:xfrm>
            <a:off x="7560000" y="1872000"/>
            <a:ext cx="575280" cy="575280"/>
          </a:xfrm>
          <a:prstGeom prst="rect">
            <a:avLst/>
          </a:pr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17"/>
          <p:cNvSpPr/>
          <p:nvPr/>
        </p:nvSpPr>
        <p:spPr>
          <a:xfrm>
            <a:off x="8273880" y="1800000"/>
            <a:ext cx="2237400" cy="68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及时更新流程状态，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快速和各方同步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8"/>
          <p:cNvSpPr/>
          <p:nvPr/>
        </p:nvSpPr>
        <p:spPr>
          <a:xfrm>
            <a:off x="7560000" y="3456000"/>
            <a:ext cx="575280" cy="575280"/>
          </a:xfrm>
          <a:prstGeom prst="rect">
            <a:avLst/>
          </a:pr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9"/>
          <p:cNvSpPr/>
          <p:nvPr/>
        </p:nvSpPr>
        <p:spPr>
          <a:xfrm>
            <a:off x="8136000" y="3422520"/>
            <a:ext cx="3609000" cy="68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任务过程中给出全面详细的文档，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方便后续其他人员了解业务。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0"/>
          <p:cNvSpPr/>
          <p:nvPr/>
        </p:nvSpPr>
        <p:spPr>
          <a:xfrm>
            <a:off x="7596000" y="4968000"/>
            <a:ext cx="575280" cy="575280"/>
          </a:xfrm>
          <a:prstGeom prst="rect">
            <a:avLst/>
          </a:pr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1"/>
          <p:cNvSpPr/>
          <p:nvPr/>
        </p:nvSpPr>
        <p:spPr>
          <a:xfrm>
            <a:off x="8174880" y="4896000"/>
            <a:ext cx="3609000" cy="68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开发前多思考需求的合理性以及影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响面，多问多交流，避免理解偏差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0" y="2462040"/>
            <a:ext cx="12190680" cy="18943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37" name="CustomShape 2"/>
          <p:cNvSpPr/>
          <p:nvPr/>
        </p:nvSpPr>
        <p:spPr>
          <a:xfrm>
            <a:off x="3714120" y="2202480"/>
            <a:ext cx="257040" cy="25812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3"/>
          <p:cNvSpPr/>
          <p:nvPr/>
        </p:nvSpPr>
        <p:spPr>
          <a:xfrm flipV="1">
            <a:off x="510120" y="4356000"/>
            <a:ext cx="262080" cy="26316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4"/>
          <p:cNvSpPr/>
          <p:nvPr/>
        </p:nvSpPr>
        <p:spPr>
          <a:xfrm>
            <a:off x="639000" y="2203200"/>
            <a:ext cx="3207960" cy="241164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5"/>
          <p:cNvSpPr/>
          <p:nvPr/>
        </p:nvSpPr>
        <p:spPr>
          <a:xfrm>
            <a:off x="1487520" y="2531520"/>
            <a:ext cx="1761480" cy="17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6"/>
          <p:cNvSpPr/>
          <p:nvPr/>
        </p:nvSpPr>
        <p:spPr>
          <a:xfrm>
            <a:off x="4446720" y="2766960"/>
            <a:ext cx="67323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规划展望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7"/>
          <p:cNvSpPr/>
          <p:nvPr/>
        </p:nvSpPr>
        <p:spPr>
          <a:xfrm>
            <a:off x="4446720" y="3692880"/>
            <a:ext cx="40996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0" y="205200"/>
            <a:ext cx="12190680" cy="5994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2"/>
          <p:cNvSpPr/>
          <p:nvPr/>
        </p:nvSpPr>
        <p:spPr>
          <a:xfrm flipH="1">
            <a:off x="264960" y="806040"/>
            <a:ext cx="310680" cy="878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3"/>
          <p:cNvSpPr/>
          <p:nvPr/>
        </p:nvSpPr>
        <p:spPr>
          <a:xfrm flipV="1">
            <a:off x="1457280" y="114840"/>
            <a:ext cx="310680" cy="878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4"/>
          <p:cNvSpPr/>
          <p:nvPr/>
        </p:nvSpPr>
        <p:spPr>
          <a:xfrm flipH="1">
            <a:off x="311040" y="116280"/>
            <a:ext cx="1401480" cy="7779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5"/>
          <p:cNvSpPr/>
          <p:nvPr/>
        </p:nvSpPr>
        <p:spPr>
          <a:xfrm>
            <a:off x="302040" y="244080"/>
            <a:ext cx="13226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6"/>
          <p:cNvSpPr/>
          <p:nvPr/>
        </p:nvSpPr>
        <p:spPr>
          <a:xfrm>
            <a:off x="2021400" y="244080"/>
            <a:ext cx="24998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职业规划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7"/>
          <p:cNvSpPr/>
          <p:nvPr/>
        </p:nvSpPr>
        <p:spPr>
          <a:xfrm>
            <a:off x="5044320" y="3888000"/>
            <a:ext cx="1434960" cy="143856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深入了解社区业务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8"/>
          <p:cNvSpPr/>
          <p:nvPr/>
        </p:nvSpPr>
        <p:spPr>
          <a:xfrm>
            <a:off x="7087320" y="2520720"/>
            <a:ext cx="1436760" cy="143856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独立负责业务模块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9"/>
          <p:cNvSpPr/>
          <p:nvPr/>
        </p:nvSpPr>
        <p:spPr>
          <a:xfrm>
            <a:off x="9362520" y="1152000"/>
            <a:ext cx="1436760" cy="143856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项目管理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/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技术专家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10"/>
          <p:cNvSpPr/>
          <p:nvPr/>
        </p:nvSpPr>
        <p:spPr>
          <a:xfrm>
            <a:off x="4608000" y="2709000"/>
            <a:ext cx="6582960" cy="4020120"/>
          </a:xfrm>
          <a:custGeom>
            <a:avLst/>
            <a:gdLst/>
            <a:ahLst/>
            <a:rect l="l" t="t" r="r" b="b"/>
            <a:pathLst>
              <a:path w="5358466" h="3767155">
                <a:moveTo>
                  <a:pt x="3479568" y="0"/>
                </a:moveTo>
                <a:lnTo>
                  <a:pt x="3618115" y="0"/>
                </a:lnTo>
                <a:lnTo>
                  <a:pt x="5358466" y="0"/>
                </a:lnTo>
                <a:lnTo>
                  <a:pt x="5358466" y="138769"/>
                </a:lnTo>
                <a:lnTo>
                  <a:pt x="3618115" y="138769"/>
                </a:lnTo>
                <a:lnTo>
                  <a:pt x="3618115" y="1287028"/>
                </a:lnTo>
                <a:lnTo>
                  <a:pt x="3618115" y="1425797"/>
                </a:lnTo>
                <a:lnTo>
                  <a:pt x="3479568" y="1425797"/>
                </a:lnTo>
                <a:lnTo>
                  <a:pt x="1878331" y="1425797"/>
                </a:lnTo>
                <a:lnTo>
                  <a:pt x="1878331" y="2574055"/>
                </a:lnTo>
                <a:lnTo>
                  <a:pt x="1878331" y="2712824"/>
                </a:lnTo>
                <a:lnTo>
                  <a:pt x="1739784" y="2712824"/>
                </a:lnTo>
                <a:lnTo>
                  <a:pt x="138547" y="2712824"/>
                </a:lnTo>
                <a:lnTo>
                  <a:pt x="138547" y="3767155"/>
                </a:lnTo>
                <a:lnTo>
                  <a:pt x="0" y="3767155"/>
                </a:lnTo>
                <a:lnTo>
                  <a:pt x="0" y="2712824"/>
                </a:lnTo>
                <a:lnTo>
                  <a:pt x="0" y="2574055"/>
                </a:lnTo>
                <a:lnTo>
                  <a:pt x="138547" y="2574055"/>
                </a:lnTo>
                <a:lnTo>
                  <a:pt x="1739784" y="2574055"/>
                </a:lnTo>
                <a:lnTo>
                  <a:pt x="1739784" y="1425797"/>
                </a:lnTo>
                <a:lnTo>
                  <a:pt x="1739784" y="1287028"/>
                </a:lnTo>
                <a:lnTo>
                  <a:pt x="1878331" y="1287028"/>
                </a:lnTo>
                <a:lnTo>
                  <a:pt x="3479568" y="1287028"/>
                </a:lnTo>
                <a:lnTo>
                  <a:pt x="3479568" y="13876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1"/>
          <p:cNvSpPr/>
          <p:nvPr/>
        </p:nvSpPr>
        <p:spPr>
          <a:xfrm>
            <a:off x="7592760" y="1645560"/>
            <a:ext cx="103608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2"/>
          <p:cNvSpPr/>
          <p:nvPr/>
        </p:nvSpPr>
        <p:spPr>
          <a:xfrm>
            <a:off x="5690880" y="3061440"/>
            <a:ext cx="101304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3"/>
          <p:cNvSpPr/>
          <p:nvPr/>
        </p:nvSpPr>
        <p:spPr>
          <a:xfrm>
            <a:off x="3579840" y="4448160"/>
            <a:ext cx="12243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4"/>
          <p:cNvSpPr/>
          <p:nvPr/>
        </p:nvSpPr>
        <p:spPr>
          <a:xfrm>
            <a:off x="5184000" y="5832000"/>
            <a:ext cx="11980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第一阶段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15"/>
          <p:cNvSpPr/>
          <p:nvPr/>
        </p:nvSpPr>
        <p:spPr>
          <a:xfrm>
            <a:off x="7344000" y="4464000"/>
            <a:ext cx="11980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第二阶段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16"/>
          <p:cNvSpPr/>
          <p:nvPr/>
        </p:nvSpPr>
        <p:spPr>
          <a:xfrm>
            <a:off x="9576000" y="3096000"/>
            <a:ext cx="11980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第三阶段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17"/>
          <p:cNvSpPr/>
          <p:nvPr/>
        </p:nvSpPr>
        <p:spPr>
          <a:xfrm>
            <a:off x="3191040" y="2709000"/>
            <a:ext cx="399852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18"/>
          <p:cNvSpPr/>
          <p:nvPr/>
        </p:nvSpPr>
        <p:spPr>
          <a:xfrm flipH="1">
            <a:off x="5518800" y="1799640"/>
            <a:ext cx="3590640" cy="360"/>
          </a:xfrm>
          <a:prstGeom prst="line">
            <a:avLst/>
          </a:prstGeom>
          <a:ln w="12600">
            <a:solidFill>
              <a:schemeClr val="accent1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19"/>
          <p:cNvSpPr/>
          <p:nvPr/>
        </p:nvSpPr>
        <p:spPr>
          <a:xfrm flipH="1">
            <a:off x="5040000" y="3159360"/>
            <a:ext cx="1807920" cy="360"/>
          </a:xfrm>
          <a:prstGeom prst="line">
            <a:avLst/>
          </a:prstGeom>
          <a:ln w="12600">
            <a:solidFill>
              <a:schemeClr val="accent1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20"/>
          <p:cNvSpPr/>
          <p:nvPr/>
        </p:nvSpPr>
        <p:spPr>
          <a:xfrm flipH="1">
            <a:off x="4109400" y="4680000"/>
            <a:ext cx="786600" cy="360"/>
          </a:xfrm>
          <a:prstGeom prst="line">
            <a:avLst/>
          </a:prstGeom>
          <a:ln w="12600">
            <a:solidFill>
              <a:schemeClr val="accent1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1"/>
          <p:cNvSpPr/>
          <p:nvPr/>
        </p:nvSpPr>
        <p:spPr>
          <a:xfrm>
            <a:off x="1296000" y="4464000"/>
            <a:ext cx="119808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2"/>
          <p:cNvSpPr/>
          <p:nvPr/>
        </p:nvSpPr>
        <p:spPr>
          <a:xfrm>
            <a:off x="1159920" y="1402200"/>
            <a:ext cx="4366440" cy="7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社区领域的技术专家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负责项目管理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3"/>
          <p:cNvSpPr/>
          <p:nvPr/>
        </p:nvSpPr>
        <p:spPr>
          <a:xfrm>
            <a:off x="1191600" y="2628000"/>
            <a:ext cx="3704040" cy="10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独立负责业务模块的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计划排期，资源协调，开发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思考业务发展方向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4"/>
          <p:cNvSpPr/>
          <p:nvPr/>
        </p:nvSpPr>
        <p:spPr>
          <a:xfrm>
            <a:off x="1227600" y="4032000"/>
            <a:ext cx="2768040" cy="17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持续深入学习社区业务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了解部门的整体架构和各个业务之间的合作关系。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0" y="205200"/>
            <a:ext cx="12190680" cy="5994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2"/>
          <p:cNvSpPr/>
          <p:nvPr/>
        </p:nvSpPr>
        <p:spPr>
          <a:xfrm flipH="1">
            <a:off x="264960" y="806040"/>
            <a:ext cx="310680" cy="878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3"/>
          <p:cNvSpPr/>
          <p:nvPr/>
        </p:nvSpPr>
        <p:spPr>
          <a:xfrm flipV="1">
            <a:off x="1457280" y="114840"/>
            <a:ext cx="310680" cy="878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4"/>
          <p:cNvSpPr/>
          <p:nvPr/>
        </p:nvSpPr>
        <p:spPr>
          <a:xfrm flipH="1">
            <a:off x="311040" y="116280"/>
            <a:ext cx="1401480" cy="7779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5"/>
          <p:cNvSpPr/>
          <p:nvPr/>
        </p:nvSpPr>
        <p:spPr>
          <a:xfrm>
            <a:off x="302040" y="244080"/>
            <a:ext cx="13226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6"/>
          <p:cNvSpPr/>
          <p:nvPr/>
        </p:nvSpPr>
        <p:spPr>
          <a:xfrm>
            <a:off x="2002320" y="244080"/>
            <a:ext cx="289332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下一步工作计划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7"/>
          <p:cNvSpPr/>
          <p:nvPr/>
        </p:nvSpPr>
        <p:spPr>
          <a:xfrm>
            <a:off x="1418040" y="1471320"/>
            <a:ext cx="798480" cy="79848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8"/>
          <p:cNvSpPr/>
          <p:nvPr/>
        </p:nvSpPr>
        <p:spPr>
          <a:xfrm>
            <a:off x="1451160" y="1578960"/>
            <a:ext cx="6814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9"/>
          <p:cNvSpPr/>
          <p:nvPr/>
        </p:nvSpPr>
        <p:spPr>
          <a:xfrm>
            <a:off x="1418040" y="3407400"/>
            <a:ext cx="798480" cy="79848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0"/>
          <p:cNvSpPr/>
          <p:nvPr/>
        </p:nvSpPr>
        <p:spPr>
          <a:xfrm>
            <a:off x="1451160" y="3515040"/>
            <a:ext cx="6814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11"/>
          <p:cNvSpPr/>
          <p:nvPr/>
        </p:nvSpPr>
        <p:spPr>
          <a:xfrm>
            <a:off x="1418040" y="5396760"/>
            <a:ext cx="798480" cy="79848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2"/>
          <p:cNvSpPr/>
          <p:nvPr/>
        </p:nvSpPr>
        <p:spPr>
          <a:xfrm>
            <a:off x="1451160" y="5504400"/>
            <a:ext cx="6814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Line 13"/>
          <p:cNvSpPr/>
          <p:nvPr/>
        </p:nvSpPr>
        <p:spPr>
          <a:xfrm>
            <a:off x="1824120" y="4215600"/>
            <a:ext cx="360" cy="114372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4"/>
          <p:cNvSpPr/>
          <p:nvPr/>
        </p:nvSpPr>
        <p:spPr>
          <a:xfrm>
            <a:off x="2354040" y="1837800"/>
            <a:ext cx="869400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5"/>
          <p:cNvSpPr/>
          <p:nvPr/>
        </p:nvSpPr>
        <p:spPr>
          <a:xfrm>
            <a:off x="2354040" y="3299760"/>
            <a:ext cx="232560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多交流沟通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16"/>
          <p:cNvSpPr/>
          <p:nvPr/>
        </p:nvSpPr>
        <p:spPr>
          <a:xfrm>
            <a:off x="2354040" y="5609880"/>
            <a:ext cx="8694000" cy="8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主动承担更多的开发任务。跳出做任务的思维，培养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Owner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意识，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思考如何协调项目资源，如何合理安排计划排期，如何优化项目，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如何快速定位解决问题，如何加强项目稳定性建设。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Line 17"/>
          <p:cNvSpPr/>
          <p:nvPr/>
        </p:nvSpPr>
        <p:spPr>
          <a:xfrm>
            <a:off x="1824120" y="2276280"/>
            <a:ext cx="360" cy="114408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18"/>
          <p:cNvSpPr/>
          <p:nvPr/>
        </p:nvSpPr>
        <p:spPr>
          <a:xfrm>
            <a:off x="2354040" y="1380960"/>
            <a:ext cx="240444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追求更深的技术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19"/>
          <p:cNvSpPr/>
          <p:nvPr/>
        </p:nvSpPr>
        <p:spPr>
          <a:xfrm>
            <a:off x="2354040" y="3767760"/>
            <a:ext cx="869400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和开发多交流项目情况，分享技术知识。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和产品多沟通，思考业务现状，培养产品意识。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0"/>
          <p:cNvSpPr/>
          <p:nvPr/>
        </p:nvSpPr>
        <p:spPr>
          <a:xfrm>
            <a:off x="2354040" y="5144040"/>
            <a:ext cx="206928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责任感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21"/>
          <p:cNvSpPr/>
          <p:nvPr/>
        </p:nvSpPr>
        <p:spPr>
          <a:xfrm>
            <a:off x="2402640" y="1837800"/>
            <a:ext cx="5805000" cy="8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注意代码细节，思考有没有更高效的方法，有没有优化的点，有没有不合理的地方。多学习新技术，多思考其应用场景，是否能对现有项目有所提升。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0" y="205200"/>
            <a:ext cx="12190680" cy="5994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2"/>
          <p:cNvSpPr/>
          <p:nvPr/>
        </p:nvSpPr>
        <p:spPr>
          <a:xfrm flipH="1">
            <a:off x="264960" y="806040"/>
            <a:ext cx="310680" cy="878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3"/>
          <p:cNvSpPr/>
          <p:nvPr/>
        </p:nvSpPr>
        <p:spPr>
          <a:xfrm flipV="1">
            <a:off x="1457280" y="114840"/>
            <a:ext cx="310680" cy="878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4"/>
          <p:cNvSpPr/>
          <p:nvPr/>
        </p:nvSpPr>
        <p:spPr>
          <a:xfrm flipH="1">
            <a:off x="311040" y="116280"/>
            <a:ext cx="1401480" cy="7779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5"/>
          <p:cNvSpPr/>
          <p:nvPr/>
        </p:nvSpPr>
        <p:spPr>
          <a:xfrm>
            <a:off x="302040" y="244080"/>
            <a:ext cx="13226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6"/>
          <p:cNvSpPr/>
          <p:nvPr/>
        </p:nvSpPr>
        <p:spPr>
          <a:xfrm>
            <a:off x="2002320" y="244080"/>
            <a:ext cx="289332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实现目标的关键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7"/>
          <p:cNvSpPr/>
          <p:nvPr/>
        </p:nvSpPr>
        <p:spPr>
          <a:xfrm>
            <a:off x="2859840" y="1715040"/>
            <a:ext cx="2654640" cy="82476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8"/>
          <p:cNvSpPr/>
          <p:nvPr/>
        </p:nvSpPr>
        <p:spPr>
          <a:xfrm>
            <a:off x="2859840" y="2883240"/>
            <a:ext cx="2654640" cy="82476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9"/>
          <p:cNvSpPr/>
          <p:nvPr/>
        </p:nvSpPr>
        <p:spPr>
          <a:xfrm>
            <a:off x="2859840" y="4051080"/>
            <a:ext cx="2654640" cy="82260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10"/>
          <p:cNvSpPr/>
          <p:nvPr/>
        </p:nvSpPr>
        <p:spPr>
          <a:xfrm>
            <a:off x="2859840" y="5217120"/>
            <a:ext cx="2654640" cy="82476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11"/>
          <p:cNvSpPr/>
          <p:nvPr/>
        </p:nvSpPr>
        <p:spPr>
          <a:xfrm flipV="1">
            <a:off x="3916080" y="2411640"/>
            <a:ext cx="138600" cy="12672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12"/>
          <p:cNvSpPr/>
          <p:nvPr/>
        </p:nvSpPr>
        <p:spPr>
          <a:xfrm>
            <a:off x="3916080" y="1715040"/>
            <a:ext cx="138600" cy="12672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13"/>
          <p:cNvSpPr/>
          <p:nvPr/>
        </p:nvSpPr>
        <p:spPr>
          <a:xfrm>
            <a:off x="1547640" y="1715040"/>
            <a:ext cx="2366640" cy="8247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rIns="115200" tIns="57600" bIns="57600" anchor="ctr"/>
          <a:p>
            <a:pPr algn="ctr">
              <a:lnSpc>
                <a:spcPct val="100000"/>
              </a:lnSpc>
            </a:pPr>
            <a:r>
              <a:rPr b="0" lang="en-US" sz="25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持续学习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14"/>
          <p:cNvSpPr/>
          <p:nvPr/>
        </p:nvSpPr>
        <p:spPr>
          <a:xfrm flipV="1">
            <a:off x="3916080" y="3579840"/>
            <a:ext cx="138600" cy="12672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15"/>
          <p:cNvSpPr/>
          <p:nvPr/>
        </p:nvSpPr>
        <p:spPr>
          <a:xfrm>
            <a:off x="3916080" y="2883240"/>
            <a:ext cx="138600" cy="12672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16"/>
          <p:cNvSpPr/>
          <p:nvPr/>
        </p:nvSpPr>
        <p:spPr>
          <a:xfrm>
            <a:off x="1547640" y="2883240"/>
            <a:ext cx="2366640" cy="8247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rIns="115200" tIns="57600" bIns="57600" anchor="ctr"/>
          <a:p>
            <a:pPr algn="ctr">
              <a:lnSpc>
                <a:spcPct val="100000"/>
              </a:lnSpc>
            </a:pPr>
            <a:r>
              <a:rPr b="0" lang="en-US" sz="25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保持实践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17"/>
          <p:cNvSpPr/>
          <p:nvPr/>
        </p:nvSpPr>
        <p:spPr>
          <a:xfrm flipV="1">
            <a:off x="3916080" y="4745880"/>
            <a:ext cx="138600" cy="12672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18"/>
          <p:cNvSpPr/>
          <p:nvPr/>
        </p:nvSpPr>
        <p:spPr>
          <a:xfrm>
            <a:off x="3916080" y="4051080"/>
            <a:ext cx="138600" cy="12456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19"/>
          <p:cNvSpPr/>
          <p:nvPr/>
        </p:nvSpPr>
        <p:spPr>
          <a:xfrm>
            <a:off x="1547640" y="4051080"/>
            <a:ext cx="2366640" cy="8226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rIns="115200" tIns="57600" bIns="57600" anchor="ctr"/>
          <a:p>
            <a:pPr algn="ctr">
              <a:lnSpc>
                <a:spcPct val="100000"/>
              </a:lnSpc>
            </a:pPr>
            <a:r>
              <a:rPr b="0" lang="en-US" sz="25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总结反思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0"/>
          <p:cNvSpPr/>
          <p:nvPr/>
        </p:nvSpPr>
        <p:spPr>
          <a:xfrm flipV="1">
            <a:off x="3916080" y="5913720"/>
            <a:ext cx="138600" cy="12672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21"/>
          <p:cNvSpPr/>
          <p:nvPr/>
        </p:nvSpPr>
        <p:spPr>
          <a:xfrm>
            <a:off x="3916080" y="5217120"/>
            <a:ext cx="138600" cy="12672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22"/>
          <p:cNvSpPr/>
          <p:nvPr/>
        </p:nvSpPr>
        <p:spPr>
          <a:xfrm>
            <a:off x="1547640" y="5217120"/>
            <a:ext cx="2366640" cy="8247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rIns="115200" tIns="57600" bIns="57600" anchor="ctr"/>
          <a:p>
            <a:pPr algn="ctr">
              <a:lnSpc>
                <a:spcPct val="100000"/>
              </a:lnSpc>
            </a:pPr>
            <a:r>
              <a:rPr b="0" lang="en-US" sz="25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加强沟通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23"/>
          <p:cNvSpPr/>
          <p:nvPr/>
        </p:nvSpPr>
        <p:spPr>
          <a:xfrm>
            <a:off x="5724000" y="1661040"/>
            <a:ext cx="5074920" cy="9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持续学习前沿技术，增加各方面实力。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24"/>
          <p:cNvSpPr/>
          <p:nvPr/>
        </p:nvSpPr>
        <p:spPr>
          <a:xfrm>
            <a:off x="5724000" y="2825280"/>
            <a:ext cx="5074920" cy="93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5"/>
          <p:cNvSpPr/>
          <p:nvPr/>
        </p:nvSpPr>
        <p:spPr>
          <a:xfrm>
            <a:off x="5724000" y="3999240"/>
            <a:ext cx="5074920" cy="81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记录总结遇到的困难和问题，反思并提升。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26"/>
          <p:cNvSpPr/>
          <p:nvPr/>
        </p:nvSpPr>
        <p:spPr>
          <a:xfrm>
            <a:off x="5724000" y="4985280"/>
            <a:ext cx="5074920" cy="1324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提高沟通技巧，降低交流成本，提升效率。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27"/>
          <p:cNvSpPr/>
          <p:nvPr/>
        </p:nvSpPr>
        <p:spPr>
          <a:xfrm>
            <a:off x="5724000" y="2833560"/>
            <a:ext cx="5074920" cy="9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思考所学技术，优化项目架构。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0" y="0"/>
            <a:ext cx="12190680" cy="35280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图片 42" descr=""/>
          <p:cNvPicPr/>
          <p:nvPr/>
        </p:nvPicPr>
        <p:blipFill>
          <a:blip r:embed="rId1"/>
          <a:stretch/>
        </p:blipFill>
        <p:spPr>
          <a:xfrm>
            <a:off x="1066680" y="345960"/>
            <a:ext cx="10056960" cy="5085720"/>
          </a:xfrm>
          <a:prstGeom prst="rect">
            <a:avLst/>
          </a:prstGeom>
          <a:ln>
            <a:noFill/>
          </a:ln>
        </p:spPr>
      </p:pic>
      <p:sp>
        <p:nvSpPr>
          <p:cNvPr id="317" name="CustomShape 2"/>
          <p:cNvSpPr/>
          <p:nvPr/>
        </p:nvSpPr>
        <p:spPr>
          <a:xfrm>
            <a:off x="0" y="3522600"/>
            <a:ext cx="12190680" cy="333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3"/>
          <p:cNvSpPr/>
          <p:nvPr/>
        </p:nvSpPr>
        <p:spPr>
          <a:xfrm>
            <a:off x="3459600" y="1377360"/>
            <a:ext cx="5155560" cy="15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感谢聆听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4"/>
          <p:cNvSpPr/>
          <p:nvPr/>
        </p:nvSpPr>
        <p:spPr>
          <a:xfrm>
            <a:off x="5222520" y="4392000"/>
            <a:ext cx="183240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5"/>
          <p:cNvSpPr/>
          <p:nvPr/>
        </p:nvSpPr>
        <p:spPr>
          <a:xfrm>
            <a:off x="-360" y="3462840"/>
            <a:ext cx="12190680" cy="35280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6"/>
          <p:cNvSpPr/>
          <p:nvPr/>
        </p:nvSpPr>
        <p:spPr>
          <a:xfrm>
            <a:off x="3688200" y="3637440"/>
            <a:ext cx="5155560" cy="15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Thanks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0">
    <p:blinds dir="vert"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90680" cy="23353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" name="图片 29" descr=""/>
          <p:cNvPicPr/>
          <p:nvPr/>
        </p:nvPicPr>
        <p:blipFill>
          <a:blip r:embed="rId1"/>
          <a:srcRect l="0" t="0" r="0" b="61903"/>
          <a:stretch/>
        </p:blipFill>
        <p:spPr>
          <a:xfrm>
            <a:off x="1066680" y="345960"/>
            <a:ext cx="10056960" cy="193644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0" y="2283840"/>
            <a:ext cx="12190680" cy="4572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785160" y="391680"/>
            <a:ext cx="299844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3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</a:t>
            </a: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录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1479600" y="3281760"/>
            <a:ext cx="1130760" cy="120492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4179960" y="3281760"/>
            <a:ext cx="1130760" cy="120492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6879960" y="3281760"/>
            <a:ext cx="1130760" cy="120492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9580320" y="3281760"/>
            <a:ext cx="1130760" cy="120492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941400" y="4760640"/>
            <a:ext cx="20415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工作回顾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3673800" y="4760640"/>
            <a:ext cx="207864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工作体会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0"/>
          <p:cNvSpPr/>
          <p:nvPr/>
        </p:nvSpPr>
        <p:spPr>
          <a:xfrm>
            <a:off x="6407640" y="4760640"/>
            <a:ext cx="2078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自我评价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1"/>
          <p:cNvSpPr/>
          <p:nvPr/>
        </p:nvSpPr>
        <p:spPr>
          <a:xfrm>
            <a:off x="9123480" y="4760640"/>
            <a:ext cx="2078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规划展望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2462040"/>
            <a:ext cx="12190680" cy="18943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3714120" y="2202480"/>
            <a:ext cx="257040" cy="25812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"/>
          <p:cNvSpPr/>
          <p:nvPr/>
        </p:nvSpPr>
        <p:spPr>
          <a:xfrm flipV="1">
            <a:off x="510120" y="4356000"/>
            <a:ext cx="262080" cy="26316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4"/>
          <p:cNvSpPr/>
          <p:nvPr/>
        </p:nvSpPr>
        <p:spPr>
          <a:xfrm>
            <a:off x="639000" y="2203200"/>
            <a:ext cx="3207960" cy="241164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5"/>
          <p:cNvSpPr/>
          <p:nvPr/>
        </p:nvSpPr>
        <p:spPr>
          <a:xfrm>
            <a:off x="1487520" y="2531520"/>
            <a:ext cx="1761480" cy="17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4446720" y="2957760"/>
            <a:ext cx="67323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工作回顾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205200"/>
            <a:ext cx="12190680" cy="5994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 flipH="1">
            <a:off x="264960" y="806040"/>
            <a:ext cx="310680" cy="878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"/>
          <p:cNvSpPr/>
          <p:nvPr/>
        </p:nvSpPr>
        <p:spPr>
          <a:xfrm flipV="1">
            <a:off x="1457280" y="114840"/>
            <a:ext cx="310680" cy="878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"/>
          <p:cNvSpPr/>
          <p:nvPr/>
        </p:nvSpPr>
        <p:spPr>
          <a:xfrm flipH="1">
            <a:off x="311040" y="116280"/>
            <a:ext cx="1401480" cy="7779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302040" y="244080"/>
            <a:ext cx="13226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2002320" y="244080"/>
            <a:ext cx="289332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工作岗位及职责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1035360" y="2648160"/>
            <a:ext cx="2939760" cy="2455560"/>
          </a:xfrm>
          <a:prstGeom prst="round2DiagRect">
            <a:avLst>
              <a:gd name="adj1" fmla="val 10459"/>
              <a:gd name="adj2" fmla="val 0"/>
            </a:avLst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后端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工程师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8"/>
          <p:cNvSpPr/>
          <p:nvPr/>
        </p:nvSpPr>
        <p:spPr>
          <a:xfrm>
            <a:off x="5236920" y="1711440"/>
            <a:ext cx="3886920" cy="4066920"/>
          </a:xfrm>
          <a:prstGeom prst="rect">
            <a:avLst/>
          </a:prstGeom>
          <a:noFill/>
          <a:ln w="19080">
            <a:solidFill>
              <a:srgbClr val="72625f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9"/>
          <p:cNvSpPr/>
          <p:nvPr/>
        </p:nvSpPr>
        <p:spPr>
          <a:xfrm>
            <a:off x="5596920" y="1993680"/>
            <a:ext cx="57362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0"/>
          <p:cNvSpPr/>
          <p:nvPr/>
        </p:nvSpPr>
        <p:spPr>
          <a:xfrm>
            <a:off x="5004000" y="2044440"/>
            <a:ext cx="464760" cy="48816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1"/>
          <p:cNvSpPr/>
          <p:nvPr/>
        </p:nvSpPr>
        <p:spPr>
          <a:xfrm>
            <a:off x="5004000" y="3040920"/>
            <a:ext cx="464760" cy="48816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2"/>
          <p:cNvSpPr/>
          <p:nvPr/>
        </p:nvSpPr>
        <p:spPr>
          <a:xfrm>
            <a:off x="5586120" y="3941280"/>
            <a:ext cx="55947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重构任务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3"/>
          <p:cNvSpPr/>
          <p:nvPr/>
        </p:nvSpPr>
        <p:spPr>
          <a:xfrm>
            <a:off x="5004000" y="3994920"/>
            <a:ext cx="464760" cy="48816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4"/>
          <p:cNvSpPr/>
          <p:nvPr/>
        </p:nvSpPr>
        <p:spPr>
          <a:xfrm>
            <a:off x="5596920" y="4823280"/>
            <a:ext cx="55839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5"/>
          <p:cNvSpPr/>
          <p:nvPr/>
        </p:nvSpPr>
        <p:spPr>
          <a:xfrm>
            <a:off x="5004000" y="4948920"/>
            <a:ext cx="464760" cy="48816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6"/>
          <p:cNvSpPr/>
          <p:nvPr/>
        </p:nvSpPr>
        <p:spPr>
          <a:xfrm>
            <a:off x="5586120" y="3941280"/>
            <a:ext cx="55947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7"/>
          <p:cNvSpPr/>
          <p:nvPr/>
        </p:nvSpPr>
        <p:spPr>
          <a:xfrm>
            <a:off x="5586120" y="3941280"/>
            <a:ext cx="55947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8"/>
          <p:cNvSpPr/>
          <p:nvPr/>
        </p:nvSpPr>
        <p:spPr>
          <a:xfrm>
            <a:off x="5616000" y="4896000"/>
            <a:ext cx="55947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能效工具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9"/>
          <p:cNvSpPr/>
          <p:nvPr/>
        </p:nvSpPr>
        <p:spPr>
          <a:xfrm>
            <a:off x="5596920" y="1993680"/>
            <a:ext cx="1600200" cy="5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业务学习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0"/>
          <p:cNvSpPr/>
          <p:nvPr/>
        </p:nvSpPr>
        <p:spPr>
          <a:xfrm>
            <a:off x="5599080" y="2975400"/>
            <a:ext cx="1600200" cy="5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205200"/>
            <a:ext cx="12190680" cy="5994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"/>
          <p:cNvSpPr/>
          <p:nvPr/>
        </p:nvSpPr>
        <p:spPr>
          <a:xfrm flipH="1">
            <a:off x="264960" y="806040"/>
            <a:ext cx="310680" cy="878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"/>
          <p:cNvSpPr/>
          <p:nvPr/>
        </p:nvSpPr>
        <p:spPr>
          <a:xfrm flipV="1">
            <a:off x="1457280" y="114840"/>
            <a:ext cx="310680" cy="878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 flipH="1">
            <a:off x="311040" y="116280"/>
            <a:ext cx="1401480" cy="7779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5"/>
          <p:cNvSpPr/>
          <p:nvPr/>
        </p:nvSpPr>
        <p:spPr>
          <a:xfrm>
            <a:off x="302040" y="244080"/>
            <a:ext cx="13226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2021400" y="244080"/>
            <a:ext cx="24998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工作完成情况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2649240" y="1383480"/>
            <a:ext cx="706968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完成了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10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个任务的开发，其中需求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个，重构任务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个，工具任务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个。业务面覆盖评论，互动消息，用户中心，抽样，运营后台，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SNS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创作平台，审核对接等。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8"/>
          <p:cNvSpPr/>
          <p:nvPr/>
        </p:nvSpPr>
        <p:spPr>
          <a:xfrm>
            <a:off x="1457640" y="1433880"/>
            <a:ext cx="935640" cy="488160"/>
          </a:xfrm>
          <a:prstGeom prst="rect">
            <a:avLst/>
          </a:prstGeom>
          <a:solidFill>
            <a:srgbClr val="2aaae2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9"/>
          <p:cNvSpPr/>
          <p:nvPr/>
        </p:nvSpPr>
        <p:spPr>
          <a:xfrm>
            <a:off x="2638440" y="2715120"/>
            <a:ext cx="722592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大部分任务在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周左右完成，小部分任务因为任务量或者排期需要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：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个，做到了快速回退修复，影响小。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0"/>
          <p:cNvSpPr/>
          <p:nvPr/>
        </p:nvSpPr>
        <p:spPr>
          <a:xfrm>
            <a:off x="1457640" y="2732760"/>
            <a:ext cx="944280" cy="488160"/>
          </a:xfrm>
          <a:prstGeom prst="rect">
            <a:avLst/>
          </a:prstGeom>
          <a:solidFill>
            <a:srgbClr val="2aaae2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1"/>
          <p:cNvSpPr/>
          <p:nvPr/>
        </p:nvSpPr>
        <p:spPr>
          <a:xfrm>
            <a:off x="2638440" y="4006440"/>
            <a:ext cx="7225920" cy="9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代码质量：第一个任务不清楚公司的代码规范，质量不高。后续的代码保证了没有异味。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效率： 前期需要了解业务需求和技术框架，速度较慢。现在可以快速开发上线。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2"/>
          <p:cNvSpPr/>
          <p:nvPr/>
        </p:nvSpPr>
        <p:spPr>
          <a:xfrm>
            <a:off x="1457640" y="4060080"/>
            <a:ext cx="944280" cy="488160"/>
          </a:xfrm>
          <a:prstGeom prst="rect">
            <a:avLst/>
          </a:prstGeom>
          <a:solidFill>
            <a:srgbClr val="2aaae2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205200"/>
            <a:ext cx="12190680" cy="5994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"/>
          <p:cNvSpPr/>
          <p:nvPr/>
        </p:nvSpPr>
        <p:spPr>
          <a:xfrm flipH="1">
            <a:off x="264960" y="806040"/>
            <a:ext cx="310680" cy="878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3"/>
          <p:cNvSpPr/>
          <p:nvPr/>
        </p:nvSpPr>
        <p:spPr>
          <a:xfrm flipV="1">
            <a:off x="1457280" y="114840"/>
            <a:ext cx="310680" cy="878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4"/>
          <p:cNvSpPr/>
          <p:nvPr/>
        </p:nvSpPr>
        <p:spPr>
          <a:xfrm flipH="1">
            <a:off x="311040" y="116280"/>
            <a:ext cx="1401480" cy="7779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5"/>
          <p:cNvSpPr/>
          <p:nvPr/>
        </p:nvSpPr>
        <p:spPr>
          <a:xfrm>
            <a:off x="302040" y="244080"/>
            <a:ext cx="13226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2021400" y="244080"/>
            <a:ext cx="24998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工作完成情况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60" name="图表 4194304"/>
          <p:cNvGraphicFramePr/>
          <p:nvPr/>
        </p:nvGraphicFramePr>
        <p:xfrm>
          <a:off x="1981080" y="1168560"/>
          <a:ext cx="8228160" cy="451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61" name="CustomShape 7"/>
          <p:cNvSpPr/>
          <p:nvPr/>
        </p:nvSpPr>
        <p:spPr>
          <a:xfrm>
            <a:off x="4727520" y="1168560"/>
            <a:ext cx="3998520" cy="515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任务完成情况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2462040"/>
            <a:ext cx="12190680" cy="18943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63" name="CustomShape 2"/>
          <p:cNvSpPr/>
          <p:nvPr/>
        </p:nvSpPr>
        <p:spPr>
          <a:xfrm>
            <a:off x="3714120" y="2202480"/>
            <a:ext cx="257040" cy="25812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3"/>
          <p:cNvSpPr/>
          <p:nvPr/>
        </p:nvSpPr>
        <p:spPr>
          <a:xfrm flipV="1">
            <a:off x="510120" y="4356000"/>
            <a:ext cx="262080" cy="26316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4"/>
          <p:cNvSpPr/>
          <p:nvPr/>
        </p:nvSpPr>
        <p:spPr>
          <a:xfrm>
            <a:off x="639000" y="2203200"/>
            <a:ext cx="3207960" cy="241164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5"/>
          <p:cNvSpPr/>
          <p:nvPr/>
        </p:nvSpPr>
        <p:spPr>
          <a:xfrm>
            <a:off x="1487520" y="2531520"/>
            <a:ext cx="1761480" cy="17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4446720" y="2928960"/>
            <a:ext cx="67323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工作体会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205200"/>
            <a:ext cx="12190680" cy="5994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 flipH="1">
            <a:off x="264960" y="806040"/>
            <a:ext cx="310680" cy="878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"/>
          <p:cNvSpPr/>
          <p:nvPr/>
        </p:nvSpPr>
        <p:spPr>
          <a:xfrm flipV="1">
            <a:off x="1457280" y="114840"/>
            <a:ext cx="310680" cy="878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"/>
          <p:cNvSpPr/>
          <p:nvPr/>
        </p:nvSpPr>
        <p:spPr>
          <a:xfrm flipH="1">
            <a:off x="311040" y="116280"/>
            <a:ext cx="1401480" cy="7779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5"/>
          <p:cNvSpPr/>
          <p:nvPr/>
        </p:nvSpPr>
        <p:spPr>
          <a:xfrm>
            <a:off x="302040" y="244080"/>
            <a:ext cx="13226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1964880" y="244080"/>
            <a:ext cx="367956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心得收获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8002080" y="4188600"/>
            <a:ext cx="3407400" cy="19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205200"/>
            <a:ext cx="12190680" cy="5994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"/>
          <p:cNvSpPr/>
          <p:nvPr/>
        </p:nvSpPr>
        <p:spPr>
          <a:xfrm flipH="1">
            <a:off x="264960" y="806040"/>
            <a:ext cx="310680" cy="878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3"/>
          <p:cNvSpPr/>
          <p:nvPr/>
        </p:nvSpPr>
        <p:spPr>
          <a:xfrm flipV="1">
            <a:off x="1457280" y="114840"/>
            <a:ext cx="310680" cy="8784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4"/>
          <p:cNvSpPr/>
          <p:nvPr/>
        </p:nvSpPr>
        <p:spPr>
          <a:xfrm flipH="1">
            <a:off x="311040" y="116280"/>
            <a:ext cx="1401480" cy="7779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5"/>
          <p:cNvSpPr/>
          <p:nvPr/>
        </p:nvSpPr>
        <p:spPr>
          <a:xfrm>
            <a:off x="302040" y="244080"/>
            <a:ext cx="13226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2021400" y="244080"/>
            <a:ext cx="24998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兴趣课程学习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7"/>
          <p:cNvSpPr/>
          <p:nvPr/>
        </p:nvSpPr>
        <p:spPr>
          <a:xfrm>
            <a:off x="2963880" y="4393080"/>
            <a:ext cx="2312280" cy="198468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/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302400" rIns="302400" tIns="286560" bIns="286560" anchor="ctr"/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金融知识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8"/>
          <p:cNvSpPr/>
          <p:nvPr/>
        </p:nvSpPr>
        <p:spPr>
          <a:xfrm>
            <a:off x="4897800" y="3332160"/>
            <a:ext cx="2312280" cy="198468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/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83" name="CustomShape 9"/>
          <p:cNvSpPr/>
          <p:nvPr/>
        </p:nvSpPr>
        <p:spPr>
          <a:xfrm>
            <a:off x="6879240" y="4389840"/>
            <a:ext cx="2312280" cy="19846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36083"/>
          </a:solidFill>
          <a:ln>
            <a:noFill/>
          </a:ln>
        </p:spPr>
        <p:style>
          <a:lnRef idx="2"/>
          <a:fillRef idx="0"/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稳定性建设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10"/>
          <p:cNvSpPr/>
          <p:nvPr/>
        </p:nvSpPr>
        <p:spPr>
          <a:xfrm>
            <a:off x="4868640" y="1190520"/>
            <a:ext cx="2312280" cy="19846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>
            <a:noFill/>
          </a:ln>
        </p:spPr>
        <p:style>
          <a:lnRef idx="2"/>
          <a:fillRef idx="0"/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社区业务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1"/>
          <p:cNvSpPr/>
          <p:nvPr/>
        </p:nvSpPr>
        <p:spPr>
          <a:xfrm>
            <a:off x="6818400" y="2272680"/>
            <a:ext cx="2312280" cy="19846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36083"/>
          </a:solidFill>
          <a:ln>
            <a:noFill/>
          </a:ln>
        </p:spPr>
        <p:style>
          <a:lnRef idx="2"/>
          <a:fillRef idx="0"/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2"/>
          <p:cNvSpPr/>
          <p:nvPr/>
        </p:nvSpPr>
        <p:spPr>
          <a:xfrm>
            <a:off x="2882160" y="2305080"/>
            <a:ext cx="2312280" cy="198468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02400" rIns="302400" tIns="286560" bIns="286560" anchor="ctr"/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后端技术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Application>LibreOffice/5.1.4.2$Windows_x86 LibreOffice_project/f99d75f39f1c57ebdd7ffc5f42867c12031db97a</Application>
  <Words>356</Words>
  <Paragraphs>134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2021-11-28T15:13:33Z</dcterms:created>
  <dc:creator>MRX-W19</dc:creator>
  <dc:description/>
  <dc:language>zh-CN</dc:language>
  <cp:lastModifiedBy/>
  <dcterms:modified xsi:type="dcterms:W3CDTF">2022-06-20T17:20:25Z</dcterms:modified>
  <cp:revision>75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ICV">
    <vt:lpwstr>c6737c792a27487490ae85857502f4d8</vt:lpwstr>
  </property>
  <property fmtid="{D5CDD505-2E9C-101B-9397-08002B2CF9AE}" pid="6" name="KSOProductBuildVer">
    <vt:lpwstr>2052-0.0.0.0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18</vt:i4>
  </property>
  <property fmtid="{D5CDD505-2E9C-101B-9397-08002B2CF9AE}" pid="10" name="PresentationFormat">
    <vt:lpwstr>宽屏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18</vt:i4>
  </property>
</Properties>
</file>