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27E04A2-4077-4F05-AE60-F3A180538A6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 w="288000"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 w="288000"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 w="288000"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 w="288000"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2186000" cy="35233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52280" cy="508104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 rot="21595200">
            <a:off x="2160" y="2990880"/>
            <a:ext cx="12186360" cy="332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2207160" y="3845880"/>
            <a:ext cx="1135080" cy="113508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27774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4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22068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4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3534480" y="3845880"/>
            <a:ext cx="1135080" cy="113508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10472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4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8"/>
          <p:cNvSpPr/>
          <p:nvPr/>
        </p:nvSpPr>
        <p:spPr>
          <a:xfrm>
            <a:off x="353412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4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4861800" y="3845880"/>
            <a:ext cx="1135080" cy="113508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10"/>
          <p:cNvSpPr/>
          <p:nvPr/>
        </p:nvSpPr>
        <p:spPr>
          <a:xfrm>
            <a:off x="543204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4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1"/>
          <p:cNvSpPr/>
          <p:nvPr/>
        </p:nvSpPr>
        <p:spPr>
          <a:xfrm>
            <a:off x="486144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4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6189120" y="3845880"/>
            <a:ext cx="1135080" cy="113508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13"/>
          <p:cNvSpPr/>
          <p:nvPr/>
        </p:nvSpPr>
        <p:spPr>
          <a:xfrm>
            <a:off x="675936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4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14"/>
          <p:cNvSpPr/>
          <p:nvPr/>
        </p:nvSpPr>
        <p:spPr>
          <a:xfrm>
            <a:off x="618876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4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7516440" y="3845880"/>
            <a:ext cx="1135080" cy="113508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16"/>
          <p:cNvSpPr/>
          <p:nvPr/>
        </p:nvSpPr>
        <p:spPr>
          <a:xfrm>
            <a:off x="808668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4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7"/>
          <p:cNvSpPr/>
          <p:nvPr/>
        </p:nvSpPr>
        <p:spPr>
          <a:xfrm>
            <a:off x="751608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4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8843760" y="3845880"/>
            <a:ext cx="1135080" cy="113508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9"/>
          <p:cNvSpPr/>
          <p:nvPr/>
        </p:nvSpPr>
        <p:spPr>
          <a:xfrm>
            <a:off x="94140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4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0"/>
          <p:cNvSpPr/>
          <p:nvPr/>
        </p:nvSpPr>
        <p:spPr>
          <a:xfrm>
            <a:off x="88434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410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1"/>
          <p:cNvSpPr/>
          <p:nvPr/>
        </p:nvSpPr>
        <p:spPr>
          <a:xfrm rot="12600">
            <a:off x="2241000" y="3680640"/>
            <a:ext cx="8005680" cy="128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8000" spc="2152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转正述职报告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4656600" y="5534640"/>
            <a:ext cx="344160" cy="345600"/>
          </a:xfrm>
          <a:custGeom>
            <a:avLst/>
            <a:gdLst/>
            <a:ahLst/>
            <a:rect l="l" t="t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3"/>
          <p:cNvSpPr/>
          <p:nvPr/>
        </p:nvSpPr>
        <p:spPr>
          <a:xfrm>
            <a:off x="5106600" y="5551200"/>
            <a:ext cx="18277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汇报人：吴添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4"/>
          <p:cNvSpPr/>
          <p:nvPr/>
        </p:nvSpPr>
        <p:spPr>
          <a:xfrm>
            <a:off x="4443840" y="1223280"/>
            <a:ext cx="3298320" cy="15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2022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5"/>
          <p:cNvSpPr/>
          <p:nvPr/>
        </p:nvSpPr>
        <p:spPr>
          <a:xfrm>
            <a:off x="3805560" y="6123600"/>
            <a:ext cx="376452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6"/>
          <p:cNvSpPr/>
          <p:nvPr/>
        </p:nvSpPr>
        <p:spPr>
          <a:xfrm>
            <a:off x="7416000" y="5875560"/>
            <a:ext cx="328284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入职时间：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2022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205200"/>
            <a:ext cx="12186000" cy="5947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"/>
          <p:cNvSpPr/>
          <p:nvPr/>
        </p:nvSpPr>
        <p:spPr>
          <a:xfrm flipH="1">
            <a:off x="260640" y="806040"/>
            <a:ext cx="306000" cy="831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"/>
          <p:cNvSpPr/>
          <p:nvPr/>
        </p:nvSpPr>
        <p:spPr>
          <a:xfrm flipV="1">
            <a:off x="1457280" y="109800"/>
            <a:ext cx="306000" cy="831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4"/>
          <p:cNvSpPr/>
          <p:nvPr/>
        </p:nvSpPr>
        <p:spPr>
          <a:xfrm flipH="1">
            <a:off x="306720" y="116280"/>
            <a:ext cx="1396800" cy="77328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302040" y="244080"/>
            <a:ext cx="13179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2002320" y="244080"/>
            <a:ext cx="2888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心得收获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1418040" y="1471320"/>
            <a:ext cx="793800" cy="79380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8"/>
          <p:cNvSpPr/>
          <p:nvPr/>
        </p:nvSpPr>
        <p:spPr>
          <a:xfrm>
            <a:off x="1451160" y="1578960"/>
            <a:ext cx="6768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>
            <a:off x="1418040" y="3407400"/>
            <a:ext cx="793800" cy="79380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0"/>
          <p:cNvSpPr/>
          <p:nvPr/>
        </p:nvSpPr>
        <p:spPr>
          <a:xfrm>
            <a:off x="1451160" y="3515040"/>
            <a:ext cx="6768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1"/>
          <p:cNvSpPr/>
          <p:nvPr/>
        </p:nvSpPr>
        <p:spPr>
          <a:xfrm>
            <a:off x="1418040" y="5396760"/>
            <a:ext cx="793800" cy="79380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2"/>
          <p:cNvSpPr/>
          <p:nvPr/>
        </p:nvSpPr>
        <p:spPr>
          <a:xfrm>
            <a:off x="1451160" y="5504400"/>
            <a:ext cx="6768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Line 13"/>
          <p:cNvSpPr/>
          <p:nvPr/>
        </p:nvSpPr>
        <p:spPr>
          <a:xfrm>
            <a:off x="1824120" y="4215600"/>
            <a:ext cx="360" cy="114372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4"/>
          <p:cNvSpPr/>
          <p:nvPr/>
        </p:nvSpPr>
        <p:spPr>
          <a:xfrm>
            <a:off x="2354040" y="1837800"/>
            <a:ext cx="868932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5"/>
          <p:cNvSpPr/>
          <p:nvPr/>
        </p:nvSpPr>
        <p:spPr>
          <a:xfrm>
            <a:off x="2354040" y="3299760"/>
            <a:ext cx="2320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多交流沟通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6"/>
          <p:cNvSpPr/>
          <p:nvPr/>
        </p:nvSpPr>
        <p:spPr>
          <a:xfrm>
            <a:off x="2354040" y="5609880"/>
            <a:ext cx="8689320" cy="8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主动承担更多的开发任务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快速定位解决问题。跳出做任务的思维，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培养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Owner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意识，思考如何协调项目资源，如何合理安排计划排期，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如何优化项目，如何加强项目稳定性建设。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Line 17"/>
          <p:cNvSpPr/>
          <p:nvPr/>
        </p:nvSpPr>
        <p:spPr>
          <a:xfrm>
            <a:off x="1824120" y="2276280"/>
            <a:ext cx="360" cy="114408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8"/>
          <p:cNvSpPr/>
          <p:nvPr/>
        </p:nvSpPr>
        <p:spPr>
          <a:xfrm>
            <a:off x="2354040" y="1380960"/>
            <a:ext cx="239976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追求更深的技术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9"/>
          <p:cNvSpPr/>
          <p:nvPr/>
        </p:nvSpPr>
        <p:spPr>
          <a:xfrm>
            <a:off x="2354040" y="3767760"/>
            <a:ext cx="86893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和开发多交流项目情况，分享技术知识。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和产品多沟通，思考业务现状，培养产品意识。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0"/>
          <p:cNvSpPr/>
          <p:nvPr/>
        </p:nvSpPr>
        <p:spPr>
          <a:xfrm>
            <a:off x="2354040" y="5144040"/>
            <a:ext cx="206460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责任感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1"/>
          <p:cNvSpPr/>
          <p:nvPr/>
        </p:nvSpPr>
        <p:spPr>
          <a:xfrm>
            <a:off x="2402640" y="1837800"/>
            <a:ext cx="580032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注意代码细节，思考有没有更高效的方法，有没有优化的点，有没有不合理的地方。多学习新技术，多思考其应用场景，是否能对现有项目有所提升。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0" y="205200"/>
            <a:ext cx="12186000" cy="5947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"/>
          <p:cNvSpPr/>
          <p:nvPr/>
        </p:nvSpPr>
        <p:spPr>
          <a:xfrm flipH="1">
            <a:off x="260640" y="806040"/>
            <a:ext cx="306000" cy="831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"/>
          <p:cNvSpPr/>
          <p:nvPr/>
        </p:nvSpPr>
        <p:spPr>
          <a:xfrm flipV="1">
            <a:off x="1457280" y="109800"/>
            <a:ext cx="306000" cy="831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4"/>
          <p:cNvSpPr/>
          <p:nvPr/>
        </p:nvSpPr>
        <p:spPr>
          <a:xfrm flipH="1">
            <a:off x="306720" y="116280"/>
            <a:ext cx="1396800" cy="77328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5"/>
          <p:cNvSpPr/>
          <p:nvPr/>
        </p:nvSpPr>
        <p:spPr>
          <a:xfrm>
            <a:off x="302040" y="244080"/>
            <a:ext cx="13179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2058840" y="244080"/>
            <a:ext cx="170856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不足改进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7"/>
          <p:cNvSpPr/>
          <p:nvPr/>
        </p:nvSpPr>
        <p:spPr>
          <a:xfrm>
            <a:off x="1527840" y="1794960"/>
            <a:ext cx="3758760" cy="86364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开发流程不够规范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8"/>
          <p:cNvSpPr/>
          <p:nvPr/>
        </p:nvSpPr>
        <p:spPr>
          <a:xfrm>
            <a:off x="1546560" y="3312000"/>
            <a:ext cx="3812040" cy="86364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文档不够详细完善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9"/>
          <p:cNvSpPr/>
          <p:nvPr/>
        </p:nvSpPr>
        <p:spPr>
          <a:xfrm>
            <a:off x="1131840" y="1844280"/>
            <a:ext cx="721800" cy="72180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0"/>
          <p:cNvSpPr/>
          <p:nvPr/>
        </p:nvSpPr>
        <p:spPr>
          <a:xfrm>
            <a:off x="1150560" y="3403080"/>
            <a:ext cx="721800" cy="72180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1"/>
          <p:cNvSpPr/>
          <p:nvPr/>
        </p:nvSpPr>
        <p:spPr>
          <a:xfrm>
            <a:off x="1618560" y="4824000"/>
            <a:ext cx="3812040" cy="86364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业务思考不够深入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12"/>
          <p:cNvSpPr/>
          <p:nvPr/>
        </p:nvSpPr>
        <p:spPr>
          <a:xfrm>
            <a:off x="1150920" y="3403440"/>
            <a:ext cx="721800" cy="72180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3"/>
          <p:cNvSpPr/>
          <p:nvPr/>
        </p:nvSpPr>
        <p:spPr>
          <a:xfrm>
            <a:off x="1150920" y="3403440"/>
            <a:ext cx="721800" cy="72180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4"/>
          <p:cNvSpPr/>
          <p:nvPr/>
        </p:nvSpPr>
        <p:spPr>
          <a:xfrm>
            <a:off x="1188000" y="4888800"/>
            <a:ext cx="721800" cy="72180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5"/>
          <p:cNvSpPr/>
          <p:nvPr/>
        </p:nvSpPr>
        <p:spPr>
          <a:xfrm>
            <a:off x="5652000" y="3456000"/>
            <a:ext cx="1506600" cy="642600"/>
          </a:xfrm>
          <a:custGeom>
            <a:avLst/>
            <a:gdLst/>
            <a:ahLst/>
            <a:rect l="l" t="t" r="r" b="b"/>
            <a:pathLst>
              <a:path w="4202" h="1801">
                <a:moveTo>
                  <a:pt x="0" y="450"/>
                </a:moveTo>
                <a:lnTo>
                  <a:pt x="3150" y="450"/>
                </a:lnTo>
                <a:lnTo>
                  <a:pt x="3150" y="0"/>
                </a:lnTo>
                <a:lnTo>
                  <a:pt x="4201" y="900"/>
                </a:lnTo>
                <a:lnTo>
                  <a:pt x="3150" y="1800"/>
                </a:lnTo>
                <a:lnTo>
                  <a:pt x="3150" y="1350"/>
                </a:lnTo>
                <a:lnTo>
                  <a:pt x="0" y="1350"/>
                </a:lnTo>
                <a:lnTo>
                  <a:pt x="0" y="450"/>
                </a:lnTo>
              </a:path>
            </a:pathLst>
          </a:cu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改进措施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6"/>
          <p:cNvSpPr/>
          <p:nvPr/>
        </p:nvSpPr>
        <p:spPr>
          <a:xfrm>
            <a:off x="7560000" y="1872000"/>
            <a:ext cx="570600" cy="57060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7"/>
          <p:cNvSpPr/>
          <p:nvPr/>
        </p:nvSpPr>
        <p:spPr>
          <a:xfrm>
            <a:off x="8129880" y="1836000"/>
            <a:ext cx="2882520" cy="6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及时更新流程状态，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快速和各方同步。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8"/>
          <p:cNvSpPr/>
          <p:nvPr/>
        </p:nvSpPr>
        <p:spPr>
          <a:xfrm>
            <a:off x="7560000" y="3456000"/>
            <a:ext cx="570600" cy="57060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19"/>
          <p:cNvSpPr/>
          <p:nvPr/>
        </p:nvSpPr>
        <p:spPr>
          <a:xfrm>
            <a:off x="8136000" y="3422520"/>
            <a:ext cx="360432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任务过程中给出全面详细的文档，方便后续其他人员了解业务。提升写文档的能力。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0"/>
          <p:cNvSpPr/>
          <p:nvPr/>
        </p:nvSpPr>
        <p:spPr>
          <a:xfrm>
            <a:off x="7596000" y="4968000"/>
            <a:ext cx="570600" cy="57060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1"/>
          <p:cNvSpPr/>
          <p:nvPr/>
        </p:nvSpPr>
        <p:spPr>
          <a:xfrm>
            <a:off x="8174880" y="4896000"/>
            <a:ext cx="3604320" cy="6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开发前多思考需求的合理性，能解决什么问题。仔细评估影响面，多问多交流，避免理解偏差。做技术方案的时候把需求的完整链路思考清楚。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0" y="205200"/>
            <a:ext cx="12186000" cy="5947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"/>
          <p:cNvSpPr/>
          <p:nvPr/>
        </p:nvSpPr>
        <p:spPr>
          <a:xfrm flipH="1">
            <a:off x="260640" y="806040"/>
            <a:ext cx="306000" cy="831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3"/>
          <p:cNvSpPr/>
          <p:nvPr/>
        </p:nvSpPr>
        <p:spPr>
          <a:xfrm flipV="1">
            <a:off x="1457280" y="109800"/>
            <a:ext cx="306000" cy="831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"/>
          <p:cNvSpPr/>
          <p:nvPr/>
        </p:nvSpPr>
        <p:spPr>
          <a:xfrm flipH="1">
            <a:off x="306720" y="116280"/>
            <a:ext cx="1396800" cy="77328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5"/>
          <p:cNvSpPr/>
          <p:nvPr/>
        </p:nvSpPr>
        <p:spPr>
          <a:xfrm>
            <a:off x="302040" y="244080"/>
            <a:ext cx="13179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2021400" y="244080"/>
            <a:ext cx="249516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对部门的建议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3240000" y="2088000"/>
            <a:ext cx="4207320" cy="86364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新人培养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8"/>
          <p:cNvSpPr/>
          <p:nvPr/>
        </p:nvSpPr>
        <p:spPr>
          <a:xfrm>
            <a:off x="3312000" y="3384000"/>
            <a:ext cx="4248000" cy="144000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给新人提供系统的培训介绍，包括部门的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组织结构，项目框架，业务现状，流程规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范等，加快新人上手速度。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0" y="2462040"/>
            <a:ext cx="12186000" cy="18896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66" name="CustomShape 2"/>
          <p:cNvSpPr/>
          <p:nvPr/>
        </p:nvSpPr>
        <p:spPr>
          <a:xfrm>
            <a:off x="3714120" y="2202480"/>
            <a:ext cx="252360" cy="25344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3"/>
          <p:cNvSpPr/>
          <p:nvPr/>
        </p:nvSpPr>
        <p:spPr>
          <a:xfrm flipV="1">
            <a:off x="510120" y="4351680"/>
            <a:ext cx="257400" cy="25848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4"/>
          <p:cNvSpPr/>
          <p:nvPr/>
        </p:nvSpPr>
        <p:spPr>
          <a:xfrm>
            <a:off x="639000" y="2203200"/>
            <a:ext cx="3203280" cy="240696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5"/>
          <p:cNvSpPr/>
          <p:nvPr/>
        </p:nvSpPr>
        <p:spPr>
          <a:xfrm>
            <a:off x="1487520" y="2531520"/>
            <a:ext cx="1756800" cy="17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4446720" y="2766960"/>
            <a:ext cx="6727680" cy="9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7"/>
          <p:cNvSpPr/>
          <p:nvPr/>
        </p:nvSpPr>
        <p:spPr>
          <a:xfrm>
            <a:off x="4446720" y="3692880"/>
            <a:ext cx="409500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0" y="205200"/>
            <a:ext cx="12186000" cy="5947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2"/>
          <p:cNvSpPr/>
          <p:nvPr/>
        </p:nvSpPr>
        <p:spPr>
          <a:xfrm flipH="1">
            <a:off x="260640" y="806040"/>
            <a:ext cx="306000" cy="831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3"/>
          <p:cNvSpPr/>
          <p:nvPr/>
        </p:nvSpPr>
        <p:spPr>
          <a:xfrm flipV="1">
            <a:off x="1457280" y="109800"/>
            <a:ext cx="306000" cy="831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4"/>
          <p:cNvSpPr/>
          <p:nvPr/>
        </p:nvSpPr>
        <p:spPr>
          <a:xfrm flipH="1">
            <a:off x="306720" y="116280"/>
            <a:ext cx="1396800" cy="77328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5"/>
          <p:cNvSpPr/>
          <p:nvPr/>
        </p:nvSpPr>
        <p:spPr>
          <a:xfrm>
            <a:off x="302040" y="244080"/>
            <a:ext cx="13179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6"/>
          <p:cNvSpPr/>
          <p:nvPr/>
        </p:nvSpPr>
        <p:spPr>
          <a:xfrm>
            <a:off x="2021400" y="244080"/>
            <a:ext cx="249516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职业规划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7"/>
          <p:cNvSpPr/>
          <p:nvPr/>
        </p:nvSpPr>
        <p:spPr>
          <a:xfrm>
            <a:off x="6228000" y="3246120"/>
            <a:ext cx="1430280" cy="143388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社区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
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
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专家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8"/>
          <p:cNvSpPr/>
          <p:nvPr/>
        </p:nvSpPr>
        <p:spPr>
          <a:xfrm>
            <a:off x="8892000" y="1122120"/>
            <a:ext cx="1430280" cy="143388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
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80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88000">
            <a:solidFill>
              <a:srgbClr val="83caff"/>
            </a:solidFill>
            <a:miter/>
          </a:ln>
        </p:spPr>
      </p:cxnSp>
      <p:sp>
        <p:nvSpPr>
          <p:cNvPr id="281" name="Line 10"/>
          <p:cNvSpPr/>
          <p:nvPr/>
        </p:nvSpPr>
        <p:spPr>
          <a:xfrm>
            <a:off x="5868000" y="5004000"/>
            <a:ext cx="0" cy="1296000"/>
          </a:xfrm>
          <a:prstGeom prst="line">
            <a:avLst/>
          </a:prstGeom>
          <a:ln w="288000">
            <a:solidFill>
              <a:srgbClr val="83ca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Line 11"/>
          <p:cNvSpPr/>
          <p:nvPr/>
        </p:nvSpPr>
        <p:spPr>
          <a:xfrm flipH="1">
            <a:off x="4248000" y="3960000"/>
            <a:ext cx="1368000" cy="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TextShape 12"/>
          <p:cNvSpPr txBox="1"/>
          <p:nvPr/>
        </p:nvSpPr>
        <p:spPr>
          <a:xfrm>
            <a:off x="648000" y="3384000"/>
            <a:ext cx="3240000" cy="3106800"/>
          </a:xfrm>
          <a:prstGeom prst="rect">
            <a:avLst/>
          </a:prstGeom>
          <a:noFill/>
          <a:ln w="28800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半年内成为社区领域技术专家，熟悉社区各块业务和系统架构。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能快速定位解决遇到的问题。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参与复杂业务的方案设计评审。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13"/>
          <p:cNvSpPr txBox="1"/>
          <p:nvPr/>
        </p:nvSpPr>
        <p:spPr>
          <a:xfrm>
            <a:off x="648000" y="1091520"/>
            <a:ext cx="3816000" cy="2436480"/>
          </a:xfrm>
          <a:prstGeom prst="rect">
            <a:avLst/>
          </a:prstGeom>
          <a:noFill/>
          <a:ln w="288000"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</a:rPr>
              <a:t>负责一块或者多块业务的项目管理，包括需求评审，计划排期，资源协调，开发，情况汇报同步。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</a:rPr>
              <a:t>2.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</a:rPr>
              <a:t>对业务的发展方向有自己的思考。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sp>
        <p:nvSpPr>
          <p:cNvPr id="285" name="Line 14"/>
          <p:cNvSpPr/>
          <p:nvPr/>
        </p:nvSpPr>
        <p:spPr>
          <a:xfrm flipH="1">
            <a:off x="5040000" y="1800000"/>
            <a:ext cx="2016000" cy="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0" y="205200"/>
            <a:ext cx="12186000" cy="5947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2"/>
          <p:cNvSpPr/>
          <p:nvPr/>
        </p:nvSpPr>
        <p:spPr>
          <a:xfrm flipH="1">
            <a:off x="260640" y="806040"/>
            <a:ext cx="306000" cy="831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3"/>
          <p:cNvSpPr/>
          <p:nvPr/>
        </p:nvSpPr>
        <p:spPr>
          <a:xfrm flipV="1">
            <a:off x="1457280" y="109800"/>
            <a:ext cx="306000" cy="831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4"/>
          <p:cNvSpPr/>
          <p:nvPr/>
        </p:nvSpPr>
        <p:spPr>
          <a:xfrm flipH="1">
            <a:off x="306720" y="116280"/>
            <a:ext cx="1396800" cy="77328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5"/>
          <p:cNvSpPr/>
          <p:nvPr/>
        </p:nvSpPr>
        <p:spPr>
          <a:xfrm>
            <a:off x="302040" y="244080"/>
            <a:ext cx="13179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6"/>
          <p:cNvSpPr/>
          <p:nvPr/>
        </p:nvSpPr>
        <p:spPr>
          <a:xfrm>
            <a:off x="2002320" y="244080"/>
            <a:ext cx="2888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团队计划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92" name="Table 7"/>
          <p:cNvGraphicFramePr/>
          <p:nvPr/>
        </p:nvGraphicFramePr>
        <p:xfrm>
          <a:off x="601200" y="1271520"/>
          <a:ext cx="10446840" cy="4827240"/>
        </p:xfrm>
        <a:graphic>
          <a:graphicData uri="http://schemas.openxmlformats.org/drawingml/2006/table">
            <a:tbl>
              <a:tblPr/>
              <a:tblGrid>
                <a:gridCol w="3481920"/>
                <a:gridCol w="3481920"/>
                <a:gridCol w="3483000"/>
              </a:tblGrid>
              <a:tr h="40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计划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措施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目标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01640"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持续深入学习社区业务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承担更多的开发任务，参与各块业务的开发，快速提升业务知识储备。和产品多交流沟通，培养产品意识。多关注竞品产品现状，知己知彼。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下半年对社区业务有全面的了解，对业务合理性和发展方向有自己的思考。半年内做到在社区业务中独当一面。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01640"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参与重点项目的开发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参与重点项目拉黑和社交的开发，给出详细的业务和技术文档，保证开发质量和进度。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完成重点项目的开发，保证高质量快速上线。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005480"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参与基础建设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参与社区稳定性建设，带头解决遇到的困难和问题，给出合理的建议。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下半年完成社区基础稳定性建设，优化提升社区项目稳定性。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微软雅黑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0054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0072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0" y="205200"/>
            <a:ext cx="12186000" cy="5947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2"/>
          <p:cNvSpPr/>
          <p:nvPr/>
        </p:nvSpPr>
        <p:spPr>
          <a:xfrm flipH="1">
            <a:off x="260640" y="806040"/>
            <a:ext cx="306000" cy="831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3"/>
          <p:cNvSpPr/>
          <p:nvPr/>
        </p:nvSpPr>
        <p:spPr>
          <a:xfrm flipV="1">
            <a:off x="1457280" y="109800"/>
            <a:ext cx="306000" cy="831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4"/>
          <p:cNvSpPr/>
          <p:nvPr/>
        </p:nvSpPr>
        <p:spPr>
          <a:xfrm flipH="1">
            <a:off x="306720" y="116280"/>
            <a:ext cx="1396800" cy="77328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5"/>
          <p:cNvSpPr/>
          <p:nvPr/>
        </p:nvSpPr>
        <p:spPr>
          <a:xfrm>
            <a:off x="302040" y="244080"/>
            <a:ext cx="13179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6"/>
          <p:cNvSpPr/>
          <p:nvPr/>
        </p:nvSpPr>
        <p:spPr>
          <a:xfrm>
            <a:off x="2002320" y="244080"/>
            <a:ext cx="2888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个人提升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99" name="Table 7"/>
          <p:cNvGraphicFramePr/>
          <p:nvPr/>
        </p:nvGraphicFramePr>
        <p:xfrm>
          <a:off x="583200" y="1685520"/>
          <a:ext cx="10446840" cy="4827240"/>
        </p:xfrm>
        <a:graphic>
          <a:graphicData uri="http://schemas.openxmlformats.org/drawingml/2006/table">
            <a:tbl>
              <a:tblPr/>
              <a:tblGrid>
                <a:gridCol w="3481920"/>
                <a:gridCol w="3481920"/>
                <a:gridCol w="3483000"/>
              </a:tblGrid>
              <a:tr h="40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计划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措施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目标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0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持续学习前沿技术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等线"/>
                        <a:ea typeface="微软雅黑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多了解业内的流行技术和解决方案，思考在社区项目中落地的可行性。通过学习增加自身技术储备。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等线"/>
                        <a:ea typeface="微软雅黑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下半年完成至少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2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次技术分享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等线"/>
                        <a:ea typeface="微软雅黑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01640"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持续学习架构师技术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等线"/>
                        <a:ea typeface="微软雅黑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持续学习架构思想，设计理念，多看书，同时保持实践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,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避免理论脱离实际。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等线"/>
                        <a:ea typeface="微软雅黑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微软雅黑"/>
                        </a:rPr>
                        <a:t>下半年查看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微软雅黑"/>
                        </a:rPr>
                        <a:t>5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微软雅黑"/>
                        </a:rPr>
                        <a:t>个以上其他团队的项目，学习优秀的设计理念，思考有没有改进和提升点。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005480"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提升金融知识储备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等线"/>
                        <a:ea typeface="微软雅黑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持续学习金融股票知识，关注股市动向，思考股市行情对社区业务的影响。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等线"/>
                        <a:ea typeface="微软雅黑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提高金融股市对社区影响的业务敏感度。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等线"/>
                        <a:ea typeface="微软雅黑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005480"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提升自身软实力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等线"/>
                        <a:ea typeface="微软雅黑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微软雅黑"/>
                        </a:rPr>
                        <a:t>多交流沟通，提升交流协作的能力。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微软雅黑"/>
                        </a:rPr>
                        <a:t>记录遇到的困难和问题，总结反思并提升。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微软雅黑"/>
                        </a:rPr>
                        <a:t>提升写文档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微软雅黑"/>
                        </a:rPr>
                        <a:t>PPT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  <a:ea typeface="微软雅黑"/>
                        </a:rPr>
                        <a:t>的能力。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等线"/>
                        </a:rPr>
                        <a:t>书写的文档更详细，了解业务的同时，对文档进行补充和完善。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等线"/>
                        <a:ea typeface="微软雅黑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0" y="0"/>
            <a:ext cx="12186000" cy="35233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52280" cy="5081040"/>
          </a:xfrm>
          <a:prstGeom prst="rect">
            <a:avLst/>
          </a:prstGeom>
          <a:ln>
            <a:noFill/>
          </a:ln>
        </p:spPr>
      </p:pic>
      <p:sp>
        <p:nvSpPr>
          <p:cNvPr id="302" name="CustomShape 2"/>
          <p:cNvSpPr/>
          <p:nvPr/>
        </p:nvSpPr>
        <p:spPr>
          <a:xfrm>
            <a:off x="0" y="3522600"/>
            <a:ext cx="12186000" cy="332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3"/>
          <p:cNvSpPr/>
          <p:nvPr/>
        </p:nvSpPr>
        <p:spPr>
          <a:xfrm>
            <a:off x="3459600" y="1377360"/>
            <a:ext cx="5150880" cy="15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感谢聆听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5222520" y="4392000"/>
            <a:ext cx="18277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5"/>
          <p:cNvSpPr/>
          <p:nvPr/>
        </p:nvSpPr>
        <p:spPr>
          <a:xfrm>
            <a:off x="-360" y="3462840"/>
            <a:ext cx="12186000" cy="35233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6"/>
          <p:cNvSpPr/>
          <p:nvPr/>
        </p:nvSpPr>
        <p:spPr>
          <a:xfrm>
            <a:off x="3688200" y="3637440"/>
            <a:ext cx="5150880" cy="15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86000" cy="23306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图片 29" descr=""/>
          <p:cNvPicPr/>
          <p:nvPr/>
        </p:nvPicPr>
        <p:blipFill>
          <a:blip r:embed="rId1"/>
          <a:srcRect l="0" t="0" r="0" b="61903"/>
          <a:stretch/>
        </p:blipFill>
        <p:spPr>
          <a:xfrm>
            <a:off x="1066680" y="345960"/>
            <a:ext cx="10052280" cy="193176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785160" y="391680"/>
            <a:ext cx="299376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</a:t>
            </a: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录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479600" y="3281760"/>
            <a:ext cx="1126080" cy="120024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5151960" y="3281760"/>
            <a:ext cx="1126080" cy="120024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9184320" y="3281760"/>
            <a:ext cx="1126080" cy="120024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941400" y="4760640"/>
            <a:ext cx="2036880" cy="4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4645800" y="4760640"/>
            <a:ext cx="2073960" cy="4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收获体会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8727480" y="4760640"/>
            <a:ext cx="2073960" cy="4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2462040"/>
            <a:ext cx="12186000" cy="18896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3714120" y="2202480"/>
            <a:ext cx="252360" cy="25344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 flipV="1">
            <a:off x="510120" y="4351680"/>
            <a:ext cx="257400" cy="25848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639000" y="2203200"/>
            <a:ext cx="3203280" cy="240696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1487520" y="2531520"/>
            <a:ext cx="1756800" cy="17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4446720" y="2957760"/>
            <a:ext cx="6727680" cy="9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05200"/>
            <a:ext cx="12186000" cy="5947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"/>
          <p:cNvSpPr/>
          <p:nvPr/>
        </p:nvSpPr>
        <p:spPr>
          <a:xfrm flipH="1">
            <a:off x="260640" y="806040"/>
            <a:ext cx="306000" cy="831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"/>
          <p:cNvSpPr/>
          <p:nvPr/>
        </p:nvSpPr>
        <p:spPr>
          <a:xfrm flipV="1">
            <a:off x="1457280" y="109800"/>
            <a:ext cx="306000" cy="831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"/>
          <p:cNvSpPr/>
          <p:nvPr/>
        </p:nvSpPr>
        <p:spPr>
          <a:xfrm flipH="1">
            <a:off x="306720" y="116280"/>
            <a:ext cx="1396800" cy="77328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5"/>
          <p:cNvSpPr/>
          <p:nvPr/>
        </p:nvSpPr>
        <p:spPr>
          <a:xfrm>
            <a:off x="302040" y="244080"/>
            <a:ext cx="13179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2002320" y="244080"/>
            <a:ext cx="2888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工作岗位及职责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1035360" y="2612160"/>
            <a:ext cx="2935080" cy="2450880"/>
          </a:xfrm>
          <a:prstGeom prst="round2DiagRect">
            <a:avLst>
              <a:gd name="adj1" fmla="val 10459"/>
              <a:gd name="adj2" fmla="val 0"/>
            </a:avLst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工程师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5236920" y="1711440"/>
            <a:ext cx="3882240" cy="4062240"/>
          </a:xfrm>
          <a:prstGeom prst="rect">
            <a:avLst/>
          </a:prstGeom>
          <a:noFill/>
          <a:ln w="19080">
            <a:solidFill>
              <a:srgbClr val="72625f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9"/>
          <p:cNvSpPr/>
          <p:nvPr/>
        </p:nvSpPr>
        <p:spPr>
          <a:xfrm>
            <a:off x="5596920" y="1993680"/>
            <a:ext cx="57315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0"/>
          <p:cNvSpPr/>
          <p:nvPr/>
        </p:nvSpPr>
        <p:spPr>
          <a:xfrm>
            <a:off x="5004000" y="2044440"/>
            <a:ext cx="460080" cy="48348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5004000" y="3040920"/>
            <a:ext cx="460080" cy="48348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5586120" y="3941280"/>
            <a:ext cx="175392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重构任务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5004000" y="3994920"/>
            <a:ext cx="460080" cy="48348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4"/>
          <p:cNvSpPr/>
          <p:nvPr/>
        </p:nvSpPr>
        <p:spPr>
          <a:xfrm>
            <a:off x="5596920" y="4823280"/>
            <a:ext cx="557928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5"/>
          <p:cNvSpPr/>
          <p:nvPr/>
        </p:nvSpPr>
        <p:spPr>
          <a:xfrm>
            <a:off x="5004000" y="4948920"/>
            <a:ext cx="460080" cy="48348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6"/>
          <p:cNvSpPr/>
          <p:nvPr/>
        </p:nvSpPr>
        <p:spPr>
          <a:xfrm>
            <a:off x="5586120" y="3941280"/>
            <a:ext cx="559008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7"/>
          <p:cNvSpPr/>
          <p:nvPr/>
        </p:nvSpPr>
        <p:spPr>
          <a:xfrm>
            <a:off x="5586120" y="3941280"/>
            <a:ext cx="559008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8"/>
          <p:cNvSpPr/>
          <p:nvPr/>
        </p:nvSpPr>
        <p:spPr>
          <a:xfrm>
            <a:off x="5616000" y="4896000"/>
            <a:ext cx="165204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能效工具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9"/>
          <p:cNvSpPr/>
          <p:nvPr/>
        </p:nvSpPr>
        <p:spPr>
          <a:xfrm>
            <a:off x="5596920" y="1993680"/>
            <a:ext cx="174312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0"/>
          <p:cNvSpPr/>
          <p:nvPr/>
        </p:nvSpPr>
        <p:spPr>
          <a:xfrm>
            <a:off x="5599080" y="2975400"/>
            <a:ext cx="166896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05200"/>
            <a:ext cx="12186000" cy="5947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 flipH="1">
            <a:off x="260640" y="806040"/>
            <a:ext cx="306000" cy="831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"/>
          <p:cNvSpPr/>
          <p:nvPr/>
        </p:nvSpPr>
        <p:spPr>
          <a:xfrm flipV="1">
            <a:off x="1457280" y="109800"/>
            <a:ext cx="306000" cy="831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"/>
          <p:cNvSpPr/>
          <p:nvPr/>
        </p:nvSpPr>
        <p:spPr>
          <a:xfrm flipH="1">
            <a:off x="306720" y="116280"/>
            <a:ext cx="1396800" cy="77328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5"/>
          <p:cNvSpPr/>
          <p:nvPr/>
        </p:nvSpPr>
        <p:spPr>
          <a:xfrm>
            <a:off x="302040" y="244080"/>
            <a:ext cx="13179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2021400" y="244080"/>
            <a:ext cx="249516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7"/>
          <p:cNvSpPr txBox="1"/>
          <p:nvPr/>
        </p:nvSpPr>
        <p:spPr>
          <a:xfrm>
            <a:off x="1296000" y="1512000"/>
            <a:ext cx="6984000" cy="4392720"/>
          </a:xfrm>
          <a:prstGeom prst="rect">
            <a:avLst/>
          </a:prstGeom>
          <a:noFill/>
          <a:ln w="28800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需求任务：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重构任务：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重构任务：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问题定位解决：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技术分享：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业务覆盖面：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发帖，评论，互动消息，用户中心，抽样，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运营后台，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SNS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创作平台，审核对接等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7488000" y="3024000"/>
            <a:ext cx="1800000" cy="164052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7" name="CustomShape 9"/>
          <p:cNvSpPr/>
          <p:nvPr/>
        </p:nvSpPr>
        <p:spPr>
          <a:xfrm>
            <a:off x="7560000" y="1440000"/>
            <a:ext cx="1656000" cy="147744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发帖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9072000" y="2266560"/>
            <a:ext cx="1656000" cy="147744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评论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9072000" y="3994560"/>
            <a:ext cx="1656000" cy="147744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互动消息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7560000" y="4824000"/>
            <a:ext cx="1656000" cy="147744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运营平台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6048000" y="3960000"/>
            <a:ext cx="1656000" cy="147744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审核对接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6048000" y="2266560"/>
            <a:ext cx="1656000" cy="147744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用户中心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205200"/>
            <a:ext cx="12186000" cy="5947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"/>
          <p:cNvSpPr/>
          <p:nvPr/>
        </p:nvSpPr>
        <p:spPr>
          <a:xfrm flipH="1">
            <a:off x="260640" y="806040"/>
            <a:ext cx="306000" cy="831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 flipV="1">
            <a:off x="1457280" y="109800"/>
            <a:ext cx="306000" cy="831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4"/>
          <p:cNvSpPr/>
          <p:nvPr/>
        </p:nvSpPr>
        <p:spPr>
          <a:xfrm flipH="1">
            <a:off x="306720" y="116280"/>
            <a:ext cx="1396800" cy="77328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5"/>
          <p:cNvSpPr/>
          <p:nvPr/>
        </p:nvSpPr>
        <p:spPr>
          <a:xfrm>
            <a:off x="302040" y="244080"/>
            <a:ext cx="13179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2326320" y="244080"/>
            <a:ext cx="2888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         </a:t>
            </a:r>
            <a:r>
              <a:rPr b="0" lang="en-US" sz="2800" spc="25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重点项目</a:t>
            </a:r>
            <a:r>
              <a:rPr b="0" lang="en-US" sz="2800" spc="25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2800" spc="25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垂类功能分享到社区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2354040" y="1837800"/>
            <a:ext cx="868932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8"/>
          <p:cNvSpPr/>
          <p:nvPr/>
        </p:nvSpPr>
        <p:spPr>
          <a:xfrm>
            <a:off x="770040" y="4127760"/>
            <a:ext cx="2320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技术亮点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770040" y="1380960"/>
            <a:ext cx="239976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需求背景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0"/>
          <p:cNvSpPr/>
          <p:nvPr/>
        </p:nvSpPr>
        <p:spPr>
          <a:xfrm>
            <a:off x="1080000" y="4541040"/>
            <a:ext cx="671688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/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开发之前仔细的了解和各个业务方之间的交互，给出了详细的对接文档。梳理整体链路流程，记录功能要点，评估影响面。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在设计功能附件的保存方案时，和产品及业务方沟通，将卡片抽象出各个区域组成的展示信息，并提供业务方保存扩展信息的能力，灵活性高，减少前端的展示复杂性。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积极协调各个业务方之间的沟通协作，制定合理的开发计划，及时同步进度，快速排查并解决问题。主动推进项目，保证项目的按时交付。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为分享业务编写了完善的技术文档，保证后续同事的理解，为类似的业务开发提供参考。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1"/>
          <p:cNvSpPr/>
          <p:nvPr/>
        </p:nvSpPr>
        <p:spPr>
          <a:xfrm>
            <a:off x="1107360" y="1898280"/>
            <a:ext cx="6668280" cy="7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提供垂类功能分享的基础能力，客户端将功能分享到社区，以卡片附件的形式在发现页，股吧，个人主页等地方展示，增加功能的展示场景，同时丰富社区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PGC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的内容形式。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8725680" y="910080"/>
            <a:ext cx="2865960" cy="5641560"/>
          </a:xfrm>
          <a:prstGeom prst="rect">
            <a:avLst/>
          </a:prstGeom>
          <a:ln>
            <a:noFill/>
          </a:ln>
        </p:spPr>
      </p:pic>
      <p:sp>
        <p:nvSpPr>
          <p:cNvPr id="165" name="CustomShape 12"/>
          <p:cNvSpPr/>
          <p:nvPr/>
        </p:nvSpPr>
        <p:spPr>
          <a:xfrm>
            <a:off x="770040" y="2388600"/>
            <a:ext cx="239976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3"/>
          <p:cNvSpPr/>
          <p:nvPr/>
        </p:nvSpPr>
        <p:spPr>
          <a:xfrm>
            <a:off x="1107360" y="2834280"/>
            <a:ext cx="6668280" cy="7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4"/>
          <p:cNvSpPr/>
          <p:nvPr/>
        </p:nvSpPr>
        <p:spPr>
          <a:xfrm>
            <a:off x="1080000" y="2880000"/>
            <a:ext cx="6668280" cy="7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/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分享功能涉及非常多部门之间的协作，包括客户端，审核，发现页，分享内容方（问财），推荐算法等。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分享功能整个链路较长，社区作为承接各个业务方的基石，需要理清链路之间的完整交互及细节，给出完善的技术方案。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垂类功能种类繁多，展示样式各不相同。附件的保存方案需要有高度的扩展性，支持后续业务的快速接入。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205200"/>
            <a:ext cx="12186000" cy="5947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 flipH="1">
            <a:off x="260640" y="806040"/>
            <a:ext cx="306000" cy="831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 flipV="1">
            <a:off x="1457280" y="109800"/>
            <a:ext cx="306000" cy="831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 flipH="1">
            <a:off x="306720" y="116280"/>
            <a:ext cx="1396800" cy="77328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302040" y="244080"/>
            <a:ext cx="13179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2326320" y="244080"/>
            <a:ext cx="2888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         </a:t>
            </a:r>
            <a:r>
              <a:rPr b="0" lang="en-US" sz="2800" spc="25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需求案例：</a:t>
            </a:r>
            <a:r>
              <a:rPr b="0" lang="en-US" sz="2800" spc="25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2800" spc="25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接口分数统计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2354040" y="1837800"/>
            <a:ext cx="868932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8"/>
          <p:cNvSpPr/>
          <p:nvPr/>
        </p:nvSpPr>
        <p:spPr>
          <a:xfrm>
            <a:off x="770040" y="4019760"/>
            <a:ext cx="2320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技术亮点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770040" y="1380960"/>
            <a:ext cx="239976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需求背景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0"/>
          <p:cNvSpPr/>
          <p:nvPr/>
        </p:nvSpPr>
        <p:spPr>
          <a:xfrm>
            <a:off x="1080000" y="4469040"/>
            <a:ext cx="964764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考虑到手工统计效率低下，就思索着开发一个能自动统计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接口分数的工具。通过分析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页面的请求，理清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账号登陆， 获取项目分组，接口列表，接口详情的工作原理。添加了筛选功能，可以通过分数，接口状态，创建时间等来过滤符合条件的接口。创建了定时任务来自动统计接口分数以及接口不合规详情。通过邮件的形式来通知到对应的开发进行修改。对比手工统计的形式，此统计工具做到了零人力，支持多条件过滤的形式，效率大大提高，并能持续推动接口的完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1"/>
          <p:cNvSpPr/>
          <p:nvPr/>
        </p:nvSpPr>
        <p:spPr>
          <a:xfrm>
            <a:off x="1107360" y="1898280"/>
            <a:ext cx="9692280" cy="7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/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是公司的接口管理平台。接口的规范和质量极大的影响开发效率。因此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上有一套规则对接口进行打分。现在需要统计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中分数少于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80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的接口，推动相应的开发对不规范的地方进行修改，提高部门的技术得分。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2"/>
          <p:cNvSpPr/>
          <p:nvPr/>
        </p:nvSpPr>
        <p:spPr>
          <a:xfrm>
            <a:off x="770040" y="2640600"/>
            <a:ext cx="239976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3"/>
          <p:cNvSpPr/>
          <p:nvPr/>
        </p:nvSpPr>
        <p:spPr>
          <a:xfrm>
            <a:off x="1107360" y="3074040"/>
            <a:ext cx="9620280" cy="7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</a:rPr>
              <a:t>YApi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</a:rPr>
              <a:t>的管理功能比较简单，只支持单一的通过邮箱查询用户所有接口，不支持通过分数，接口创建时间范围等条件查询，也不支持接口详情统计导出。传统的情况下都是通过人工对接口进行筛选统计，在接口和开发人员数据大的情况下，非常耗时，效率低下。</a:t>
            </a:r>
            <a:endParaRPr b="0" lang="en-US" sz="1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sp>
        <p:nvSpPr>
          <p:cNvPr id="181" name="CustomShape 14"/>
          <p:cNvSpPr/>
          <p:nvPr/>
        </p:nvSpPr>
        <p:spPr>
          <a:xfrm>
            <a:off x="775080" y="5124240"/>
            <a:ext cx="2320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5"/>
          <p:cNvSpPr/>
          <p:nvPr/>
        </p:nvSpPr>
        <p:spPr>
          <a:xfrm>
            <a:off x="1008360" y="5184000"/>
            <a:ext cx="964764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205200"/>
            <a:ext cx="12186000" cy="5947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"/>
          <p:cNvSpPr/>
          <p:nvPr/>
        </p:nvSpPr>
        <p:spPr>
          <a:xfrm flipH="1">
            <a:off x="260640" y="806040"/>
            <a:ext cx="306000" cy="831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 flipV="1">
            <a:off x="1457280" y="109800"/>
            <a:ext cx="306000" cy="8316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"/>
          <p:cNvSpPr/>
          <p:nvPr/>
        </p:nvSpPr>
        <p:spPr>
          <a:xfrm flipH="1">
            <a:off x="306720" y="116280"/>
            <a:ext cx="1396800" cy="77328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302040" y="244080"/>
            <a:ext cx="13179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2002320" y="244080"/>
            <a:ext cx="2888640" cy="5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5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问题定位解决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1418040" y="1189440"/>
            <a:ext cx="793800" cy="79380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8"/>
          <p:cNvSpPr/>
          <p:nvPr/>
        </p:nvSpPr>
        <p:spPr>
          <a:xfrm>
            <a:off x="1476720" y="1304280"/>
            <a:ext cx="6768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9"/>
          <p:cNvSpPr/>
          <p:nvPr/>
        </p:nvSpPr>
        <p:spPr>
          <a:xfrm>
            <a:off x="1435320" y="2532240"/>
            <a:ext cx="793800" cy="79380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0"/>
          <p:cNvSpPr/>
          <p:nvPr/>
        </p:nvSpPr>
        <p:spPr>
          <a:xfrm>
            <a:off x="1496880" y="2641320"/>
            <a:ext cx="6768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1"/>
          <p:cNvSpPr/>
          <p:nvPr/>
        </p:nvSpPr>
        <p:spPr>
          <a:xfrm>
            <a:off x="1454040" y="5436360"/>
            <a:ext cx="793800" cy="79380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2"/>
          <p:cNvSpPr/>
          <p:nvPr/>
        </p:nvSpPr>
        <p:spPr>
          <a:xfrm>
            <a:off x="1523160" y="5540400"/>
            <a:ext cx="6768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Line 13"/>
          <p:cNvSpPr/>
          <p:nvPr/>
        </p:nvSpPr>
        <p:spPr>
          <a:xfrm>
            <a:off x="1823040" y="4675320"/>
            <a:ext cx="360" cy="76068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4"/>
          <p:cNvSpPr/>
          <p:nvPr/>
        </p:nvSpPr>
        <p:spPr>
          <a:xfrm>
            <a:off x="2354040" y="1837800"/>
            <a:ext cx="868932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5"/>
          <p:cNvSpPr/>
          <p:nvPr/>
        </p:nvSpPr>
        <p:spPr>
          <a:xfrm>
            <a:off x="2402640" y="2412000"/>
            <a:ext cx="2320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原因定位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6"/>
          <p:cNvSpPr/>
          <p:nvPr/>
        </p:nvSpPr>
        <p:spPr>
          <a:xfrm>
            <a:off x="2354040" y="5609880"/>
            <a:ext cx="8803080" cy="8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对于接口短时间大量获取兜底数据的场景，添加监控和报警，第一时间发现问题，快速解决。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修改代码尤其是对老的代码进行重构时，可以借助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Idea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git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比对工具对修改前后的代码进行仔细的比对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review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，减少改动错误的风险。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 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自测过程中应该对改动到的所有方面进行自测。像用户中心，权限这种因人而异的模块，需要测试多个新老用户样例。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 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代码开发或者重构过程中，添加详细的注释，并沉淀出业务或者技术文档，方便以后的人理解业务，快速上手。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Line 17"/>
          <p:cNvSpPr/>
          <p:nvPr/>
        </p:nvSpPr>
        <p:spPr>
          <a:xfrm>
            <a:off x="1824120" y="1995480"/>
            <a:ext cx="360" cy="52452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8"/>
          <p:cNvSpPr/>
          <p:nvPr/>
        </p:nvSpPr>
        <p:spPr>
          <a:xfrm>
            <a:off x="2354040" y="1099080"/>
            <a:ext cx="239976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问题描述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9"/>
          <p:cNvSpPr/>
          <p:nvPr/>
        </p:nvSpPr>
        <p:spPr>
          <a:xfrm>
            <a:off x="2305080" y="2817720"/>
            <a:ext cx="86893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查看页面请求，发现普通用户主页调用了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fid=0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的非普通用户兜底数据。页面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tab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的权限值是后端接口返回。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17:03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论股堂用户中心修改个人页视频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tab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权限需求发布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于是对比发布前后代码，发现重构过程中错误的把同顺号投顾等非个人用户的动态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tab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权限（值为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10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）返回给了普通用户（普通用户动态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tab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值为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），导致异常发生。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0"/>
          <p:cNvSpPr/>
          <p:nvPr/>
        </p:nvSpPr>
        <p:spPr>
          <a:xfrm>
            <a:off x="2354040" y="5144040"/>
            <a:ext cx="206460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复盘总结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1"/>
          <p:cNvSpPr/>
          <p:nvPr/>
        </p:nvSpPr>
        <p:spPr>
          <a:xfrm>
            <a:off x="2402640" y="1555920"/>
            <a:ext cx="580032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2022-06-08 17:14,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用户反馈个人主页动态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tab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下数据异常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多个用户显示的数据是一样的。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2"/>
          <p:cNvSpPr/>
          <p:nvPr/>
        </p:nvSpPr>
        <p:spPr>
          <a:xfrm>
            <a:off x="1404000" y="3883320"/>
            <a:ext cx="793800" cy="79380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3"/>
          <p:cNvSpPr/>
          <p:nvPr/>
        </p:nvSpPr>
        <p:spPr>
          <a:xfrm>
            <a:off x="1487160" y="3996000"/>
            <a:ext cx="6768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Line 24"/>
          <p:cNvSpPr/>
          <p:nvPr/>
        </p:nvSpPr>
        <p:spPr>
          <a:xfrm>
            <a:off x="1823040" y="3333240"/>
            <a:ext cx="360" cy="54504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5"/>
          <p:cNvSpPr/>
          <p:nvPr/>
        </p:nvSpPr>
        <p:spPr>
          <a:xfrm>
            <a:off x="2356200" y="3789360"/>
            <a:ext cx="232092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解决问题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6"/>
          <p:cNvSpPr/>
          <p:nvPr/>
        </p:nvSpPr>
        <p:spPr>
          <a:xfrm>
            <a:off x="2354040" y="4133160"/>
            <a:ext cx="86893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17:24 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问题定位完成，联系运维进行版本回退。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17:29 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线上版本回退成功，影响的人数为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15000(PV)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19:55 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发布修复版本，问题解决。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2462040"/>
            <a:ext cx="12186000" cy="18896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3714120" y="2202480"/>
            <a:ext cx="252360" cy="25344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3"/>
          <p:cNvSpPr/>
          <p:nvPr/>
        </p:nvSpPr>
        <p:spPr>
          <a:xfrm flipV="1">
            <a:off x="510120" y="4351680"/>
            <a:ext cx="257400" cy="25848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639000" y="2203200"/>
            <a:ext cx="3203280" cy="240696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1487520" y="2531520"/>
            <a:ext cx="1756800" cy="17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4446720" y="2928960"/>
            <a:ext cx="6727680" cy="9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收获体会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2110</TotalTime>
  <Application>LibreOffice/5.1.4.2$Windows_x86 LibreOffice_project/f99d75f39f1c57ebdd7ffc5f42867c12031db97a</Application>
  <Words>560</Words>
  <Paragraphs>178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2021-11-28T15:13:33Z</dcterms:created>
  <dc:creator>MRX-W19</dc:creator>
  <dc:description/>
  <dc:language>zh-CN</dc:language>
  <cp:lastModifiedBy/>
  <dcterms:modified xsi:type="dcterms:W3CDTF">2022-07-21T20:30:18Z</dcterms:modified>
  <cp:revision>275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ICV">
    <vt:lpwstr>c6737c792a27487490ae85857502f4d8</vt:lpwstr>
  </property>
  <property fmtid="{D5CDD505-2E9C-101B-9397-08002B2CF9AE}" pid="6" name="KSOProductBuildVer">
    <vt:lpwstr>2052-0.0.0.0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19</vt:i4>
  </property>
  <property fmtid="{D5CDD505-2E9C-101B-9397-08002B2CF9AE}" pid="10" name="PresentationFormat">
    <vt:lpwstr>宽屏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20</vt:i4>
  </property>
</Properties>
</file>