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7.png" ContentType="image/png"/>
  <Override PartName="/ppt/media/image5.tif" ContentType="image/tiff"/>
  <Override PartName="/ppt/media/image8.png" ContentType="image/png"/>
  <Override PartName="/ppt/media/image6.tif" ContentType="image/tiff"/>
  <Override PartName="/ppt/media/image10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98640" cy="6238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4400" cy="23202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7320" cy="14180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69200" cy="3614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19720" cy="33264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4040" cy="29257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5960" cy="4917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7920" cy="10227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3960" cy="40460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59840" cy="3351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5280" cy="2196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6520" cy="6202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2120" cy="43988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1200" cy="15786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28760" cy="9885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49720" cy="22338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2080" cy="30250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2120" cy="2793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0280" cy="5094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7960" cy="27147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18440" cy="2509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5720" cy="6721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6000" cy="2257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08440" cy="5284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0720" cy="68558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0" y="4323960"/>
            <a:ext cx="1742400" cy="7765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2575080"/>
            <a:ext cx="98640" cy="6238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128520" y="3156480"/>
            <a:ext cx="644400" cy="23202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807120" y="5447160"/>
            <a:ext cx="607320" cy="14180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959760" y="6503760"/>
            <a:ext cx="169200" cy="3614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100800" y="3201120"/>
            <a:ext cx="819720" cy="33264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22320" y="228600"/>
            <a:ext cx="104040" cy="29257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78120" y="2944080"/>
            <a:ext cx="75960" cy="4917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769680" y="5478840"/>
            <a:ext cx="187920" cy="10227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>
            <a:off x="775440" y="1398960"/>
            <a:ext cx="2073960" cy="40460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0"/>
          <p:cNvSpPr/>
          <p:nvPr/>
        </p:nvSpPr>
        <p:spPr>
          <a:xfrm>
            <a:off x="922680" y="6530040"/>
            <a:ext cx="159840" cy="3351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769680" y="5359320"/>
            <a:ext cx="35280" cy="2196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2"/>
          <p:cNvSpPr/>
          <p:nvPr/>
        </p:nvSpPr>
        <p:spPr>
          <a:xfrm>
            <a:off x="849960" y="6244560"/>
            <a:ext cx="236520" cy="6202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27360" y="-720"/>
            <a:ext cx="492120" cy="43988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>
            <a:off x="550440" y="4316400"/>
            <a:ext cx="421200" cy="15786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5"/>
          <p:cNvSpPr/>
          <p:nvPr/>
        </p:nvSpPr>
        <p:spPr>
          <a:xfrm>
            <a:off x="1006200" y="5862600"/>
            <a:ext cx="428760" cy="9885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6"/>
          <p:cNvSpPr/>
          <p:nvPr/>
        </p:nvSpPr>
        <p:spPr>
          <a:xfrm>
            <a:off x="521640" y="4364280"/>
            <a:ext cx="549720" cy="22338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7"/>
          <p:cNvSpPr/>
          <p:nvPr/>
        </p:nvSpPr>
        <p:spPr>
          <a:xfrm>
            <a:off x="468000" y="1289160"/>
            <a:ext cx="172080" cy="30250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8"/>
          <p:cNvSpPr/>
          <p:nvPr/>
        </p:nvSpPr>
        <p:spPr>
          <a:xfrm>
            <a:off x="1111680" y="6571440"/>
            <a:ext cx="132120" cy="2793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9"/>
          <p:cNvSpPr/>
          <p:nvPr/>
        </p:nvSpPr>
        <p:spPr>
          <a:xfrm>
            <a:off x="502560" y="4107600"/>
            <a:ext cx="80280" cy="5094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0"/>
          <p:cNvSpPr/>
          <p:nvPr/>
        </p:nvSpPr>
        <p:spPr>
          <a:xfrm>
            <a:off x="973800" y="3145680"/>
            <a:ext cx="1407960" cy="27147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1"/>
          <p:cNvSpPr/>
          <p:nvPr/>
        </p:nvSpPr>
        <p:spPr>
          <a:xfrm>
            <a:off x="1073520" y="6600240"/>
            <a:ext cx="118440" cy="2509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2"/>
          <p:cNvSpPr/>
          <p:nvPr/>
        </p:nvSpPr>
        <p:spPr>
          <a:xfrm>
            <a:off x="973800" y="5897160"/>
            <a:ext cx="135720" cy="6721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3"/>
          <p:cNvSpPr/>
          <p:nvPr/>
        </p:nvSpPr>
        <p:spPr>
          <a:xfrm>
            <a:off x="973800" y="5772600"/>
            <a:ext cx="36000" cy="2257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4"/>
          <p:cNvSpPr/>
          <p:nvPr/>
        </p:nvSpPr>
        <p:spPr>
          <a:xfrm>
            <a:off x="1006200" y="6322680"/>
            <a:ext cx="208440" cy="5284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5"/>
          <p:cNvSpPr/>
          <p:nvPr/>
        </p:nvSpPr>
        <p:spPr>
          <a:xfrm>
            <a:off x="0" y="0"/>
            <a:ext cx="180720" cy="68558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6"/>
          <p:cNvSpPr/>
          <p:nvPr/>
        </p:nvSpPr>
        <p:spPr>
          <a:xfrm flipV="1">
            <a:off x="-4320" y="712080"/>
            <a:ext cx="1586520" cy="5050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mongodb.net.cn/manual/core/wiredtiger/" TargetMode="External"/><Relationship Id="rId2" Type="http://schemas.openxmlformats.org/officeDocument/2006/relationships/hyperlink" Target="https://mongodb.net.cn/manual/core/wiredtiger/" TargetMode="External"/><Relationship Id="rId3" Type="http://schemas.openxmlformats.org/officeDocument/2006/relationships/hyperlink" Target="https://mongodb.net.cn/manual/core/wiredtiger/" TargetMode="External"/><Relationship Id="rId4" Type="http://schemas.openxmlformats.org/officeDocument/2006/relationships/hyperlink" Target="http://source.wiredtiger.com/3.2.1/tune_page_size_and_comp.html" TargetMode="External"/><Relationship Id="rId5" Type="http://schemas.openxmlformats.org/officeDocument/2006/relationships/hyperlink" Target="http://source.wiredtiger.com/3.2.1/tune_page_size_and_comp.html" TargetMode="External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589120" y="792720"/>
            <a:ext cx="8913240" cy="22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589120" y="4777200"/>
            <a:ext cx="8913240" cy="11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吴添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593080" y="624240"/>
            <a:ext cx="8909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交叉索引（索引交集）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589120" y="2133720"/>
            <a:ext cx="891324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可以使用多个索引的交集来完成查询。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交叉索引不能代替复合索引。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执行计划里包含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AND_SORTED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阶段说明使用了交叉索引。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db.product.createIndex({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price:1},{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background:true})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db.product.createIndex({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stock:1},{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background:true})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//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可以使用交叉索引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db.product.find({"price":20,"stock":8}).explain();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//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不能使用交叉索引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db.product.find({"price":20}).sort({"stock":1}).explain();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593080" y="624240"/>
            <a:ext cx="8909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覆盖索引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589120" y="2133720"/>
            <a:ext cx="891324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当查询符合以下条件时，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可以直接从索引中获取返回数据，而不需要回表查询整个集合。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1.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所有的查询字段是索引的一部分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2.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所有的查询返回字段在同一个索引中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因为索引存在于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RAM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中，从索引中获取数据比通过扫描文档读取数据要快得多。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创建的索引中一般不包括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_id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字段，而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_id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在查询中会默认返回，我们可以在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的查询结果集中排除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_id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字段来实现索引覆盖。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如果命中覆盖索引，则执行计划里的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stage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为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"PROJECTION_COVERED”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totalDocsExamined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为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593080" y="624240"/>
            <a:ext cx="886824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B-Tree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776680" y="189576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2637360" y="143856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3847320" y="265392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3456720" y="170604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"/>
          <p:cNvSpPr/>
          <p:nvPr/>
        </p:nvSpPr>
        <p:spPr>
          <a:xfrm>
            <a:off x="2589120" y="2133720"/>
            <a:ext cx="891324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树内的每个节点都存储数据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叶子节点之间无指针相邻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检索单条数据时效率不固定，最好是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），最差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O(log 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图片 16" descr=""/>
          <p:cNvPicPr/>
          <p:nvPr/>
        </p:nvPicPr>
        <p:blipFill>
          <a:blip r:embed="rId1"/>
          <a:stretch/>
        </p:blipFill>
        <p:spPr>
          <a:xfrm>
            <a:off x="2637360" y="3599640"/>
            <a:ext cx="8519400" cy="282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593080" y="624240"/>
            <a:ext cx="8909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B+Tree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589120" y="2133720"/>
            <a:ext cx="891324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数据只出现在叶子节点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所有叶子节点增加了一个链指针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检索单条数据时效率稳定，需要查找到叶子结点，都是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O(log 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B+Tree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的非页节点不保存数据，因此可以容纳更多的关键字，所以树的高度会更矮一些。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图片 9" descr=""/>
          <p:cNvPicPr/>
          <p:nvPr/>
        </p:nvPicPr>
        <p:blipFill>
          <a:blip r:embed="rId1"/>
          <a:stretch/>
        </p:blipFill>
        <p:spPr>
          <a:xfrm>
            <a:off x="2589120" y="3545280"/>
            <a:ext cx="8913240" cy="331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93080" y="624240"/>
            <a:ext cx="8909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为什么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用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B-Tree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，而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MySQL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用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B+Tree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589120" y="2133720"/>
            <a:ext cx="891324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B-Tree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单条查询效率不稳定，平均查询效率高于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B+Tree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。叶子结点之间没有相邻指针，不适合数据遍历扫描。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B+Tree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单条查询效率稳定，叶子结点有相邻指针，适合数据遍历扫描。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是非关系型数据库，更适合单条数据快速查询。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MySQL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是关系型数据库，会有比较多的数据遍历查询（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join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操作）。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图片 5" descr=""/>
          <p:cNvPicPr/>
          <p:nvPr/>
        </p:nvPicPr>
        <p:blipFill>
          <a:blip r:embed="rId1"/>
          <a:stretch/>
        </p:blipFill>
        <p:spPr>
          <a:xfrm>
            <a:off x="2589120" y="3935880"/>
            <a:ext cx="1989720" cy="2658960"/>
          </a:xfrm>
          <a:prstGeom prst="rect">
            <a:avLst/>
          </a:prstGeom>
          <a:ln>
            <a:noFill/>
          </a:ln>
        </p:spPr>
      </p:pic>
      <p:pic>
        <p:nvPicPr>
          <p:cNvPr id="159" name="图片 7" descr=""/>
          <p:cNvPicPr/>
          <p:nvPr/>
        </p:nvPicPr>
        <p:blipFill>
          <a:blip r:embed="rId2"/>
          <a:stretch/>
        </p:blipFill>
        <p:spPr>
          <a:xfrm>
            <a:off x="7610760" y="3609720"/>
            <a:ext cx="2212560" cy="300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593080" y="624240"/>
            <a:ext cx="8909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到底用的什么索引？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589120" y="2133720"/>
            <a:ext cx="891324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1"/>
              </a:rPr>
              <a:t>MMAPV1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2"/>
              </a:rPr>
              <a:t>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 3.2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前的默认存储引擎，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4.0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废弃，使用的是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B-Tree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3"/>
              </a:rPr>
              <a:t>WiredTiger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是从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 3.2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开始的默认存储引擎，索引文件用的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B-Tree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，数据文件使用的是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B+Tree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4"/>
              </a:rPr>
              <a:t>参考：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5"/>
              </a:rPr>
              <a:t>http://source.wiredtiger.com/3.2.1/tune_page_size_and_comp.html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https://mongoing.com/topic/archives-35143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图片 3" descr=""/>
          <p:cNvPicPr/>
          <p:nvPr/>
        </p:nvPicPr>
        <p:blipFill>
          <a:blip r:embed="rId6"/>
          <a:stretch/>
        </p:blipFill>
        <p:spPr>
          <a:xfrm>
            <a:off x="1385640" y="4577760"/>
            <a:ext cx="10386360" cy="155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593080" y="624240"/>
            <a:ext cx="8909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WiredTiger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数据文件在磁盘上的存储结构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4208400" y="2251080"/>
            <a:ext cx="5674680" cy="354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593080" y="624240"/>
            <a:ext cx="8909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简介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589120" y="2133720"/>
            <a:ext cx="891324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是一个基于分布式文件存储的面向文档的数据库。由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C++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语言编写。旨在为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应用提供可扩展的高性能数据存储解决方案。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是一个介于关系数据库和非关系数据库之间的产品，是非关系数据库当中功能最丰富，最像关系数据库的。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使用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Binary JSON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（二进制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JSON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）存储数据。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NO-SQL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数据库。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支持复制（副本集）和分片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GridFS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分布式文件系统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593080" y="624240"/>
            <a:ext cx="8909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有哪些索引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589120" y="2133720"/>
            <a:ext cx="891324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单字段索引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复合索引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多键索引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Hash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全文索引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过期索引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593080" y="624240"/>
            <a:ext cx="8909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单字段索引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589120" y="2133720"/>
            <a:ext cx="891324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支持在文档集合中任意某个字段上创建索引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在默认情况下，所有集合在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_id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字段上都有一个索引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对于单字段索引和排序操作，索引键的排序顺序（即升序或降序）无关紧要，因为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可以在任意方向上遍历索引。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最多只能创建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64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个索引。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593080" y="624240"/>
            <a:ext cx="8909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_id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589120" y="2133720"/>
            <a:ext cx="891324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属于单字段索引的一种，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默认创建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默认情况下，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_id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字段的类型为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ObjectID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，是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的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BSON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类型之一。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ObjectID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长度为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12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字节，由以下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4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个部分组成：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4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字节的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Unix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时间戳，单位为秒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3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字节的机器标识符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2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字节的进程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字节的计数器，以随机值开始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593080" y="624240"/>
            <a:ext cx="8909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复合索引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589120" y="2133720"/>
            <a:ext cx="891324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支持在文档集合中多个某个字段上创建索引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创建复合索引时指定的字段顺序会影响排序时是否可以命中索引。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db.product.createIndex({price:1,stock:-1})</a:t>
            </a:r>
            <a:r>
              <a:rPr b="0" lang="en-US" sz="1000" spc="-1" strike="noStrike">
                <a:solidFill>
                  <a:srgbClr val="cc7832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//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索引支持排序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db.product.find().sort({price:1,stock:-1}).explain();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db.product.find().sort({price:-1,stock:1}).explain();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//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索引不支持排序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db.product.find().sort({price:1,stock:1}).explain();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一个复合索引最多可以有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31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个字段。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593080" y="624240"/>
            <a:ext cx="8909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多键索引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589120" y="2133720"/>
            <a:ext cx="891324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支持基于一个数组创建索引，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会自动创建为多键索引，无需刻意指定。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多键索引也可以基于内嵌文档来创建。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如果是复合多键索引，则索引中只有一个字段可以是数组。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 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执行计划中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isMultiKey : true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代表命中多键索引。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593080" y="624240"/>
            <a:ext cx="8909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其他索引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589120" y="2133720"/>
            <a:ext cx="891324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哈希索引（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Hashed Index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照某个字段的散列值来建立索引，目前主要用于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分片的散列分片，散列索引只能用于字段完全匹配的查询，不能用于范围查询等。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地理位置索引（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Geospatial Index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按照坐标轴、经度、纬度的方式把位置数据存储为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GeoJSON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对象。能解决一些场景，比如『查找附近的停车场』、『查找附近的加油站』等。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文本索引（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Text Index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能解决快速文本查找的需求，比如，日志平台，相对日志关键词查找。但是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官方不支持中文分词。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593080" y="624240"/>
            <a:ext cx="8909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过期索引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589120" y="2133720"/>
            <a:ext cx="891324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可以在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date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类型的字段上创建一个单字段索引（不支持复合索引），记录会在指定的时间段后或在指定的时间点过期。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db.product.createIndex(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{createDate: 1},{expireAfterSeconds: 10},{background:true}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);expireAfterSeconds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代表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10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秒后过期。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db.product.createIndex({"expireDate": 1},{expireAfterSeconds: 0})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expireAfterSeconds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为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代表索引字段日期为过期时间。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扫描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Document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过期数据并删除是独立线程执行，默认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60s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扫描一次。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适合场景：保存最近一段时间的热门数据。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1047</TotalTime>
  <Application>LibreOffice/5.1.4.2$Windows_x86 LibreOffice_project/f99d75f39f1c57ebdd7ffc5f42867c12031db97a</Application>
  <Words>1185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2022-05-03T13:43:58Z</dcterms:created>
  <dc:creator>Microsoft Office User</dc:creator>
  <dc:description/>
  <dc:language>zh-CN</dc:language>
  <cp:lastModifiedBy/>
  <dcterms:modified xsi:type="dcterms:W3CDTF">2022-05-17T22:28:13Z</dcterms:modified>
  <cp:revision>116</cp:revision>
  <dc:subject/>
  <dc:title>MongoDB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