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C0E1BEE-83C5-4597-AFB6-5957382D530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2186360" cy="35236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52640" cy="508140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 rot="21595200">
            <a:off x="2160" y="2990880"/>
            <a:ext cx="12186720" cy="33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2207160" y="3845880"/>
            <a:ext cx="1135440" cy="11354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27774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305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22068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305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3534480" y="3845880"/>
            <a:ext cx="1135440" cy="11354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10472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305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8"/>
          <p:cNvSpPr/>
          <p:nvPr/>
        </p:nvSpPr>
        <p:spPr>
          <a:xfrm>
            <a:off x="353412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305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4861800" y="3845880"/>
            <a:ext cx="1135440" cy="11354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10"/>
          <p:cNvSpPr/>
          <p:nvPr/>
        </p:nvSpPr>
        <p:spPr>
          <a:xfrm>
            <a:off x="543204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305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1"/>
          <p:cNvSpPr/>
          <p:nvPr/>
        </p:nvSpPr>
        <p:spPr>
          <a:xfrm>
            <a:off x="486144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305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6189120" y="3845880"/>
            <a:ext cx="1135440" cy="11354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13"/>
          <p:cNvSpPr/>
          <p:nvPr/>
        </p:nvSpPr>
        <p:spPr>
          <a:xfrm>
            <a:off x="675936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305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14"/>
          <p:cNvSpPr/>
          <p:nvPr/>
        </p:nvSpPr>
        <p:spPr>
          <a:xfrm>
            <a:off x="618876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305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7516440" y="3845880"/>
            <a:ext cx="1135440" cy="11354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16"/>
          <p:cNvSpPr/>
          <p:nvPr/>
        </p:nvSpPr>
        <p:spPr>
          <a:xfrm>
            <a:off x="808668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305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7"/>
          <p:cNvSpPr/>
          <p:nvPr/>
        </p:nvSpPr>
        <p:spPr>
          <a:xfrm>
            <a:off x="751608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305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8843760" y="3845880"/>
            <a:ext cx="1135440" cy="11354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9"/>
          <p:cNvSpPr/>
          <p:nvPr/>
        </p:nvSpPr>
        <p:spPr>
          <a:xfrm>
            <a:off x="94140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305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0"/>
          <p:cNvSpPr/>
          <p:nvPr/>
        </p:nvSpPr>
        <p:spPr>
          <a:xfrm>
            <a:off x="88434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305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1"/>
          <p:cNvSpPr/>
          <p:nvPr/>
        </p:nvSpPr>
        <p:spPr>
          <a:xfrm rot="12600">
            <a:off x="2241000" y="3681000"/>
            <a:ext cx="8006040" cy="12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8000" spc="2155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转正述职报告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4656600" y="5534640"/>
            <a:ext cx="344520" cy="345960"/>
          </a:xfrm>
          <a:custGeom>
            <a:avLst/>
            <a:gdLst/>
            <a:ahLst/>
            <a:rect l="l" t="t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3"/>
          <p:cNvSpPr/>
          <p:nvPr/>
        </p:nvSpPr>
        <p:spPr>
          <a:xfrm>
            <a:off x="5106600" y="5551200"/>
            <a:ext cx="182808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汇报人：吴添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4"/>
          <p:cNvSpPr/>
          <p:nvPr/>
        </p:nvSpPr>
        <p:spPr>
          <a:xfrm>
            <a:off x="4443840" y="1223280"/>
            <a:ext cx="3298680" cy="15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2022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5"/>
          <p:cNvSpPr/>
          <p:nvPr/>
        </p:nvSpPr>
        <p:spPr>
          <a:xfrm>
            <a:off x="3805560" y="6123600"/>
            <a:ext cx="376488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6"/>
          <p:cNvSpPr/>
          <p:nvPr/>
        </p:nvSpPr>
        <p:spPr>
          <a:xfrm>
            <a:off x="7416000" y="5875560"/>
            <a:ext cx="328320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入职时间：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2022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205200"/>
            <a:ext cx="12186360" cy="5950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"/>
          <p:cNvSpPr/>
          <p:nvPr/>
        </p:nvSpPr>
        <p:spPr>
          <a:xfrm flipH="1">
            <a:off x="260640" y="80604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"/>
          <p:cNvSpPr/>
          <p:nvPr/>
        </p:nvSpPr>
        <p:spPr>
          <a:xfrm flipV="1">
            <a:off x="1457280" y="11052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4"/>
          <p:cNvSpPr/>
          <p:nvPr/>
        </p:nvSpPr>
        <p:spPr>
          <a:xfrm flipH="1">
            <a:off x="306720" y="116280"/>
            <a:ext cx="1397160" cy="7736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302040" y="244080"/>
            <a:ext cx="131832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2002320" y="244080"/>
            <a:ext cx="288900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心得收获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1418040" y="1471320"/>
            <a:ext cx="794160" cy="79416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8"/>
          <p:cNvSpPr/>
          <p:nvPr/>
        </p:nvSpPr>
        <p:spPr>
          <a:xfrm>
            <a:off x="1451160" y="1578960"/>
            <a:ext cx="67716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>
            <a:off x="1418040" y="3407400"/>
            <a:ext cx="794160" cy="79416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0"/>
          <p:cNvSpPr/>
          <p:nvPr/>
        </p:nvSpPr>
        <p:spPr>
          <a:xfrm>
            <a:off x="1451160" y="3515040"/>
            <a:ext cx="67716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1"/>
          <p:cNvSpPr/>
          <p:nvPr/>
        </p:nvSpPr>
        <p:spPr>
          <a:xfrm>
            <a:off x="1418040" y="5396760"/>
            <a:ext cx="794160" cy="79416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2"/>
          <p:cNvSpPr/>
          <p:nvPr/>
        </p:nvSpPr>
        <p:spPr>
          <a:xfrm>
            <a:off x="1451160" y="5504400"/>
            <a:ext cx="67716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Line 13"/>
          <p:cNvSpPr/>
          <p:nvPr/>
        </p:nvSpPr>
        <p:spPr>
          <a:xfrm>
            <a:off x="1824120" y="4215600"/>
            <a:ext cx="360" cy="114372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4"/>
          <p:cNvSpPr/>
          <p:nvPr/>
        </p:nvSpPr>
        <p:spPr>
          <a:xfrm>
            <a:off x="2354040" y="1837800"/>
            <a:ext cx="868968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5"/>
          <p:cNvSpPr/>
          <p:nvPr/>
        </p:nvSpPr>
        <p:spPr>
          <a:xfrm>
            <a:off x="2354040" y="3299760"/>
            <a:ext cx="2321280" cy="4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多交流沟通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6"/>
          <p:cNvSpPr/>
          <p:nvPr/>
        </p:nvSpPr>
        <p:spPr>
          <a:xfrm>
            <a:off x="2354040" y="5609880"/>
            <a:ext cx="8689680" cy="81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主动承担更多的开发任务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快速定位解决问题。跳出做任务的思维，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培养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Owner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意识，思考如何协调项目资源，如何合理安排计划排期，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如何优化项目，如何加强项目稳定性建设。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Line 17"/>
          <p:cNvSpPr/>
          <p:nvPr/>
        </p:nvSpPr>
        <p:spPr>
          <a:xfrm>
            <a:off x="1824120" y="2276280"/>
            <a:ext cx="360" cy="114408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8"/>
          <p:cNvSpPr/>
          <p:nvPr/>
        </p:nvSpPr>
        <p:spPr>
          <a:xfrm>
            <a:off x="2354040" y="1380960"/>
            <a:ext cx="240012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追求更深的技术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9"/>
          <p:cNvSpPr/>
          <p:nvPr/>
        </p:nvSpPr>
        <p:spPr>
          <a:xfrm>
            <a:off x="2354040" y="3767760"/>
            <a:ext cx="8689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和开发多交流项目情况，分享技术知识。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和产品多沟通，思考业务现状，培养产品意识。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0"/>
          <p:cNvSpPr/>
          <p:nvPr/>
        </p:nvSpPr>
        <p:spPr>
          <a:xfrm>
            <a:off x="2354040" y="5144040"/>
            <a:ext cx="2064960" cy="4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责任感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1"/>
          <p:cNvSpPr/>
          <p:nvPr/>
        </p:nvSpPr>
        <p:spPr>
          <a:xfrm>
            <a:off x="2402640" y="1837800"/>
            <a:ext cx="5800680" cy="8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注意代码细节，思考有没有更高效的方法，有没有优化的点，有没有不合理的地方。多学习新技术，多思考其应用场景，是否能对现有项目有所提升。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0" y="205200"/>
            <a:ext cx="12186360" cy="5950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"/>
          <p:cNvSpPr/>
          <p:nvPr/>
        </p:nvSpPr>
        <p:spPr>
          <a:xfrm flipH="1">
            <a:off x="260640" y="80604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"/>
          <p:cNvSpPr/>
          <p:nvPr/>
        </p:nvSpPr>
        <p:spPr>
          <a:xfrm flipV="1">
            <a:off x="1457280" y="11052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4"/>
          <p:cNvSpPr/>
          <p:nvPr/>
        </p:nvSpPr>
        <p:spPr>
          <a:xfrm flipH="1">
            <a:off x="306720" y="116280"/>
            <a:ext cx="1397160" cy="7736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5"/>
          <p:cNvSpPr/>
          <p:nvPr/>
        </p:nvSpPr>
        <p:spPr>
          <a:xfrm>
            <a:off x="302040" y="244080"/>
            <a:ext cx="131832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2021400" y="244080"/>
            <a:ext cx="249552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兴趣课程学习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7"/>
          <p:cNvSpPr/>
          <p:nvPr/>
        </p:nvSpPr>
        <p:spPr>
          <a:xfrm>
            <a:off x="2963880" y="4393080"/>
            <a:ext cx="2307960" cy="198036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稳定性建设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8"/>
          <p:cNvSpPr/>
          <p:nvPr/>
        </p:nvSpPr>
        <p:spPr>
          <a:xfrm>
            <a:off x="4897800" y="3332160"/>
            <a:ext cx="2307960" cy="198036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44" name="CustomShape 9"/>
          <p:cNvSpPr/>
          <p:nvPr/>
        </p:nvSpPr>
        <p:spPr>
          <a:xfrm>
            <a:off x="6879240" y="4389840"/>
            <a:ext cx="2307960" cy="19803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36083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金融知识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0"/>
          <p:cNvSpPr/>
          <p:nvPr/>
        </p:nvSpPr>
        <p:spPr>
          <a:xfrm>
            <a:off x="4868640" y="1190520"/>
            <a:ext cx="2307960" cy="19803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1"/>
          <p:cNvSpPr/>
          <p:nvPr/>
        </p:nvSpPr>
        <p:spPr>
          <a:xfrm>
            <a:off x="6818400" y="2272680"/>
            <a:ext cx="2307960" cy="19803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36083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社区业务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12"/>
          <p:cNvSpPr/>
          <p:nvPr/>
        </p:nvSpPr>
        <p:spPr>
          <a:xfrm>
            <a:off x="2882160" y="2305080"/>
            <a:ext cx="2307960" cy="198036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205200"/>
            <a:ext cx="12186360" cy="5950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2"/>
          <p:cNvSpPr/>
          <p:nvPr/>
        </p:nvSpPr>
        <p:spPr>
          <a:xfrm flipH="1">
            <a:off x="260640" y="80604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"/>
          <p:cNvSpPr/>
          <p:nvPr/>
        </p:nvSpPr>
        <p:spPr>
          <a:xfrm flipV="1">
            <a:off x="1457280" y="11052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flipH="1">
            <a:off x="306720" y="116280"/>
            <a:ext cx="1397160" cy="7736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>
            <a:off x="302040" y="244080"/>
            <a:ext cx="131832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2021400" y="244080"/>
            <a:ext cx="249552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对部门的建议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7"/>
          <p:cNvSpPr/>
          <p:nvPr/>
        </p:nvSpPr>
        <p:spPr>
          <a:xfrm>
            <a:off x="3240000" y="2088000"/>
            <a:ext cx="4207680" cy="86400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新人培养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8"/>
          <p:cNvSpPr/>
          <p:nvPr/>
        </p:nvSpPr>
        <p:spPr>
          <a:xfrm>
            <a:off x="3312000" y="3384000"/>
            <a:ext cx="4243680" cy="85968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对新人提供系统的介绍，包括组织结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构，项目架构，业务现状，流程规范等。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2462040"/>
            <a:ext cx="12186360" cy="1890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57" name="CustomShape 2"/>
          <p:cNvSpPr/>
          <p:nvPr/>
        </p:nvSpPr>
        <p:spPr>
          <a:xfrm>
            <a:off x="3714120" y="2202480"/>
            <a:ext cx="252720" cy="25380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3"/>
          <p:cNvSpPr/>
          <p:nvPr/>
        </p:nvSpPr>
        <p:spPr>
          <a:xfrm flipV="1">
            <a:off x="510120" y="4351680"/>
            <a:ext cx="257760" cy="25884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4"/>
          <p:cNvSpPr/>
          <p:nvPr/>
        </p:nvSpPr>
        <p:spPr>
          <a:xfrm>
            <a:off x="639000" y="2203200"/>
            <a:ext cx="3203640" cy="240732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5"/>
          <p:cNvSpPr/>
          <p:nvPr/>
        </p:nvSpPr>
        <p:spPr>
          <a:xfrm>
            <a:off x="1487520" y="2531520"/>
            <a:ext cx="1757160" cy="17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6"/>
          <p:cNvSpPr/>
          <p:nvPr/>
        </p:nvSpPr>
        <p:spPr>
          <a:xfrm>
            <a:off x="4446720" y="2890800"/>
            <a:ext cx="6728040" cy="9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自我评价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205200"/>
            <a:ext cx="12186360" cy="5950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2"/>
          <p:cNvSpPr/>
          <p:nvPr/>
        </p:nvSpPr>
        <p:spPr>
          <a:xfrm flipH="1">
            <a:off x="260640" y="80604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3"/>
          <p:cNvSpPr/>
          <p:nvPr/>
        </p:nvSpPr>
        <p:spPr>
          <a:xfrm flipV="1">
            <a:off x="1457280" y="11052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4"/>
          <p:cNvSpPr/>
          <p:nvPr/>
        </p:nvSpPr>
        <p:spPr>
          <a:xfrm flipH="1">
            <a:off x="306720" y="116280"/>
            <a:ext cx="1397160" cy="7736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5"/>
          <p:cNvSpPr/>
          <p:nvPr/>
        </p:nvSpPr>
        <p:spPr>
          <a:xfrm>
            <a:off x="302040" y="244080"/>
            <a:ext cx="131832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2058840" y="244080"/>
            <a:ext cx="170892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我的优点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7"/>
          <p:cNvSpPr/>
          <p:nvPr/>
        </p:nvSpPr>
        <p:spPr>
          <a:xfrm>
            <a:off x="3147840" y="1794960"/>
            <a:ext cx="4551120" cy="86400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积极主动，责任感强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8"/>
          <p:cNvSpPr/>
          <p:nvPr/>
        </p:nvSpPr>
        <p:spPr>
          <a:xfrm>
            <a:off x="3166560" y="3312000"/>
            <a:ext cx="4532400" cy="86400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团队精神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9"/>
          <p:cNvSpPr/>
          <p:nvPr/>
        </p:nvSpPr>
        <p:spPr>
          <a:xfrm>
            <a:off x="2751840" y="1844280"/>
            <a:ext cx="722160" cy="72216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10"/>
          <p:cNvSpPr/>
          <p:nvPr/>
        </p:nvSpPr>
        <p:spPr>
          <a:xfrm>
            <a:off x="2770560" y="3403080"/>
            <a:ext cx="722160" cy="72216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1"/>
          <p:cNvSpPr/>
          <p:nvPr/>
        </p:nvSpPr>
        <p:spPr>
          <a:xfrm>
            <a:off x="3238560" y="4824000"/>
            <a:ext cx="4460400" cy="86400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心态良好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2"/>
          <p:cNvSpPr/>
          <p:nvPr/>
        </p:nvSpPr>
        <p:spPr>
          <a:xfrm>
            <a:off x="2770920" y="3403440"/>
            <a:ext cx="722160" cy="72216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13"/>
          <p:cNvSpPr/>
          <p:nvPr/>
        </p:nvSpPr>
        <p:spPr>
          <a:xfrm>
            <a:off x="2770920" y="3403440"/>
            <a:ext cx="722160" cy="72216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14"/>
          <p:cNvSpPr/>
          <p:nvPr/>
        </p:nvSpPr>
        <p:spPr>
          <a:xfrm>
            <a:off x="2808000" y="4888800"/>
            <a:ext cx="722160" cy="72216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0" y="205200"/>
            <a:ext cx="12186360" cy="5950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"/>
          <p:cNvSpPr/>
          <p:nvPr/>
        </p:nvSpPr>
        <p:spPr>
          <a:xfrm flipH="1">
            <a:off x="260640" y="80604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3"/>
          <p:cNvSpPr/>
          <p:nvPr/>
        </p:nvSpPr>
        <p:spPr>
          <a:xfrm flipV="1">
            <a:off x="1457280" y="11052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4"/>
          <p:cNvSpPr/>
          <p:nvPr/>
        </p:nvSpPr>
        <p:spPr>
          <a:xfrm flipH="1">
            <a:off x="306720" y="116280"/>
            <a:ext cx="1397160" cy="7736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5"/>
          <p:cNvSpPr/>
          <p:nvPr/>
        </p:nvSpPr>
        <p:spPr>
          <a:xfrm>
            <a:off x="302040" y="244080"/>
            <a:ext cx="131832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6"/>
          <p:cNvSpPr/>
          <p:nvPr/>
        </p:nvSpPr>
        <p:spPr>
          <a:xfrm>
            <a:off x="2058840" y="244080"/>
            <a:ext cx="170892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不足改进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7"/>
          <p:cNvSpPr/>
          <p:nvPr/>
        </p:nvSpPr>
        <p:spPr>
          <a:xfrm>
            <a:off x="1527840" y="1794960"/>
            <a:ext cx="3759120" cy="86400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开发流程不够规范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8"/>
          <p:cNvSpPr/>
          <p:nvPr/>
        </p:nvSpPr>
        <p:spPr>
          <a:xfrm>
            <a:off x="1546560" y="3312000"/>
            <a:ext cx="3812400" cy="86400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文档不够详细完善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9"/>
          <p:cNvSpPr/>
          <p:nvPr/>
        </p:nvSpPr>
        <p:spPr>
          <a:xfrm>
            <a:off x="1131840" y="1844280"/>
            <a:ext cx="722160" cy="72216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0"/>
          <p:cNvSpPr/>
          <p:nvPr/>
        </p:nvSpPr>
        <p:spPr>
          <a:xfrm>
            <a:off x="1150560" y="3403080"/>
            <a:ext cx="722160" cy="72216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11"/>
          <p:cNvSpPr/>
          <p:nvPr/>
        </p:nvSpPr>
        <p:spPr>
          <a:xfrm>
            <a:off x="1618560" y="4824000"/>
            <a:ext cx="3812400" cy="86400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业务思考不够深入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12"/>
          <p:cNvSpPr/>
          <p:nvPr/>
        </p:nvSpPr>
        <p:spPr>
          <a:xfrm>
            <a:off x="1150920" y="3403440"/>
            <a:ext cx="722160" cy="72216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13"/>
          <p:cNvSpPr/>
          <p:nvPr/>
        </p:nvSpPr>
        <p:spPr>
          <a:xfrm>
            <a:off x="1150920" y="3403440"/>
            <a:ext cx="722160" cy="72216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14"/>
          <p:cNvSpPr/>
          <p:nvPr/>
        </p:nvSpPr>
        <p:spPr>
          <a:xfrm>
            <a:off x="1188000" y="4888800"/>
            <a:ext cx="722160" cy="72216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15"/>
          <p:cNvSpPr/>
          <p:nvPr/>
        </p:nvSpPr>
        <p:spPr>
          <a:xfrm>
            <a:off x="5652000" y="3456000"/>
            <a:ext cx="1506960" cy="642960"/>
          </a:xfrm>
          <a:custGeom>
            <a:avLst/>
            <a:gdLst/>
            <a:ahLst/>
            <a:rect l="l" t="t" r="r" b="b"/>
            <a:pathLst>
              <a:path w="4202" h="1801">
                <a:moveTo>
                  <a:pt x="0" y="450"/>
                </a:moveTo>
                <a:lnTo>
                  <a:pt x="3150" y="450"/>
                </a:lnTo>
                <a:lnTo>
                  <a:pt x="3150" y="0"/>
                </a:lnTo>
                <a:lnTo>
                  <a:pt x="4201" y="900"/>
                </a:lnTo>
                <a:lnTo>
                  <a:pt x="3150" y="1800"/>
                </a:lnTo>
                <a:lnTo>
                  <a:pt x="3150" y="1350"/>
                </a:lnTo>
                <a:lnTo>
                  <a:pt x="0" y="1350"/>
                </a:lnTo>
                <a:lnTo>
                  <a:pt x="0" y="450"/>
                </a:lnTo>
              </a:path>
            </a:pathLst>
          </a:cu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改进措施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16"/>
          <p:cNvSpPr/>
          <p:nvPr/>
        </p:nvSpPr>
        <p:spPr>
          <a:xfrm>
            <a:off x="7560000" y="1872000"/>
            <a:ext cx="570960" cy="57096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17"/>
          <p:cNvSpPr/>
          <p:nvPr/>
        </p:nvSpPr>
        <p:spPr>
          <a:xfrm>
            <a:off x="8129880" y="1836000"/>
            <a:ext cx="2882880" cy="67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及时更新流程状态，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快速和各方同步。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18"/>
          <p:cNvSpPr/>
          <p:nvPr/>
        </p:nvSpPr>
        <p:spPr>
          <a:xfrm>
            <a:off x="7560000" y="3456000"/>
            <a:ext cx="570960" cy="57096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19"/>
          <p:cNvSpPr/>
          <p:nvPr/>
        </p:nvSpPr>
        <p:spPr>
          <a:xfrm>
            <a:off x="8136000" y="3422520"/>
            <a:ext cx="360468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任务过程中给出全面详细的文档，方便后续其他人员了解业务。提升些文档的能力。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0"/>
          <p:cNvSpPr/>
          <p:nvPr/>
        </p:nvSpPr>
        <p:spPr>
          <a:xfrm>
            <a:off x="7596000" y="4968000"/>
            <a:ext cx="570960" cy="57096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1"/>
          <p:cNvSpPr/>
          <p:nvPr/>
        </p:nvSpPr>
        <p:spPr>
          <a:xfrm>
            <a:off x="8174880" y="4896000"/>
            <a:ext cx="3604680" cy="67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开发前多思考需求的合理性，能解决什么问题。仔细评估影响面，多问多交流，避免理解偏差。做技术方案的时候把需求的完整链路思考清楚。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0" y="2462040"/>
            <a:ext cx="12186360" cy="1890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98" name="CustomShape 2"/>
          <p:cNvSpPr/>
          <p:nvPr/>
        </p:nvSpPr>
        <p:spPr>
          <a:xfrm>
            <a:off x="3714120" y="2202480"/>
            <a:ext cx="252720" cy="25380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3"/>
          <p:cNvSpPr/>
          <p:nvPr/>
        </p:nvSpPr>
        <p:spPr>
          <a:xfrm flipV="1">
            <a:off x="510120" y="4351680"/>
            <a:ext cx="257760" cy="25884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4"/>
          <p:cNvSpPr/>
          <p:nvPr/>
        </p:nvSpPr>
        <p:spPr>
          <a:xfrm>
            <a:off x="639000" y="2203200"/>
            <a:ext cx="3203640" cy="240732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5"/>
          <p:cNvSpPr/>
          <p:nvPr/>
        </p:nvSpPr>
        <p:spPr>
          <a:xfrm>
            <a:off x="1487520" y="2531520"/>
            <a:ext cx="1757160" cy="17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6"/>
          <p:cNvSpPr/>
          <p:nvPr/>
        </p:nvSpPr>
        <p:spPr>
          <a:xfrm>
            <a:off x="4446720" y="2766960"/>
            <a:ext cx="6728040" cy="9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7"/>
          <p:cNvSpPr/>
          <p:nvPr/>
        </p:nvSpPr>
        <p:spPr>
          <a:xfrm>
            <a:off x="4446720" y="3692880"/>
            <a:ext cx="40953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0" y="205200"/>
            <a:ext cx="12186360" cy="5950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2"/>
          <p:cNvSpPr/>
          <p:nvPr/>
        </p:nvSpPr>
        <p:spPr>
          <a:xfrm flipH="1">
            <a:off x="260640" y="80604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3"/>
          <p:cNvSpPr/>
          <p:nvPr/>
        </p:nvSpPr>
        <p:spPr>
          <a:xfrm flipV="1">
            <a:off x="1457280" y="11052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4"/>
          <p:cNvSpPr/>
          <p:nvPr/>
        </p:nvSpPr>
        <p:spPr>
          <a:xfrm flipH="1">
            <a:off x="306720" y="116280"/>
            <a:ext cx="1397160" cy="7736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5"/>
          <p:cNvSpPr/>
          <p:nvPr/>
        </p:nvSpPr>
        <p:spPr>
          <a:xfrm>
            <a:off x="302040" y="244080"/>
            <a:ext cx="131832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6"/>
          <p:cNvSpPr/>
          <p:nvPr/>
        </p:nvSpPr>
        <p:spPr>
          <a:xfrm>
            <a:off x="2021400" y="244080"/>
            <a:ext cx="249552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职业规划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7"/>
          <p:cNvSpPr/>
          <p:nvPr/>
        </p:nvSpPr>
        <p:spPr>
          <a:xfrm>
            <a:off x="5044320" y="3888000"/>
            <a:ext cx="1430640" cy="143424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深入了解社区业务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8"/>
          <p:cNvSpPr/>
          <p:nvPr/>
        </p:nvSpPr>
        <p:spPr>
          <a:xfrm>
            <a:off x="7087320" y="2520720"/>
            <a:ext cx="1432440" cy="143424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独立负责业务模块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9"/>
          <p:cNvSpPr/>
          <p:nvPr/>
        </p:nvSpPr>
        <p:spPr>
          <a:xfrm>
            <a:off x="9362520" y="1152000"/>
            <a:ext cx="1432440" cy="143424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项目管理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/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技术专家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10"/>
          <p:cNvSpPr/>
          <p:nvPr/>
        </p:nvSpPr>
        <p:spPr>
          <a:xfrm>
            <a:off x="4608000" y="2709000"/>
            <a:ext cx="6578640" cy="4015800"/>
          </a:xfrm>
          <a:custGeom>
            <a:avLst/>
            <a:gdLst/>
            <a:ahLst/>
            <a:rect l="l" t="t" r="r" b="b"/>
            <a:pathLst>
              <a:path w="5358466" h="3767155">
                <a:moveTo>
                  <a:pt x="3479568" y="0"/>
                </a:moveTo>
                <a:lnTo>
                  <a:pt x="3618115" y="0"/>
                </a:lnTo>
                <a:lnTo>
                  <a:pt x="5358466" y="0"/>
                </a:lnTo>
                <a:lnTo>
                  <a:pt x="5358466" y="138769"/>
                </a:lnTo>
                <a:lnTo>
                  <a:pt x="3618115" y="138769"/>
                </a:lnTo>
                <a:lnTo>
                  <a:pt x="3618115" y="1287028"/>
                </a:lnTo>
                <a:lnTo>
                  <a:pt x="3618115" y="1425797"/>
                </a:lnTo>
                <a:lnTo>
                  <a:pt x="3479568" y="1425797"/>
                </a:lnTo>
                <a:lnTo>
                  <a:pt x="1878331" y="1425797"/>
                </a:lnTo>
                <a:lnTo>
                  <a:pt x="1878331" y="2574055"/>
                </a:lnTo>
                <a:lnTo>
                  <a:pt x="1878331" y="2712824"/>
                </a:lnTo>
                <a:lnTo>
                  <a:pt x="1739784" y="2712824"/>
                </a:lnTo>
                <a:lnTo>
                  <a:pt x="138547" y="2712824"/>
                </a:lnTo>
                <a:lnTo>
                  <a:pt x="138547" y="3767155"/>
                </a:lnTo>
                <a:lnTo>
                  <a:pt x="0" y="3767155"/>
                </a:lnTo>
                <a:lnTo>
                  <a:pt x="0" y="2712824"/>
                </a:lnTo>
                <a:lnTo>
                  <a:pt x="0" y="2574055"/>
                </a:lnTo>
                <a:lnTo>
                  <a:pt x="138547" y="2574055"/>
                </a:lnTo>
                <a:lnTo>
                  <a:pt x="1739784" y="2574055"/>
                </a:lnTo>
                <a:lnTo>
                  <a:pt x="1739784" y="1425797"/>
                </a:lnTo>
                <a:lnTo>
                  <a:pt x="1739784" y="1287028"/>
                </a:lnTo>
                <a:lnTo>
                  <a:pt x="1878331" y="1287028"/>
                </a:lnTo>
                <a:lnTo>
                  <a:pt x="3479568" y="1287028"/>
                </a:lnTo>
                <a:lnTo>
                  <a:pt x="3479568" y="13876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11"/>
          <p:cNvSpPr/>
          <p:nvPr/>
        </p:nvSpPr>
        <p:spPr>
          <a:xfrm>
            <a:off x="7592760" y="1645560"/>
            <a:ext cx="1031760" cy="69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2"/>
          <p:cNvSpPr/>
          <p:nvPr/>
        </p:nvSpPr>
        <p:spPr>
          <a:xfrm>
            <a:off x="5690880" y="3061440"/>
            <a:ext cx="1008720" cy="69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13"/>
          <p:cNvSpPr/>
          <p:nvPr/>
        </p:nvSpPr>
        <p:spPr>
          <a:xfrm>
            <a:off x="3579840" y="4448160"/>
            <a:ext cx="1220040" cy="69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14"/>
          <p:cNvSpPr/>
          <p:nvPr/>
        </p:nvSpPr>
        <p:spPr>
          <a:xfrm>
            <a:off x="5184000" y="5832000"/>
            <a:ext cx="119376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第一阶段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15"/>
          <p:cNvSpPr/>
          <p:nvPr/>
        </p:nvSpPr>
        <p:spPr>
          <a:xfrm>
            <a:off x="7344000" y="4464000"/>
            <a:ext cx="119376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第二阶段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16"/>
          <p:cNvSpPr/>
          <p:nvPr/>
        </p:nvSpPr>
        <p:spPr>
          <a:xfrm>
            <a:off x="9576000" y="3096000"/>
            <a:ext cx="119376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第三阶段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17"/>
          <p:cNvSpPr/>
          <p:nvPr/>
        </p:nvSpPr>
        <p:spPr>
          <a:xfrm>
            <a:off x="3191040" y="2709000"/>
            <a:ext cx="399420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18"/>
          <p:cNvSpPr/>
          <p:nvPr/>
        </p:nvSpPr>
        <p:spPr>
          <a:xfrm flipH="1">
            <a:off x="5518800" y="1799640"/>
            <a:ext cx="359064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19"/>
          <p:cNvSpPr/>
          <p:nvPr/>
        </p:nvSpPr>
        <p:spPr>
          <a:xfrm flipH="1">
            <a:off x="5040000" y="3159360"/>
            <a:ext cx="180792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20"/>
          <p:cNvSpPr/>
          <p:nvPr/>
        </p:nvSpPr>
        <p:spPr>
          <a:xfrm flipH="1">
            <a:off x="4109400" y="4680000"/>
            <a:ext cx="78660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1"/>
          <p:cNvSpPr/>
          <p:nvPr/>
        </p:nvSpPr>
        <p:spPr>
          <a:xfrm>
            <a:off x="1296000" y="4464000"/>
            <a:ext cx="1193760" cy="4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2"/>
          <p:cNvSpPr/>
          <p:nvPr/>
        </p:nvSpPr>
        <p:spPr>
          <a:xfrm>
            <a:off x="1159920" y="1402200"/>
            <a:ext cx="436212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社区领域的技术专家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负责项目管理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3"/>
          <p:cNvSpPr/>
          <p:nvPr/>
        </p:nvSpPr>
        <p:spPr>
          <a:xfrm>
            <a:off x="1191600" y="2628000"/>
            <a:ext cx="3699720" cy="10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独立负责业务模块的计划排期，资源协调，开发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思考业务发展方向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24"/>
          <p:cNvSpPr/>
          <p:nvPr/>
        </p:nvSpPr>
        <p:spPr>
          <a:xfrm>
            <a:off x="1227600" y="4032000"/>
            <a:ext cx="2763720" cy="17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持续深入学习社区业务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在技术上持续深入学习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下半年完成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次分享。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0" y="205200"/>
            <a:ext cx="12186360" cy="5950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2"/>
          <p:cNvSpPr/>
          <p:nvPr/>
        </p:nvSpPr>
        <p:spPr>
          <a:xfrm flipH="1">
            <a:off x="260640" y="80604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3"/>
          <p:cNvSpPr/>
          <p:nvPr/>
        </p:nvSpPr>
        <p:spPr>
          <a:xfrm flipV="1">
            <a:off x="1457280" y="11052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4"/>
          <p:cNvSpPr/>
          <p:nvPr/>
        </p:nvSpPr>
        <p:spPr>
          <a:xfrm flipH="1">
            <a:off x="306720" y="116280"/>
            <a:ext cx="1397160" cy="7736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5"/>
          <p:cNvSpPr/>
          <p:nvPr/>
        </p:nvSpPr>
        <p:spPr>
          <a:xfrm>
            <a:off x="302040" y="244080"/>
            <a:ext cx="131832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6"/>
          <p:cNvSpPr/>
          <p:nvPr/>
        </p:nvSpPr>
        <p:spPr>
          <a:xfrm>
            <a:off x="2002320" y="244080"/>
            <a:ext cx="288900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实现目标的关键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7"/>
          <p:cNvSpPr/>
          <p:nvPr/>
        </p:nvSpPr>
        <p:spPr>
          <a:xfrm>
            <a:off x="2859840" y="1715040"/>
            <a:ext cx="2650320" cy="82044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8"/>
          <p:cNvSpPr/>
          <p:nvPr/>
        </p:nvSpPr>
        <p:spPr>
          <a:xfrm>
            <a:off x="2859840" y="2883240"/>
            <a:ext cx="2650320" cy="82044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9"/>
          <p:cNvSpPr/>
          <p:nvPr/>
        </p:nvSpPr>
        <p:spPr>
          <a:xfrm>
            <a:off x="2859840" y="4051080"/>
            <a:ext cx="2650320" cy="81828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10"/>
          <p:cNvSpPr/>
          <p:nvPr/>
        </p:nvSpPr>
        <p:spPr>
          <a:xfrm>
            <a:off x="2859840" y="5217120"/>
            <a:ext cx="2650320" cy="82044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11"/>
          <p:cNvSpPr/>
          <p:nvPr/>
        </p:nvSpPr>
        <p:spPr>
          <a:xfrm flipV="1">
            <a:off x="3916080" y="2407320"/>
            <a:ext cx="134280" cy="1224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12"/>
          <p:cNvSpPr/>
          <p:nvPr/>
        </p:nvSpPr>
        <p:spPr>
          <a:xfrm>
            <a:off x="3916080" y="1715040"/>
            <a:ext cx="134280" cy="1224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13"/>
          <p:cNvSpPr/>
          <p:nvPr/>
        </p:nvSpPr>
        <p:spPr>
          <a:xfrm>
            <a:off x="1547640" y="1715040"/>
            <a:ext cx="2362320" cy="8204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14"/>
          <p:cNvSpPr/>
          <p:nvPr/>
        </p:nvSpPr>
        <p:spPr>
          <a:xfrm flipV="1">
            <a:off x="3916080" y="3575520"/>
            <a:ext cx="134280" cy="1224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15"/>
          <p:cNvSpPr/>
          <p:nvPr/>
        </p:nvSpPr>
        <p:spPr>
          <a:xfrm>
            <a:off x="3916080" y="2883240"/>
            <a:ext cx="134280" cy="1224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16"/>
          <p:cNvSpPr/>
          <p:nvPr/>
        </p:nvSpPr>
        <p:spPr>
          <a:xfrm>
            <a:off x="1547640" y="2883240"/>
            <a:ext cx="2362320" cy="8204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保持实践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17"/>
          <p:cNvSpPr/>
          <p:nvPr/>
        </p:nvSpPr>
        <p:spPr>
          <a:xfrm flipV="1">
            <a:off x="3916080" y="4741560"/>
            <a:ext cx="134280" cy="1224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18"/>
          <p:cNvSpPr/>
          <p:nvPr/>
        </p:nvSpPr>
        <p:spPr>
          <a:xfrm>
            <a:off x="3916080" y="4051080"/>
            <a:ext cx="134280" cy="12024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19"/>
          <p:cNvSpPr/>
          <p:nvPr/>
        </p:nvSpPr>
        <p:spPr>
          <a:xfrm>
            <a:off x="1547640" y="4051080"/>
            <a:ext cx="2362320" cy="8182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总结反思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0"/>
          <p:cNvSpPr/>
          <p:nvPr/>
        </p:nvSpPr>
        <p:spPr>
          <a:xfrm flipV="1">
            <a:off x="3916080" y="5909400"/>
            <a:ext cx="134280" cy="1224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21"/>
          <p:cNvSpPr/>
          <p:nvPr/>
        </p:nvSpPr>
        <p:spPr>
          <a:xfrm>
            <a:off x="3916080" y="5217120"/>
            <a:ext cx="134280" cy="1224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22"/>
          <p:cNvSpPr/>
          <p:nvPr/>
        </p:nvSpPr>
        <p:spPr>
          <a:xfrm>
            <a:off x="1547640" y="5217120"/>
            <a:ext cx="2362320" cy="8204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加强沟通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23"/>
          <p:cNvSpPr/>
          <p:nvPr/>
        </p:nvSpPr>
        <p:spPr>
          <a:xfrm>
            <a:off x="5724000" y="1661040"/>
            <a:ext cx="5070600" cy="9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持续学习前沿技术，增加知识储备。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24"/>
          <p:cNvSpPr/>
          <p:nvPr/>
        </p:nvSpPr>
        <p:spPr>
          <a:xfrm>
            <a:off x="5724000" y="2825280"/>
            <a:ext cx="5070600" cy="93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5"/>
          <p:cNvSpPr/>
          <p:nvPr/>
        </p:nvSpPr>
        <p:spPr>
          <a:xfrm>
            <a:off x="5724000" y="3999240"/>
            <a:ext cx="5070600" cy="812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记录遇到的困难和问题，总结反思并提升。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6"/>
          <p:cNvSpPr/>
          <p:nvPr/>
        </p:nvSpPr>
        <p:spPr>
          <a:xfrm>
            <a:off x="5724000" y="4985280"/>
            <a:ext cx="5070600" cy="1320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提高沟通技巧，降低交流成本，提升效率。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27"/>
          <p:cNvSpPr/>
          <p:nvPr/>
        </p:nvSpPr>
        <p:spPr>
          <a:xfrm>
            <a:off x="5724000" y="2833560"/>
            <a:ext cx="5070600" cy="9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思考所学技术，优化项目架构。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0" y="0"/>
            <a:ext cx="12186360" cy="35236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6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52640" cy="5081400"/>
          </a:xfrm>
          <a:prstGeom prst="rect">
            <a:avLst/>
          </a:prstGeom>
          <a:ln>
            <a:noFill/>
          </a:ln>
        </p:spPr>
      </p:pic>
      <p:sp>
        <p:nvSpPr>
          <p:cNvPr id="357" name="CustomShape 2"/>
          <p:cNvSpPr/>
          <p:nvPr/>
        </p:nvSpPr>
        <p:spPr>
          <a:xfrm>
            <a:off x="0" y="3522600"/>
            <a:ext cx="12186360" cy="33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3"/>
          <p:cNvSpPr/>
          <p:nvPr/>
        </p:nvSpPr>
        <p:spPr>
          <a:xfrm>
            <a:off x="3459600" y="1377360"/>
            <a:ext cx="5151240" cy="15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感谢聆听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4"/>
          <p:cNvSpPr/>
          <p:nvPr/>
        </p:nvSpPr>
        <p:spPr>
          <a:xfrm>
            <a:off x="5222520" y="4392000"/>
            <a:ext cx="182808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5"/>
          <p:cNvSpPr/>
          <p:nvPr/>
        </p:nvSpPr>
        <p:spPr>
          <a:xfrm>
            <a:off x="-360" y="3462840"/>
            <a:ext cx="12186360" cy="35236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6"/>
          <p:cNvSpPr/>
          <p:nvPr/>
        </p:nvSpPr>
        <p:spPr>
          <a:xfrm>
            <a:off x="3688200" y="3637440"/>
            <a:ext cx="5151240" cy="15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86360" cy="2331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图片 29" descr=""/>
          <p:cNvPicPr/>
          <p:nvPr/>
        </p:nvPicPr>
        <p:blipFill>
          <a:blip r:embed="rId1"/>
          <a:srcRect l="0" t="0" r="0" b="61903"/>
          <a:stretch/>
        </p:blipFill>
        <p:spPr>
          <a:xfrm>
            <a:off x="1066680" y="345960"/>
            <a:ext cx="10052640" cy="193212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0" y="2283840"/>
            <a:ext cx="12186360" cy="45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785160" y="391680"/>
            <a:ext cx="299412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</a:t>
            </a: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录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1479600" y="3281760"/>
            <a:ext cx="1126440" cy="120060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4179960" y="3281760"/>
            <a:ext cx="1126440" cy="120060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6879960" y="3281760"/>
            <a:ext cx="1126440" cy="120060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9580320" y="3281760"/>
            <a:ext cx="1126440" cy="120060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941400" y="4760640"/>
            <a:ext cx="203724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3673800" y="4760640"/>
            <a:ext cx="207432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工作体会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0"/>
          <p:cNvSpPr/>
          <p:nvPr/>
        </p:nvSpPr>
        <p:spPr>
          <a:xfrm>
            <a:off x="6407640" y="4760640"/>
            <a:ext cx="207432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自我评价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1"/>
          <p:cNvSpPr/>
          <p:nvPr/>
        </p:nvSpPr>
        <p:spPr>
          <a:xfrm>
            <a:off x="9123480" y="4760640"/>
            <a:ext cx="207432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2462040"/>
            <a:ext cx="12186360" cy="1890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3714120" y="2202480"/>
            <a:ext cx="252720" cy="25380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 flipV="1">
            <a:off x="510120" y="4351680"/>
            <a:ext cx="257760" cy="25884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639000" y="2203200"/>
            <a:ext cx="3203640" cy="240732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1487520" y="2531520"/>
            <a:ext cx="1757160" cy="17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4446720" y="2957760"/>
            <a:ext cx="6728040" cy="9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205200"/>
            <a:ext cx="12186360" cy="5950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 flipH="1">
            <a:off x="260640" y="80604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 flipV="1">
            <a:off x="1457280" y="11052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"/>
          <p:cNvSpPr/>
          <p:nvPr/>
        </p:nvSpPr>
        <p:spPr>
          <a:xfrm flipH="1">
            <a:off x="306720" y="116280"/>
            <a:ext cx="1397160" cy="7736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302040" y="244080"/>
            <a:ext cx="131832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2002320" y="244080"/>
            <a:ext cx="288900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工作岗位及职责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1035360" y="2648160"/>
            <a:ext cx="2935440" cy="2451240"/>
          </a:xfrm>
          <a:prstGeom prst="round2DiagRect">
            <a:avLst>
              <a:gd name="adj1" fmla="val 10459"/>
              <a:gd name="adj2" fmla="val 0"/>
            </a:avLst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工程师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5236920" y="1711440"/>
            <a:ext cx="3882600" cy="4062600"/>
          </a:xfrm>
          <a:prstGeom prst="rect">
            <a:avLst/>
          </a:prstGeom>
          <a:noFill/>
          <a:ln w="19080">
            <a:solidFill>
              <a:srgbClr val="72625f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9"/>
          <p:cNvSpPr/>
          <p:nvPr/>
        </p:nvSpPr>
        <p:spPr>
          <a:xfrm>
            <a:off x="5596920" y="1993680"/>
            <a:ext cx="573192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0"/>
          <p:cNvSpPr/>
          <p:nvPr/>
        </p:nvSpPr>
        <p:spPr>
          <a:xfrm>
            <a:off x="5004000" y="2044440"/>
            <a:ext cx="460440" cy="4838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5004000" y="3040920"/>
            <a:ext cx="460440" cy="4838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2"/>
          <p:cNvSpPr/>
          <p:nvPr/>
        </p:nvSpPr>
        <p:spPr>
          <a:xfrm>
            <a:off x="5586120" y="3941280"/>
            <a:ext cx="175428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重构任务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3"/>
          <p:cNvSpPr/>
          <p:nvPr/>
        </p:nvSpPr>
        <p:spPr>
          <a:xfrm>
            <a:off x="5004000" y="3994920"/>
            <a:ext cx="460440" cy="4838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4"/>
          <p:cNvSpPr/>
          <p:nvPr/>
        </p:nvSpPr>
        <p:spPr>
          <a:xfrm>
            <a:off x="5596920" y="4823280"/>
            <a:ext cx="557964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5"/>
          <p:cNvSpPr/>
          <p:nvPr/>
        </p:nvSpPr>
        <p:spPr>
          <a:xfrm>
            <a:off x="5004000" y="4948920"/>
            <a:ext cx="460440" cy="4838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6"/>
          <p:cNvSpPr/>
          <p:nvPr/>
        </p:nvSpPr>
        <p:spPr>
          <a:xfrm>
            <a:off x="5586120" y="3941280"/>
            <a:ext cx="559044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7"/>
          <p:cNvSpPr/>
          <p:nvPr/>
        </p:nvSpPr>
        <p:spPr>
          <a:xfrm>
            <a:off x="5586120" y="3941280"/>
            <a:ext cx="559044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8"/>
          <p:cNvSpPr/>
          <p:nvPr/>
        </p:nvSpPr>
        <p:spPr>
          <a:xfrm>
            <a:off x="5616000" y="4896000"/>
            <a:ext cx="165240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能效工具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9"/>
          <p:cNvSpPr/>
          <p:nvPr/>
        </p:nvSpPr>
        <p:spPr>
          <a:xfrm>
            <a:off x="5596920" y="1993680"/>
            <a:ext cx="174348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0"/>
          <p:cNvSpPr/>
          <p:nvPr/>
        </p:nvSpPr>
        <p:spPr>
          <a:xfrm>
            <a:off x="5599080" y="2975400"/>
            <a:ext cx="166932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205200"/>
            <a:ext cx="12186360" cy="5950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 flipH="1">
            <a:off x="260640" y="80604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 flipV="1">
            <a:off x="1457280" y="11052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 flipH="1">
            <a:off x="306720" y="116280"/>
            <a:ext cx="1397160" cy="7736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5"/>
          <p:cNvSpPr/>
          <p:nvPr/>
        </p:nvSpPr>
        <p:spPr>
          <a:xfrm>
            <a:off x="302040" y="244080"/>
            <a:ext cx="131832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2021400" y="244080"/>
            <a:ext cx="249552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2649240" y="1383480"/>
            <a:ext cx="7065360" cy="95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完成了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11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个任务的开发，其中需求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6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个，重构任务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个，工具任务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个。业务面覆盖发帖，评论，互动消息，用户中心，抽样，运营后台，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SNS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创作平台，审核对接等。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1457640" y="1433880"/>
            <a:ext cx="931320" cy="48384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9"/>
          <p:cNvSpPr/>
          <p:nvPr/>
        </p:nvSpPr>
        <p:spPr>
          <a:xfrm>
            <a:off x="2638440" y="2715120"/>
            <a:ext cx="7221600" cy="73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大部分任务在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周左右完成，小部分任务因为任务量或者排期需要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个，做到了快速回退修复，影响小。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0"/>
          <p:cNvSpPr/>
          <p:nvPr/>
        </p:nvSpPr>
        <p:spPr>
          <a:xfrm>
            <a:off x="1457640" y="2732760"/>
            <a:ext cx="939960" cy="48384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1"/>
          <p:cNvSpPr/>
          <p:nvPr/>
        </p:nvSpPr>
        <p:spPr>
          <a:xfrm>
            <a:off x="2638440" y="4006440"/>
            <a:ext cx="7221600" cy="9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代码质量：第一个任务不清楚公司的代码规范，质量不高。后续的代码保证了没有异味。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效率： 前期需要了解业务需求和技术框架，速度较慢。现在可以快速开发上线</a:t>
            </a: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2"/>
          <p:cNvSpPr/>
          <p:nvPr/>
        </p:nvSpPr>
        <p:spPr>
          <a:xfrm>
            <a:off x="1457640" y="4060080"/>
            <a:ext cx="939960" cy="48384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205200"/>
            <a:ext cx="12186360" cy="5950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"/>
          <p:cNvSpPr/>
          <p:nvPr/>
        </p:nvSpPr>
        <p:spPr>
          <a:xfrm flipH="1">
            <a:off x="260640" y="80604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3"/>
          <p:cNvSpPr/>
          <p:nvPr/>
        </p:nvSpPr>
        <p:spPr>
          <a:xfrm flipV="1">
            <a:off x="1457280" y="11052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"/>
          <p:cNvSpPr/>
          <p:nvPr/>
        </p:nvSpPr>
        <p:spPr>
          <a:xfrm flipH="1">
            <a:off x="306720" y="116280"/>
            <a:ext cx="1397160" cy="7736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302040" y="244080"/>
            <a:ext cx="131832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2326320" y="244080"/>
            <a:ext cx="288900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         </a:t>
            </a:r>
            <a:r>
              <a:rPr b="0" lang="en-US" sz="2800" spc="25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重点项目</a:t>
            </a:r>
            <a:r>
              <a:rPr b="0" lang="en-US" sz="2800" spc="25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2800" spc="25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垂类功能分享到社区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2354040" y="1837800"/>
            <a:ext cx="868968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8"/>
          <p:cNvSpPr/>
          <p:nvPr/>
        </p:nvSpPr>
        <p:spPr>
          <a:xfrm>
            <a:off x="770040" y="3515760"/>
            <a:ext cx="2321280" cy="4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技术亮点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9"/>
          <p:cNvSpPr/>
          <p:nvPr/>
        </p:nvSpPr>
        <p:spPr>
          <a:xfrm>
            <a:off x="1130760" y="5393880"/>
            <a:ext cx="6717240" cy="81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分享功能看似单一，实际上涉及面广泛。社区需要对接业务方（问财），客户端，审核，发现页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推荐算法等。一定要搞清楚需求的整个链路，每个链路需要各方提供什么，又需要我方提供什么，会造成什么影响，同时合理安排项目的时间计划。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200" algn="just">
              <a:lnSpc>
                <a:spcPct val="100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为分享业务编写完善的技术文档，保证后续同事的理解，为类似的业务开发提供参考。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0"/>
          <p:cNvSpPr/>
          <p:nvPr/>
        </p:nvSpPr>
        <p:spPr>
          <a:xfrm>
            <a:off x="770040" y="1380960"/>
            <a:ext cx="240012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需求背景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1"/>
          <p:cNvSpPr/>
          <p:nvPr/>
        </p:nvSpPr>
        <p:spPr>
          <a:xfrm>
            <a:off x="1080000" y="3965040"/>
            <a:ext cx="671724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采用新的附件表来保存分享到社区的垂类功能插件，包括业务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id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分享的功能类型等信息。将功能卡片按照区域抽象出对应的展示信息字段，支持分享时保存到附件表以及实时从业务方获取动态数据。查询帖子推流或者详情可同时获取分享功能信息。客户端通过新增的分享组件协议来展示对应的功能卡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2"/>
          <p:cNvSpPr/>
          <p:nvPr/>
        </p:nvSpPr>
        <p:spPr>
          <a:xfrm>
            <a:off x="770040" y="4928040"/>
            <a:ext cx="2064960" cy="4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思考总结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3"/>
          <p:cNvSpPr/>
          <p:nvPr/>
        </p:nvSpPr>
        <p:spPr>
          <a:xfrm>
            <a:off x="1107360" y="1898280"/>
            <a:ext cx="6668640" cy="76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提供垂类功能分享的基础能力，客户端将功能分享到社区，以卡片附件的形式在发现页，股吧，个人主页等地方展示，增加功能的展示场景，同时丰富社区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PGC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的内容形式。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8725680" y="910080"/>
            <a:ext cx="2866320" cy="5641920"/>
          </a:xfrm>
          <a:prstGeom prst="rect">
            <a:avLst/>
          </a:prstGeom>
          <a:ln>
            <a:noFill/>
          </a:ln>
        </p:spPr>
      </p:pic>
      <p:sp>
        <p:nvSpPr>
          <p:cNvPr id="168" name="CustomShape 14"/>
          <p:cNvSpPr/>
          <p:nvPr/>
        </p:nvSpPr>
        <p:spPr>
          <a:xfrm>
            <a:off x="770040" y="2316600"/>
            <a:ext cx="240012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5"/>
          <p:cNvSpPr/>
          <p:nvPr/>
        </p:nvSpPr>
        <p:spPr>
          <a:xfrm>
            <a:off x="1107360" y="2762280"/>
            <a:ext cx="6668640" cy="76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205200"/>
            <a:ext cx="12186360" cy="5950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"/>
          <p:cNvSpPr/>
          <p:nvPr/>
        </p:nvSpPr>
        <p:spPr>
          <a:xfrm flipH="1">
            <a:off x="260640" y="80604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3"/>
          <p:cNvSpPr/>
          <p:nvPr/>
        </p:nvSpPr>
        <p:spPr>
          <a:xfrm flipV="1">
            <a:off x="1457280" y="11052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 flipH="1">
            <a:off x="306720" y="116280"/>
            <a:ext cx="1397160" cy="7736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302040" y="244080"/>
            <a:ext cx="131832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2326320" y="244080"/>
            <a:ext cx="288900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         </a:t>
            </a:r>
            <a:r>
              <a:rPr b="0" lang="en-US" sz="2800" spc="25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项目案例：</a:t>
            </a:r>
            <a:r>
              <a:rPr b="0" lang="en-US" sz="2800" spc="25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2800" spc="25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接口分数统计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7"/>
          <p:cNvSpPr/>
          <p:nvPr/>
        </p:nvSpPr>
        <p:spPr>
          <a:xfrm>
            <a:off x="2354040" y="1837800"/>
            <a:ext cx="868968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8"/>
          <p:cNvSpPr/>
          <p:nvPr/>
        </p:nvSpPr>
        <p:spPr>
          <a:xfrm>
            <a:off x="770040" y="3299760"/>
            <a:ext cx="2321280" cy="4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技术亮点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770040" y="1380960"/>
            <a:ext cx="240012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需求背景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0"/>
          <p:cNvSpPr/>
          <p:nvPr/>
        </p:nvSpPr>
        <p:spPr>
          <a:xfrm>
            <a:off x="1080000" y="3749040"/>
            <a:ext cx="96480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采用新的附件表来保存分享到社区的垂类功能插件，包括业务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id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分享的功能类型等信息。将功能卡片按照区域抽象出对应的展示信息字段，支持分享时保存到附件表以及实时从业务方获取动态数据。查询帖子推流或者详情可同时获取分享功能信息。客户端通过新增的分享组件协议来展示对应的功能卡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1"/>
          <p:cNvSpPr/>
          <p:nvPr/>
        </p:nvSpPr>
        <p:spPr>
          <a:xfrm>
            <a:off x="1107360" y="1898280"/>
            <a:ext cx="9692640" cy="76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是公司的接口管理平台。接口的规范和质量极大的影响开发效率。因此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上有一套规则对接口进行打分。现在需要统计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中分数少于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80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的接口，推动相应的开发对不规范的地方进行修改，提高部门的技术得分。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2"/>
          <p:cNvSpPr/>
          <p:nvPr/>
        </p:nvSpPr>
        <p:spPr>
          <a:xfrm>
            <a:off x="770040" y="2316600"/>
            <a:ext cx="240012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3"/>
          <p:cNvSpPr/>
          <p:nvPr/>
        </p:nvSpPr>
        <p:spPr>
          <a:xfrm>
            <a:off x="1107360" y="2750040"/>
            <a:ext cx="9620640" cy="76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/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管理功能比较简单，只支持单一的通过邮箱查询用户所有接口，不支持通过分数，接口创建时间范围等条件查询，也不支持接口详情统计导出。传统的情况下都是通过人工对接口进行筛选统计，在接口和开发人员数据大的情况下，非常耗时，效率低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205200"/>
            <a:ext cx="12186360" cy="5950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"/>
          <p:cNvSpPr/>
          <p:nvPr/>
        </p:nvSpPr>
        <p:spPr>
          <a:xfrm flipH="1">
            <a:off x="260640" y="80604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 flipV="1">
            <a:off x="1457280" y="110520"/>
            <a:ext cx="306360" cy="835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"/>
          <p:cNvSpPr/>
          <p:nvPr/>
        </p:nvSpPr>
        <p:spPr>
          <a:xfrm flipH="1">
            <a:off x="306720" y="116280"/>
            <a:ext cx="1397160" cy="7736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302040" y="244080"/>
            <a:ext cx="131832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2002320" y="244080"/>
            <a:ext cx="288900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问题定位解决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1418040" y="1189440"/>
            <a:ext cx="794160" cy="79416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8"/>
          <p:cNvSpPr/>
          <p:nvPr/>
        </p:nvSpPr>
        <p:spPr>
          <a:xfrm>
            <a:off x="1476720" y="1304280"/>
            <a:ext cx="67716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9"/>
          <p:cNvSpPr/>
          <p:nvPr/>
        </p:nvSpPr>
        <p:spPr>
          <a:xfrm>
            <a:off x="1435320" y="2532240"/>
            <a:ext cx="794160" cy="79416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0"/>
          <p:cNvSpPr/>
          <p:nvPr/>
        </p:nvSpPr>
        <p:spPr>
          <a:xfrm>
            <a:off x="1496880" y="2641320"/>
            <a:ext cx="67716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1"/>
          <p:cNvSpPr/>
          <p:nvPr/>
        </p:nvSpPr>
        <p:spPr>
          <a:xfrm>
            <a:off x="1454040" y="5436360"/>
            <a:ext cx="794160" cy="79416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2"/>
          <p:cNvSpPr/>
          <p:nvPr/>
        </p:nvSpPr>
        <p:spPr>
          <a:xfrm>
            <a:off x="1523160" y="5540400"/>
            <a:ext cx="67716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Line 13"/>
          <p:cNvSpPr/>
          <p:nvPr/>
        </p:nvSpPr>
        <p:spPr>
          <a:xfrm>
            <a:off x="1823040" y="4675320"/>
            <a:ext cx="360" cy="76068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4"/>
          <p:cNvSpPr/>
          <p:nvPr/>
        </p:nvSpPr>
        <p:spPr>
          <a:xfrm>
            <a:off x="2354040" y="1837800"/>
            <a:ext cx="868968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5"/>
          <p:cNvSpPr/>
          <p:nvPr/>
        </p:nvSpPr>
        <p:spPr>
          <a:xfrm>
            <a:off x="2402640" y="2412000"/>
            <a:ext cx="2321280" cy="4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原因定位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6"/>
          <p:cNvSpPr/>
          <p:nvPr/>
        </p:nvSpPr>
        <p:spPr>
          <a:xfrm>
            <a:off x="2354040" y="5609880"/>
            <a:ext cx="8803440" cy="81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对于接口短时间大量获取兜底数据的场景，添加监控和报警，第一时间发现问题，快速解决。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修改代码尤其是对老的代码进行重构时，可以借助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Idea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git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比对工具对修改前后的代码进行仔细的比对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review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，减少改动错误的风险。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 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自测过程中应该对改动到的所有方面进行自测。像用户中心，权限这种因人而异的模块，需要测试多个新老用户样例。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 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代码开发或者重构过程中，添加详细的注释，并沉淀出业务或者技术文档，方便以后的人理解业务，快速上手。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Line 17"/>
          <p:cNvSpPr/>
          <p:nvPr/>
        </p:nvSpPr>
        <p:spPr>
          <a:xfrm>
            <a:off x="1824120" y="1995480"/>
            <a:ext cx="360" cy="52452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8"/>
          <p:cNvSpPr/>
          <p:nvPr/>
        </p:nvSpPr>
        <p:spPr>
          <a:xfrm>
            <a:off x="2354040" y="1099080"/>
            <a:ext cx="240012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问题描述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9"/>
          <p:cNvSpPr/>
          <p:nvPr/>
        </p:nvSpPr>
        <p:spPr>
          <a:xfrm>
            <a:off x="2305080" y="2817720"/>
            <a:ext cx="8689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查看页面请求，发现普通用户主页调用了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fid=0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的非普通用户兜底数据。页面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tab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的权限值是后端接口返回。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17:03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论股堂用户中心修改个人页视频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tab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权限需求发布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于是对比发布前后代码，发现重构过程中错误的把同顺号投顾等非个人用户的动态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tab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权限（值为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10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）返回给了普通用户（普通用户动态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tab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值为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），导致异常发生。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0"/>
          <p:cNvSpPr/>
          <p:nvPr/>
        </p:nvSpPr>
        <p:spPr>
          <a:xfrm>
            <a:off x="2354040" y="5144040"/>
            <a:ext cx="2064960" cy="4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复盘总结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1"/>
          <p:cNvSpPr/>
          <p:nvPr/>
        </p:nvSpPr>
        <p:spPr>
          <a:xfrm>
            <a:off x="2402640" y="1555920"/>
            <a:ext cx="5800680" cy="8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2022-06-08 17:14,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用户反馈个人主页动态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tab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下数据异常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多个用户显示的数据是一样的。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2"/>
          <p:cNvSpPr/>
          <p:nvPr/>
        </p:nvSpPr>
        <p:spPr>
          <a:xfrm>
            <a:off x="1404000" y="3883320"/>
            <a:ext cx="794160" cy="79416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3"/>
          <p:cNvSpPr/>
          <p:nvPr/>
        </p:nvSpPr>
        <p:spPr>
          <a:xfrm>
            <a:off x="1487160" y="3996000"/>
            <a:ext cx="67716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Line 24"/>
          <p:cNvSpPr/>
          <p:nvPr/>
        </p:nvSpPr>
        <p:spPr>
          <a:xfrm>
            <a:off x="1823040" y="3333240"/>
            <a:ext cx="360" cy="54504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5"/>
          <p:cNvSpPr/>
          <p:nvPr/>
        </p:nvSpPr>
        <p:spPr>
          <a:xfrm>
            <a:off x="2356200" y="3789360"/>
            <a:ext cx="2321280" cy="4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解决问题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6"/>
          <p:cNvSpPr/>
          <p:nvPr/>
        </p:nvSpPr>
        <p:spPr>
          <a:xfrm>
            <a:off x="2354040" y="4133160"/>
            <a:ext cx="8689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17:24 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问题定位完成，联系运维进行版本回退。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17:29 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线上版本回退成功，影响的人数为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15000(PV)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19:55 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发布修复版本，问题解决。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2462040"/>
            <a:ext cx="12186360" cy="1890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3714120" y="2202480"/>
            <a:ext cx="252720" cy="25380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3"/>
          <p:cNvSpPr/>
          <p:nvPr/>
        </p:nvSpPr>
        <p:spPr>
          <a:xfrm flipV="1">
            <a:off x="510120" y="4351680"/>
            <a:ext cx="257760" cy="25884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639000" y="2203200"/>
            <a:ext cx="3203640" cy="240732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1487520" y="2531520"/>
            <a:ext cx="1757160" cy="17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4446720" y="2928960"/>
            <a:ext cx="6728040" cy="9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工作体会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</TotalTime>
  <Application>LibreOffice/5.1.4.2$Windows_x86 LibreOffice_project/f99d75f39f1c57ebdd7ffc5f42867c12031db97a</Application>
  <Words>560</Words>
  <Paragraphs>178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2021-11-28T15:13:33Z</dcterms:created>
  <dc:creator>MRX-W19</dc:creator>
  <dc:description/>
  <dc:language>zh-CN</dc:language>
  <cp:lastModifiedBy/>
  <dcterms:modified xsi:type="dcterms:W3CDTF">2022-07-20T21:01:51Z</dcterms:modified>
  <cp:revision>196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ICV">
    <vt:lpwstr>c6737c792a27487490ae85857502f4d8</vt:lpwstr>
  </property>
  <property fmtid="{D5CDD505-2E9C-101B-9397-08002B2CF9AE}" pid="6" name="KSOProductBuildVer">
    <vt:lpwstr>2052-0.0.0.0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19</vt:i4>
  </property>
  <property fmtid="{D5CDD505-2E9C-101B-9397-08002B2CF9AE}" pid="10" name="PresentationFormat">
    <vt:lpwstr>宽屏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20</vt:i4>
  </property>
</Properties>
</file>