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70" r:id="rId7"/>
    <p:sldId id="276" r:id="rId8"/>
    <p:sldId id="279" r:id="rId9"/>
    <p:sldId id="281" r:id="rId10"/>
    <p:sldId id="282" r:id="rId11"/>
    <p:sldId id="283" r:id="rId12"/>
    <p:sldId id="285" r:id="rId13"/>
    <p:sldId id="271" r:id="rId14"/>
    <p:sldId id="284" r:id="rId15"/>
    <p:sldId id="272" r:id="rId16"/>
    <p:sldId id="264" r:id="rId17"/>
    <p:sldId id="265" r:id="rId18"/>
    <p:sldId id="260" r:id="rId19"/>
    <p:sldId id="277" r:id="rId20"/>
    <p:sldId id="273" r:id="rId21"/>
    <p:sldId id="274" r:id="rId22"/>
    <p:sldId id="262" r:id="rId23"/>
    <p:sldId id="266" r:id="rId24"/>
    <p:sldId id="261" r:id="rId25"/>
    <p:sldId id="263" r:id="rId26"/>
    <p:sldId id="26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63"/>
    <p:restoredTop sz="96405"/>
  </p:normalViewPr>
  <p:slideViewPr>
    <p:cSldViewPr snapToGrid="0" snapToObjects="1">
      <p:cViewPr varScale="1">
        <p:scale>
          <a:sx n="134" d="100"/>
          <a:sy n="134" d="100"/>
        </p:scale>
        <p:origin x="19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liyun.com/article/6612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1394C-2222-0746-8D44-D7D642038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792804"/>
            <a:ext cx="8915399" cy="2262781"/>
          </a:xfrm>
        </p:spPr>
        <p:txBody>
          <a:bodyPr/>
          <a:lstStyle/>
          <a:p>
            <a:pPr algn="ctr"/>
            <a:r>
              <a:rPr kumimoji="1" lang="en-US" altLang="zh-CN" dirty="0" err="1"/>
              <a:t>RocketMQ</a:t>
            </a:r>
            <a:r>
              <a:rPr kumimoji="1" lang="zh-CN" altLang="en-US" dirty="0"/>
              <a:t>简介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40D54F-345F-2146-A79F-A4DBCC8B3D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zh-CN" dirty="0"/>
              <a:t>WT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0755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C9DB7-7226-3245-82DB-7C28A876D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Topic</a:t>
            </a:r>
            <a:r>
              <a:rPr kumimoji="1" lang="zh-CN" altLang="en-US" dirty="0"/>
              <a:t>和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的关系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ABB9ADC1-5ACB-4D4B-8381-43D9724E5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4264" y="2133600"/>
            <a:ext cx="532529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25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613687-9442-F346-8008-234B7862D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46043"/>
            <a:ext cx="8915400" cy="5265179"/>
          </a:xfrm>
        </p:spPr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 err="1"/>
              <a:t>mqadmin</a:t>
            </a:r>
            <a:r>
              <a:rPr kumimoji="1" lang="zh-CN" altLang="en-US" dirty="0"/>
              <a:t>工具以制定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的形式创建</a:t>
            </a:r>
            <a:r>
              <a:rPr kumimoji="1" lang="en-US" altLang="zh-CN" dirty="0"/>
              <a:t>topic</a:t>
            </a:r>
          </a:p>
          <a:p>
            <a:r>
              <a:rPr kumimoji="1" lang="en" altLang="zh-CN" dirty="0"/>
              <a:t>./</a:t>
            </a:r>
            <a:r>
              <a:rPr kumimoji="1" lang="en" altLang="zh-CN" dirty="0" err="1"/>
              <a:t>mqadmin</a:t>
            </a:r>
            <a:r>
              <a:rPr kumimoji="1" lang="en" altLang="zh-CN" dirty="0"/>
              <a:t> </a:t>
            </a:r>
            <a:r>
              <a:rPr kumimoji="1" lang="en" altLang="zh-CN" dirty="0" err="1"/>
              <a:t>updateTopic</a:t>
            </a:r>
            <a:r>
              <a:rPr kumimoji="1" lang="en" altLang="zh-CN" dirty="0"/>
              <a:t> -n 192.168.1.25:30876 -b 192.168.1.25:30911 -t topic-</a:t>
            </a:r>
            <a:r>
              <a:rPr kumimoji="1" lang="en" altLang="zh-CN" dirty="0" err="1"/>
              <a:t>wt</a:t>
            </a:r>
            <a:r>
              <a:rPr kumimoji="1" lang="en" altLang="zh-CN" dirty="0"/>
              <a:t>-test -r 8 -w 8  -p 6</a:t>
            </a:r>
          </a:p>
          <a:p>
            <a:r>
              <a:rPr kumimoji="1" lang="en" altLang="zh-CN" dirty="0"/>
              <a:t>./</a:t>
            </a:r>
            <a:r>
              <a:rPr kumimoji="1" lang="en" altLang="zh-CN" dirty="0" err="1"/>
              <a:t>mqadmin</a:t>
            </a:r>
            <a:r>
              <a:rPr kumimoji="1" lang="en" altLang="zh-CN" dirty="0"/>
              <a:t> </a:t>
            </a:r>
            <a:r>
              <a:rPr kumimoji="1" lang="en" altLang="zh-CN" dirty="0" err="1"/>
              <a:t>updateTopic</a:t>
            </a:r>
            <a:r>
              <a:rPr kumimoji="1" lang="en" altLang="zh-CN" dirty="0"/>
              <a:t> -n 192.168.1.25:30876 -b 192.168.1.25:31911 -t topic-</a:t>
            </a:r>
            <a:r>
              <a:rPr kumimoji="1" lang="en" altLang="zh-CN" dirty="0" err="1"/>
              <a:t>wt</a:t>
            </a:r>
            <a:r>
              <a:rPr kumimoji="1" lang="en" altLang="zh-CN" dirty="0"/>
              <a:t>-test -r 4 -w 4 -p 6</a:t>
            </a:r>
          </a:p>
          <a:p>
            <a:r>
              <a:rPr kumimoji="1" lang="zh-CN" altLang="en-US" dirty="0"/>
              <a:t>可以看到分别在</a:t>
            </a:r>
            <a:r>
              <a:rPr kumimoji="1" lang="en-US" altLang="zh-CN" dirty="0"/>
              <a:t>broker-a </a:t>
            </a:r>
            <a:r>
              <a:rPr kumimoji="1" lang="zh-CN" altLang="en-US" dirty="0"/>
              <a:t>和</a:t>
            </a:r>
            <a:r>
              <a:rPr kumimoji="1" lang="en-US" altLang="zh-CN" dirty="0"/>
              <a:t>broker-b</a:t>
            </a:r>
            <a:r>
              <a:rPr kumimoji="1" lang="zh-CN" altLang="en-US" dirty="0"/>
              <a:t>上创建了</a:t>
            </a:r>
            <a:r>
              <a:rPr kumimoji="1" lang="en-US" altLang="zh-CN" dirty="0"/>
              <a:t>queue</a:t>
            </a:r>
            <a:r>
              <a:rPr kumimoji="1" lang="zh-CN" altLang="en-US" dirty="0"/>
              <a:t>数量不同的</a:t>
            </a:r>
            <a:r>
              <a:rPr kumimoji="1" lang="en-US" altLang="zh-CN" dirty="0"/>
              <a:t>topic</a:t>
            </a:r>
          </a:p>
          <a:p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2CB5ECB-8A1B-AE48-9EF4-777B99A20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809" y="2898756"/>
            <a:ext cx="5516217" cy="373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40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6D43A-3FDE-464B-8616-5E292B5E0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自定义消息发送规则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6A56A4-D962-0C46-884A-B74DF4AAC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en" altLang="zh-CN" dirty="0"/>
              <a:t>Topic </a:t>
            </a:r>
            <a:r>
              <a:rPr lang="zh-CN" altLang="en-US" dirty="0"/>
              <a:t>会有多个</a:t>
            </a:r>
            <a:r>
              <a:rPr lang="en" altLang="zh-CN" dirty="0"/>
              <a:t>Message Queue</a:t>
            </a:r>
            <a:r>
              <a:rPr kumimoji="1" lang="en-US" altLang="zh-CN" dirty="0"/>
              <a:t>,</a:t>
            </a:r>
            <a:r>
              <a:rPr kumimoji="1" lang="zh-CN" altLang="en-US" dirty="0"/>
              <a:t>默认下</a:t>
            </a:r>
            <a:r>
              <a:rPr kumimoji="1" lang="en-US" altLang="zh-CN" dirty="0"/>
              <a:t>Producer</a:t>
            </a:r>
            <a:r>
              <a:rPr kumimoji="1" lang="zh-CN" altLang="en-US" dirty="0"/>
              <a:t>会轮流向这些</a:t>
            </a:r>
            <a:r>
              <a:rPr lang="en" altLang="zh-CN" dirty="0"/>
              <a:t>Message Queue</a:t>
            </a:r>
            <a:r>
              <a:rPr lang="zh-CN" altLang="en" dirty="0"/>
              <a:t>发送</a:t>
            </a:r>
            <a:r>
              <a:rPr lang="zh-CN" altLang="en-US" dirty="0"/>
              <a:t>消息。</a:t>
            </a:r>
            <a:r>
              <a:rPr lang="en-US" altLang="zh-CN" dirty="0"/>
              <a:t>Consumer</a:t>
            </a:r>
            <a:r>
              <a:rPr lang="zh-CN" altLang="en-US" dirty="0"/>
              <a:t>消费时会根据负载均衡策略消费被分配到</a:t>
            </a:r>
            <a:r>
              <a:rPr lang="en" altLang="zh-CN" dirty="0"/>
              <a:t>Message Queue</a:t>
            </a:r>
            <a:r>
              <a:rPr lang="zh-CN" altLang="en-US" dirty="0"/>
              <a:t>。可以通过</a:t>
            </a:r>
            <a:r>
              <a:rPr lang="en" altLang="zh-CN" dirty="0" err="1"/>
              <a:t>MessageQueueSelector</a:t>
            </a:r>
            <a:r>
              <a:rPr lang="zh-CN" altLang="en-US" dirty="0"/>
              <a:t>指定消息发送到特定的</a:t>
            </a:r>
            <a:r>
              <a:rPr lang="en-US" altLang="zh-CN" dirty="0"/>
              <a:t>queue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" altLang="zh-CN" dirty="0"/>
              <a:t>public interface </a:t>
            </a:r>
            <a:r>
              <a:rPr lang="en" altLang="zh-CN" dirty="0" err="1"/>
              <a:t>MessageQueueSelector</a:t>
            </a:r>
            <a:r>
              <a:rPr lang="en" altLang="zh-CN" dirty="0"/>
              <a:t> {</a:t>
            </a:r>
            <a:br>
              <a:rPr lang="en" altLang="zh-CN" dirty="0"/>
            </a:br>
            <a:r>
              <a:rPr lang="en" altLang="zh-CN" dirty="0"/>
              <a:t>    </a:t>
            </a:r>
            <a:r>
              <a:rPr lang="en" altLang="zh-CN" dirty="0" err="1"/>
              <a:t>MessageQueue</a:t>
            </a:r>
            <a:r>
              <a:rPr lang="en" altLang="zh-CN" dirty="0"/>
              <a:t> select(final List&lt;</a:t>
            </a:r>
            <a:r>
              <a:rPr lang="en" altLang="zh-CN" dirty="0" err="1"/>
              <a:t>MessageQueue</a:t>
            </a:r>
            <a:r>
              <a:rPr lang="en" altLang="zh-CN" dirty="0"/>
              <a:t>&gt; </a:t>
            </a:r>
            <a:r>
              <a:rPr lang="en" altLang="zh-CN" dirty="0" err="1"/>
              <a:t>mqs</a:t>
            </a:r>
            <a:r>
              <a:rPr lang="en" altLang="zh-CN" dirty="0"/>
              <a:t>, final Message msg, final Object </a:t>
            </a:r>
            <a:r>
              <a:rPr lang="en" altLang="zh-CN" dirty="0" err="1"/>
              <a:t>arg</a:t>
            </a:r>
            <a:r>
              <a:rPr lang="en" altLang="zh-CN"/>
              <a:t>);</a:t>
            </a:r>
            <a:br>
              <a:rPr lang="en" altLang="zh-CN"/>
            </a:br>
            <a:r>
              <a:rPr lang="en" altLang="zh-CN"/>
              <a:t>}</a:t>
            </a:r>
            <a:br>
              <a:rPr lang="en" altLang="zh-CN"/>
            </a:b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3204187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7197F-2F66-3B42-8078-0CD639AF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延迟消息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43B139-4D01-8C40-8CC0-AD4696002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3166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D9C40-180B-8D40-89A0-941207867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事务消息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06135D-D294-0E40-B41B-8036DE1D0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0366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54089-DDA3-0546-9A46-36594C1BD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如何保证高可用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9D53C2-376F-C947-8A16-315A869CD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1592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13AE2-AC33-9149-966D-E50C42CFA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负载均衡机制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90FC5C-9645-6F41-83AB-4707FC922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6558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226ED-61C1-F845-8DA6-35D525BDB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存储机制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5F12A1-20A1-794B-9048-4A83D4115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2638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09A91-A650-9D4B-BE61-62F8F8FF4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719" y="2788555"/>
            <a:ext cx="8911687" cy="1280890"/>
          </a:xfrm>
        </p:spPr>
        <p:txBody>
          <a:bodyPr/>
          <a:lstStyle/>
          <a:p>
            <a:pPr algn="ctr"/>
            <a:r>
              <a:rPr kumimoji="1" lang="zh-CN" altLang="en-US" dirty="0"/>
              <a:t>常见问题</a:t>
            </a:r>
          </a:p>
        </p:txBody>
      </p:sp>
    </p:spTree>
    <p:extLst>
      <p:ext uri="{BB962C8B-B14F-4D97-AF65-F5344CB8AC3E}">
        <p14:creationId xmlns:p14="http://schemas.microsoft.com/office/powerpoint/2010/main" val="3706558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AE86B-65D1-4F43-A547-DA83ED792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如何控制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在</a:t>
            </a:r>
            <a:r>
              <a:rPr kumimoji="1" lang="en-US" altLang="zh-CN" dirty="0"/>
              <a:t>push</a:t>
            </a:r>
            <a:r>
              <a:rPr kumimoji="1" lang="zh-CN" altLang="en-US" dirty="0"/>
              <a:t>模式下一次拉取多条消息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5FAF16-9FE3-9D41-A943-D3AE7EBC4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3872"/>
            <a:ext cx="8915400" cy="3777622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pullBatchSize</a:t>
            </a:r>
            <a:r>
              <a:rPr lang="zh-CN" altLang="en-US" dirty="0"/>
              <a:t>：设置每批次从</a:t>
            </a:r>
            <a:r>
              <a:rPr lang="en-US" altLang="zh-CN" dirty="0"/>
              <a:t>broker</a:t>
            </a:r>
            <a:r>
              <a:rPr lang="zh-CN" altLang="en-US" dirty="0"/>
              <a:t>拉取消息的最大个数</a:t>
            </a:r>
            <a:r>
              <a:rPr lang="en-US" altLang="zh-CN" dirty="0"/>
              <a:t>,</a:t>
            </a:r>
            <a:r>
              <a:rPr lang="zh-CN" altLang="en-US" dirty="0"/>
              <a:t>默认值是</a:t>
            </a:r>
            <a:r>
              <a:rPr lang="en-US" altLang="zh-CN" dirty="0"/>
              <a:t>32</a:t>
            </a:r>
          </a:p>
          <a:p>
            <a:r>
              <a:rPr lang="en-US" altLang="zh-CN" dirty="0" err="1"/>
              <a:t>consumeMessageBatchMaxSize</a:t>
            </a:r>
            <a:r>
              <a:rPr lang="zh-CN" altLang="en-US" dirty="0"/>
              <a:t>：设置每次消费的消息个数，默认</a:t>
            </a:r>
            <a:r>
              <a:rPr lang="en-US" altLang="zh-CN" dirty="0"/>
              <a:t>1</a:t>
            </a:r>
            <a:r>
              <a:rPr lang="zh-CN" altLang="en-US" dirty="0"/>
              <a:t>， 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最大</a:t>
            </a:r>
            <a:r>
              <a:rPr lang="en-US" altLang="zh-CN" dirty="0"/>
              <a:t>1024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br>
              <a:rPr lang="en-US" altLang="zh-CN" dirty="0"/>
            </a:br>
            <a:r>
              <a:rPr lang="zh-CN" altLang="en-US" dirty="0"/>
              <a:t>    比如设置了</a:t>
            </a:r>
            <a:r>
              <a:rPr lang="en-US" altLang="zh-CN" dirty="0" err="1"/>
              <a:t>pullBatchSize</a:t>
            </a:r>
            <a:r>
              <a:rPr lang="zh-CN" altLang="en-US" dirty="0"/>
              <a:t>为</a:t>
            </a:r>
            <a:r>
              <a:rPr lang="en-US" altLang="zh-CN" dirty="0"/>
              <a:t>40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consumeMessageBatchMaxSize</a:t>
            </a:r>
            <a:r>
              <a:rPr lang="zh-CN" altLang="en-US" dirty="0"/>
              <a:t>为</a:t>
            </a:r>
            <a:r>
              <a:rPr lang="en-US" altLang="zh-CN" dirty="0"/>
              <a:t>20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则将会对消息进行拆分，然后提交到线程池进行处理。</a:t>
            </a:r>
            <a:br>
              <a:rPr lang="en-US" altLang="zh-CN" dirty="0"/>
            </a:br>
            <a:endParaRPr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F264840-5FF6-9846-9B61-A4E971427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215" y="3183309"/>
            <a:ext cx="8014036" cy="168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27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09E60-AE0B-F440-9B7F-730A0674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什么是</a:t>
            </a:r>
            <a:r>
              <a:rPr kumimoji="1" lang="en-US" altLang="zh-CN" dirty="0" err="1"/>
              <a:t>RocketMQ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11AE4B-9C6A-C642-8595-57F111C2D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RcoketMQ</a:t>
            </a:r>
            <a:r>
              <a:rPr lang="en-US" altLang="zh-CN" dirty="0"/>
              <a:t> </a:t>
            </a:r>
            <a:r>
              <a:rPr lang="zh-CN" altLang="en-US" dirty="0"/>
              <a:t>是一款低延迟、高可靠、可伸缩、易于使用的消息中间件</a:t>
            </a:r>
            <a:endParaRPr lang="en-US" altLang="zh-CN" dirty="0"/>
          </a:p>
          <a:p>
            <a:r>
              <a:rPr lang="en-US" altLang="zh-CN" dirty="0" err="1"/>
              <a:t>RockeMQ</a:t>
            </a:r>
            <a:r>
              <a:rPr lang="zh-CN" altLang="en-US" dirty="0"/>
              <a:t>使用场景：解耦，异步，消峰，消息分发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0855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980E2-634B-844C-B1B3-0CF020D27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中</a:t>
            </a:r>
            <a:r>
              <a:rPr kumimoji="1" lang="en-US" altLang="zh-CN" dirty="0" err="1"/>
              <a:t>readQueue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WriteQueue</a:t>
            </a:r>
            <a:r>
              <a:rPr kumimoji="1" lang="zh-CN" altLang="en-US" dirty="0"/>
              <a:t>的概念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6746AE-E5A1-A543-890F-738B3C9CA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1253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B042B-53C7-134F-B631-E706405B5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如果同一个消费者组的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订阅了不同的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会怎么样？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841515-8274-AF4C-AAC2-F331F93B0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276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5813C-1C8D-684C-972E-A7B35E17B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引入</a:t>
            </a:r>
            <a:r>
              <a:rPr kumimoji="1" lang="en-US" altLang="zh-CN" dirty="0" err="1"/>
              <a:t>RocketMQ</a:t>
            </a:r>
            <a:r>
              <a:rPr kumimoji="1" lang="zh-CN" altLang="en-US" dirty="0"/>
              <a:t>（</a:t>
            </a:r>
            <a:r>
              <a:rPr kumimoji="1" lang="en-US" altLang="zh-CN" dirty="0"/>
              <a:t>MQ</a:t>
            </a:r>
            <a:r>
              <a:rPr kumimoji="1" lang="zh-CN" altLang="en-US" dirty="0"/>
              <a:t>）带来的问题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8033EE-4F04-5048-9BEC-24DDFAEE6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43974"/>
            <a:ext cx="8915400" cy="4267248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 </a:t>
            </a:r>
            <a:r>
              <a:rPr kumimoji="1" lang="zh-CN" altLang="en-US" dirty="0"/>
              <a:t>增加了中间件，也就增加了单点故障的可能性。</a:t>
            </a:r>
            <a:endParaRPr kumimoji="1" lang="en-US" altLang="zh-CN" dirty="0"/>
          </a:p>
          <a:p>
            <a:r>
              <a:rPr kumimoji="1" lang="zh-CN" altLang="en-US" dirty="0"/>
              <a:t>通过消息队列的形式属于异步形式，无法同步获取返回值。</a:t>
            </a:r>
            <a:endParaRPr kumimoji="1" lang="en-US" altLang="zh-CN" dirty="0"/>
          </a:p>
          <a:p>
            <a:r>
              <a:rPr kumimoji="1" lang="zh-CN" altLang="en-US" dirty="0"/>
              <a:t>解决思路：</a:t>
            </a:r>
            <a:endParaRPr kumimoji="1" lang="en-US" altLang="zh-CN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 消费者消费完成后，把返回消息放到另一个消息通道，生产者通过发生的消息</a:t>
            </a:r>
            <a:r>
              <a:rPr kumimoji="1" lang="en-US" altLang="zh-CN" dirty="0"/>
              <a:t>ID</a:t>
            </a:r>
            <a:r>
              <a:rPr kumimoji="1" lang="zh-CN" altLang="en-US" dirty="0"/>
              <a:t>来确定返回消息。</a:t>
            </a:r>
            <a:endParaRPr kumimoji="1" lang="en-US" altLang="zh-CN" dirty="0"/>
          </a:p>
          <a:p>
            <a:r>
              <a:rPr kumimoji="1" lang="en-US" altLang="zh-CN" dirty="0"/>
              <a:t>2. </a:t>
            </a:r>
            <a:r>
              <a:rPr kumimoji="1" lang="en-US" altLang="zh-CN" dirty="0" err="1"/>
              <a:t>RocketMQ</a:t>
            </a:r>
            <a:r>
              <a:rPr kumimoji="1" lang="zh-CN" altLang="en-US" dirty="0"/>
              <a:t>支持</a:t>
            </a:r>
            <a:r>
              <a:rPr lang="zh-CN" altLang="en-US" dirty="0"/>
              <a:t>请求</a:t>
            </a:r>
            <a:r>
              <a:rPr lang="en-US" altLang="zh-CN" dirty="0"/>
              <a:t>/</a:t>
            </a:r>
            <a:r>
              <a:rPr lang="zh-CN" altLang="en-US" dirty="0"/>
              <a:t>应答 语义。可以通过</a:t>
            </a:r>
            <a:r>
              <a:rPr lang="en-US" altLang="zh-CN" dirty="0" err="1"/>
              <a:t>RocketMQ</a:t>
            </a:r>
            <a:r>
              <a:rPr lang="zh-CN" altLang="en-US" dirty="0"/>
              <a:t>的</a:t>
            </a:r>
            <a:r>
              <a:rPr lang="en-US" altLang="zh-CN" dirty="0"/>
              <a:t>API</a:t>
            </a:r>
            <a:r>
              <a:rPr lang="zh-CN" altLang="en-US" dirty="0"/>
              <a:t>进行消息和回复。</a:t>
            </a:r>
            <a:endParaRPr kumimoji="1" lang="en-US" altLang="zh-CN" dirty="0"/>
          </a:p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不同于数据库，没有</a:t>
            </a:r>
            <a:r>
              <a:rPr kumimoji="1" lang="en-US" altLang="zh-CN" dirty="0"/>
              <a:t>ACID</a:t>
            </a:r>
            <a:r>
              <a:rPr kumimoji="1" lang="zh-CN" altLang="en-US" dirty="0"/>
              <a:t>这样的本地事务。如何保证业务执行和消息发送在一个事务中？比如以下场景：用户下单，业务执行完成后发送了订单生成消息给下游系统，但是在事务提交的时候因为某些问题失败了，事务回退了，但是订单消息已经发送，无法回退。</a:t>
            </a:r>
            <a:endParaRPr kumimoji="1" lang="en-US" altLang="zh-CN" dirty="0"/>
          </a:p>
          <a:p>
            <a:r>
              <a:rPr kumimoji="1" lang="zh-CN" altLang="en-US" dirty="0"/>
              <a:t>解决思路：</a:t>
            </a:r>
            <a:endParaRPr kumimoji="1" lang="en-US" altLang="zh-CN" dirty="0"/>
          </a:p>
          <a:p>
            <a:r>
              <a:rPr kumimoji="1" lang="zh-CN" altLang="en-US" dirty="0"/>
              <a:t>发件箱模式。定义一个消息队列表，发送</a:t>
            </a:r>
            <a:r>
              <a:rPr kumimoji="1" lang="en-US" altLang="zh-CN" dirty="0" err="1"/>
              <a:t>mq</a:t>
            </a:r>
            <a:r>
              <a:rPr kumimoji="1" lang="zh-CN" altLang="en-US" dirty="0"/>
              <a:t>消息时，先将消息小如到消息表中，此时属于数据库本地事务。启用一个组件扫描发件箱并发送。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62971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C6E4E-9A46-DC4A-B9F2-FE4720A7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如何保证消息可靠性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031BC5-D296-224F-A766-C3D56C05B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Provider</a:t>
            </a:r>
            <a:r>
              <a:rPr kumimoji="1" lang="zh-CN" altLang="en-US" dirty="0"/>
              <a:t>端</a:t>
            </a:r>
            <a:endParaRPr kumimoji="1" lang="en-US" altLang="zh-CN" dirty="0"/>
          </a:p>
          <a:p>
            <a:r>
              <a:rPr kumimoji="1" lang="zh-CN" altLang="en-US" dirty="0"/>
              <a:t>如果是同步消息，消息投递时</a:t>
            </a:r>
            <a:r>
              <a:rPr kumimoji="1" lang="en-US" altLang="zh-CN" dirty="0"/>
              <a:t>Broker</a:t>
            </a:r>
            <a:r>
              <a:rPr kumimoji="1" lang="zh-CN" altLang="en-US" dirty="0"/>
              <a:t>返回失败，重新投递（</a:t>
            </a:r>
            <a:r>
              <a:rPr kumimoji="1" lang="en-US" altLang="zh-CN" dirty="0" err="1"/>
              <a:t>RocketMQ</a:t>
            </a:r>
            <a:r>
              <a:rPr kumimoji="1" lang="zh-CN" altLang="en-US" dirty="0"/>
              <a:t>保证消息一定投递成功）</a:t>
            </a:r>
            <a:endParaRPr kumimoji="1" lang="en-US" altLang="zh-CN" dirty="0"/>
          </a:p>
          <a:p>
            <a:r>
              <a:rPr kumimoji="1" lang="zh-CN" altLang="en-US" dirty="0"/>
              <a:t>如果是异步消息，在回调接口里根据投递状态决定是否重新投递。</a:t>
            </a:r>
            <a:endParaRPr kumimoji="1" lang="en-US" altLang="zh-CN" dirty="0"/>
          </a:p>
          <a:p>
            <a:r>
              <a:rPr kumimoji="1" lang="en-US" altLang="zh-CN" dirty="0"/>
              <a:t>Broker</a:t>
            </a:r>
            <a:r>
              <a:rPr kumimoji="1" lang="zh-CN" altLang="en-US" dirty="0"/>
              <a:t>端</a:t>
            </a:r>
            <a:endParaRPr kumimoji="1" lang="en-US" altLang="zh-CN" dirty="0"/>
          </a:p>
          <a:p>
            <a:r>
              <a:rPr kumimoji="1" lang="zh-CN" altLang="en-US" dirty="0"/>
              <a:t>根据主从同步策略和消息刷盘策略来共同保证</a:t>
            </a:r>
            <a:endParaRPr kumimoji="1" lang="en-US" altLang="zh-CN" dirty="0"/>
          </a:p>
          <a:p>
            <a:r>
              <a:rPr kumimoji="1" lang="zh-CN" altLang="en-US" dirty="0"/>
              <a:t>同步复制，同步刷盘。最安全，不会丢失消息，但是性能最差。</a:t>
            </a:r>
            <a:endParaRPr kumimoji="1" lang="en-US" altLang="zh-CN" dirty="0"/>
          </a:p>
          <a:p>
            <a:r>
              <a:rPr kumimoji="1" lang="zh-CN" altLang="en-US" dirty="0"/>
              <a:t>同步复制，异步刷盘。折中方案，可靠性和性能都比较好，除非主从同时故障。</a:t>
            </a:r>
            <a:endParaRPr kumimoji="1" lang="en-US" altLang="zh-CN" dirty="0"/>
          </a:p>
          <a:p>
            <a:r>
              <a:rPr kumimoji="1" lang="zh-CN" altLang="en-US" dirty="0"/>
              <a:t>异步复制，同步刷盘。都同步刷盘了，意义不大。</a:t>
            </a:r>
            <a:endParaRPr kumimoji="1" lang="en-US" altLang="zh-CN" dirty="0"/>
          </a:p>
          <a:p>
            <a:r>
              <a:rPr kumimoji="1" lang="zh-CN" altLang="en-US" dirty="0"/>
              <a:t>异步复制，异步刷盘。性能最好，如果主节点故障，消息丢失，不推荐。</a:t>
            </a:r>
          </a:p>
        </p:txBody>
      </p:sp>
    </p:spTree>
    <p:extLst>
      <p:ext uri="{BB962C8B-B14F-4D97-AF65-F5344CB8AC3E}">
        <p14:creationId xmlns:p14="http://schemas.microsoft.com/office/powerpoint/2010/main" val="1673429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DC664-2C41-7543-953E-7256D28E7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如何处理消息重复消费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92B3C3-CF9F-1D43-9D5D-D435D712E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自身并不解决消息重复消费的问题。需要使用者自己解决。</a:t>
            </a:r>
            <a:endParaRPr kumimoji="1" lang="en-US" altLang="zh-CN" dirty="0"/>
          </a:p>
          <a:p>
            <a:r>
              <a:rPr kumimoji="1" lang="zh-CN" altLang="en-US" dirty="0"/>
              <a:t>解决方案有</a:t>
            </a:r>
            <a:r>
              <a:rPr kumimoji="1" lang="en-US" altLang="zh-CN" dirty="0"/>
              <a:t>2</a:t>
            </a:r>
            <a:r>
              <a:rPr kumimoji="1" lang="zh-CN" altLang="en-US" dirty="0"/>
              <a:t>种：</a:t>
            </a:r>
            <a:endParaRPr kumimoji="1" lang="en-US" altLang="zh-CN" dirty="0"/>
          </a:p>
          <a:p>
            <a:r>
              <a:rPr kumimoji="1" lang="zh-CN" altLang="en-US" dirty="0"/>
              <a:t>保证消费逻辑的幂等性。</a:t>
            </a:r>
            <a:endParaRPr kumimoji="1" lang="en-US" altLang="zh-CN" dirty="0"/>
          </a:p>
          <a:p>
            <a:r>
              <a:rPr kumimoji="1" lang="zh-CN" altLang="en-US" dirty="0"/>
              <a:t>维护一个已消费消息的记录。（比如在数据库或者</a:t>
            </a:r>
            <a:r>
              <a:rPr kumimoji="1" lang="en-US" altLang="zh-CN" dirty="0"/>
              <a:t>Redis</a:t>
            </a:r>
            <a:r>
              <a:rPr kumimoji="1" lang="zh-CN" altLang="en-US" dirty="0"/>
              <a:t>中保存已经消费的消息</a:t>
            </a:r>
            <a:r>
              <a:rPr kumimoji="1" lang="en-US" altLang="zh-CN" dirty="0"/>
              <a:t>ID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5485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D7B92-C53F-5048-A035-CD294FA54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如何保证顺序消费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E86850-C320-CE4F-B6EC-693E90834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6228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A7E95-64DE-874B-98C5-CAB5D7A84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如何处理消息堆积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F1AC20-F3E2-ED45-B105-080C9CB04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280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64EE7-5937-0142-8BDB-0D3D216E2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发展历史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C10BA1-FBCB-FB42-9B72-972119C3A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阿里巴巴消息中间件起源于</a:t>
            </a:r>
            <a:r>
              <a:rPr lang="en-US" altLang="zh-CN" dirty="0"/>
              <a:t>2001</a:t>
            </a:r>
            <a:r>
              <a:rPr lang="zh-CN" altLang="en-US" dirty="0"/>
              <a:t>年的五彩石项目，</a:t>
            </a:r>
            <a:r>
              <a:rPr lang="en-US" altLang="zh-CN" dirty="0"/>
              <a:t>Notify</a:t>
            </a:r>
            <a:r>
              <a:rPr lang="zh-CN" altLang="en-US" dirty="0"/>
              <a:t>在这期间应运而生，用于交易核心消息的流转。</a:t>
            </a:r>
          </a:p>
          <a:p>
            <a:r>
              <a:rPr lang="zh-CN" altLang="en-US" dirty="0"/>
              <a:t>至</a:t>
            </a:r>
            <a:r>
              <a:rPr lang="en-US" altLang="zh-CN" dirty="0"/>
              <a:t>2010</a:t>
            </a:r>
            <a:r>
              <a:rPr lang="zh-CN" altLang="en-US" dirty="0"/>
              <a:t>年，</a:t>
            </a:r>
            <a:r>
              <a:rPr lang="en-US" altLang="zh-CN" dirty="0"/>
              <a:t>B2B</a:t>
            </a:r>
            <a:r>
              <a:rPr lang="zh-CN" altLang="en-US" dirty="0"/>
              <a:t>开始大规模使用</a:t>
            </a:r>
            <a:r>
              <a:rPr lang="en-US" altLang="zh-CN" dirty="0"/>
              <a:t>ActiveMQ</a:t>
            </a:r>
            <a:r>
              <a:rPr lang="zh-CN" altLang="en-US" dirty="0"/>
              <a:t>作为消息内核，随着阿里业务的快速发展，急需一款支持顺序消息，拥有海量消息堆积能力的消息中间件，</a:t>
            </a:r>
            <a:r>
              <a:rPr lang="en-US" altLang="zh-CN" dirty="0" err="1"/>
              <a:t>MetaQ</a:t>
            </a:r>
            <a:r>
              <a:rPr lang="en-US" altLang="zh-CN" dirty="0"/>
              <a:t> 1.0</a:t>
            </a:r>
            <a:r>
              <a:rPr lang="zh-CN" altLang="en-US" dirty="0"/>
              <a:t>在</a:t>
            </a:r>
            <a:r>
              <a:rPr lang="en-US" altLang="zh-CN" dirty="0"/>
              <a:t>2011</a:t>
            </a:r>
            <a:r>
              <a:rPr lang="zh-CN" altLang="en-US" dirty="0"/>
              <a:t>年诞生。</a:t>
            </a:r>
          </a:p>
          <a:p>
            <a:r>
              <a:rPr lang="zh-CN" altLang="en-US" dirty="0"/>
              <a:t>到</a:t>
            </a:r>
            <a:r>
              <a:rPr lang="en-US" altLang="zh-CN" dirty="0"/>
              <a:t>2012</a:t>
            </a:r>
            <a:r>
              <a:rPr lang="zh-CN" altLang="en-US" dirty="0"/>
              <a:t>年，</a:t>
            </a:r>
            <a:r>
              <a:rPr lang="en-US" altLang="zh-CN" dirty="0" err="1"/>
              <a:t>MetaQ</a:t>
            </a:r>
            <a:r>
              <a:rPr lang="zh-CN" altLang="en-US" dirty="0"/>
              <a:t>已经发展到了</a:t>
            </a:r>
            <a:r>
              <a:rPr lang="en-US" altLang="zh-CN" dirty="0" err="1"/>
              <a:t>MetaQ</a:t>
            </a:r>
            <a:r>
              <a:rPr lang="en-US" altLang="zh-CN" dirty="0"/>
              <a:t> 3.0</a:t>
            </a:r>
            <a:r>
              <a:rPr lang="zh-CN" altLang="en-US" dirty="0"/>
              <a:t>，并抽象出了通用的消息引擎</a:t>
            </a:r>
            <a:r>
              <a:rPr lang="en-US" altLang="zh-CN" dirty="0" err="1"/>
              <a:t>RocketMQ</a:t>
            </a:r>
            <a:r>
              <a:rPr lang="zh-CN" altLang="en-US" dirty="0"/>
              <a:t>。随后，将</a:t>
            </a:r>
            <a:r>
              <a:rPr lang="en-US" altLang="zh-CN" dirty="0" err="1"/>
              <a:t>RocketMQ</a:t>
            </a:r>
            <a:r>
              <a:rPr lang="zh-CN" altLang="en-US" dirty="0"/>
              <a:t>进行了开源。</a:t>
            </a:r>
          </a:p>
          <a:p>
            <a:r>
              <a:rPr lang="en-US" altLang="zh-CN" dirty="0"/>
              <a:t>2016</a:t>
            </a:r>
            <a:r>
              <a:rPr lang="zh-CN" altLang="en-US" dirty="0"/>
              <a:t>年，</a:t>
            </a:r>
            <a:r>
              <a:rPr lang="en-US" altLang="zh-CN" dirty="0" err="1"/>
              <a:t>RocketMQ</a:t>
            </a:r>
            <a:r>
              <a:rPr lang="zh-CN" altLang="en-US" dirty="0"/>
              <a:t>进入</a:t>
            </a:r>
            <a:r>
              <a:rPr lang="en-US" altLang="zh-CN" dirty="0"/>
              <a:t>Apache </a:t>
            </a:r>
            <a:r>
              <a:rPr lang="zh-CN" altLang="en-US" dirty="0"/>
              <a:t>孵化。</a:t>
            </a:r>
            <a:endParaRPr lang="en-US" altLang="zh-CN" dirty="0"/>
          </a:p>
          <a:p>
            <a:r>
              <a:rPr lang="zh-CN" altLang="en-US" dirty="0"/>
              <a:t>第一代的</a:t>
            </a:r>
            <a:r>
              <a:rPr lang="en-US" altLang="zh-CN" dirty="0"/>
              <a:t>Notify </a:t>
            </a:r>
            <a:r>
              <a:rPr lang="zh-CN" altLang="en-US" dirty="0"/>
              <a:t>主要使用了推模型，解决了事务消息；</a:t>
            </a:r>
            <a:endParaRPr lang="en-US" altLang="zh-CN" dirty="0"/>
          </a:p>
          <a:p>
            <a:r>
              <a:rPr lang="zh-CN" altLang="en-US" dirty="0"/>
              <a:t>第二代的</a:t>
            </a:r>
            <a:r>
              <a:rPr lang="en-US" altLang="zh-CN" dirty="0" err="1"/>
              <a:t>MetaQ</a:t>
            </a:r>
            <a:r>
              <a:rPr lang="en-US" altLang="zh-CN" dirty="0"/>
              <a:t> </a:t>
            </a:r>
            <a:r>
              <a:rPr lang="zh-CN" altLang="en-US" dirty="0"/>
              <a:t>主要使用了拉模型，解决了顺序消息和海量堆积的问题。</a:t>
            </a:r>
            <a:endParaRPr lang="en-US" altLang="zh-CN" dirty="0"/>
          </a:p>
          <a:p>
            <a:r>
              <a:rPr lang="en-US" altLang="zh-CN" dirty="0" err="1"/>
              <a:t>RocketMQ</a:t>
            </a:r>
            <a:r>
              <a:rPr lang="en-US" altLang="zh-CN" dirty="0"/>
              <a:t> </a:t>
            </a:r>
            <a:r>
              <a:rPr lang="zh-CN" altLang="en-US" dirty="0"/>
              <a:t>基于长轮询的拉取方式， 兼有两者的优点。</a:t>
            </a:r>
            <a:endParaRPr lang="en-US" altLang="zh-CN" dirty="0"/>
          </a:p>
          <a:p>
            <a:endParaRPr lang="zh-CN" altLang="en-US" dirty="0"/>
          </a:p>
          <a:p>
            <a:pPr marL="3657600" lvl="8" indent="0">
              <a:buNone/>
            </a:pPr>
            <a:r>
              <a:rPr kumimoji="1" lang="zh-CN" altLang="en-US" dirty="0"/>
              <a:t>转载：</a:t>
            </a:r>
            <a:r>
              <a:rPr kumimoji="1" lang="en-US" altLang="zh-CN" dirty="0">
                <a:hlinkClick r:id="rId2"/>
              </a:rPr>
              <a:t>https://developer.aliyun.com/article/66129</a:t>
            </a:r>
            <a:r>
              <a:rPr kumimoji="1" lang="zh-CN" altLang="en-US" dirty="0"/>
              <a:t>  </a:t>
            </a:r>
            <a:r>
              <a:rPr kumimoji="1" lang="en-US" altLang="zh-CN" dirty="0"/>
              <a:t>《</a:t>
            </a:r>
            <a:r>
              <a:rPr lang="en-US" altLang="zh-CN" b="1" dirty="0" err="1"/>
              <a:t>RocketMQ</a:t>
            </a:r>
            <a:r>
              <a:rPr lang="zh-CN" altLang="en-US" b="1" dirty="0"/>
              <a:t>的前世今生</a:t>
            </a:r>
            <a:r>
              <a:rPr kumimoji="1" lang="en-US" altLang="zh-CN" dirty="0"/>
              <a:t>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871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86660-B6C1-134F-9F34-815B79BB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和竞品的比较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ED31E8C-0A42-CD48-8BE9-225814D296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7762652"/>
              </p:ext>
            </p:extLst>
          </p:nvPr>
        </p:nvGraphicFramePr>
        <p:xfrm>
          <a:off x="2589213" y="2133600"/>
          <a:ext cx="7429500" cy="932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11687184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001505809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413914068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042094274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4261678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1" dirty="0">
                          <a:solidFill>
                            <a:srgbClr val="000000"/>
                          </a:solidFill>
                          <a:effectLst/>
                        </a:rPr>
                        <a:t>特性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ActiveMQ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RabbitMQ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rgbClr val="000000"/>
                          </a:solidFill>
                          <a:effectLst/>
                        </a:rPr>
                        <a:t>RocketMQ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kafka</a:t>
                      </a:r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54257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开发语言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Java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Erlang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Java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Scala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354545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单机吞吐量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万级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万级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万级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万级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327481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时效性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</a:rPr>
                        <a:t>ms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us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ms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</a:rPr>
                        <a:t>ms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级以内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35010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可用性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高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主从架构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高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主从架构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非常高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分布式架构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非常高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分布式架构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577341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可靠性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低概率丢失数据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低概率丢失数据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优化后可</a:t>
                      </a:r>
                      <a:r>
                        <a:rPr lang="en-US" altLang="zh-CN" b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丢失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优化后可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丢失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492251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消息消费方式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least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most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once</a:t>
                      </a:r>
                      <a:endParaRPr lang="zh-CN" alt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least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most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once</a:t>
                      </a:r>
                      <a:endParaRPr lang="zh-CN" alt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least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most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once</a:t>
                      </a:r>
                      <a:endParaRPr lang="zh-CN" alt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least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most once</a:t>
                      </a:r>
                      <a:br>
                        <a:rPr lang="en-US" altLang="zh-CN" dirty="0"/>
                      </a:b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Exactly once</a:t>
                      </a:r>
                      <a:endParaRPr lang="zh-CN" altLang="en-US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761005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支持协议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</a:rPr>
                        <a:t>AMQP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MQTT</a:t>
                      </a:r>
                    </a:p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STOMP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JMS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AMQP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MQTT</a:t>
                      </a:r>
                    </a:p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STOMP</a:t>
                      </a:r>
                    </a:p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HTTP and WebSocket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rgbClr val="000000"/>
                          </a:solidFill>
                          <a:effectLst/>
                        </a:rPr>
                        <a:t>无</a:t>
                      </a:r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AMQP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</a:rPr>
                        <a:t>JMS</a:t>
                      </a:r>
                    </a:p>
                    <a:p>
                      <a:pPr algn="l"/>
                      <a:endParaRPr lang="en-US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479339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功能特性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成熟的产品，在很多公司得到应用；有较多的文档；各种协议支持较好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基于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erlang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开发，所以并发能力很强，性能极其好，延时很低</a:t>
                      </a:r>
                      <a:r>
                        <a:rPr lang="en-US" altLang="zh-CN" b="0" dirty="0">
                          <a:solidFill>
                            <a:srgbClr val="000000"/>
                          </a:solidFill>
                          <a:effectLst/>
                        </a:rPr>
                        <a:t>;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管理界面较丰富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000000"/>
                          </a:solidFill>
                          <a:effectLst/>
                        </a:rPr>
                        <a:t>MQ</a:t>
                      </a:r>
                      <a:r>
                        <a:rPr lang="zh-CN" altLang="en-US" b="0">
                          <a:solidFill>
                            <a:srgbClr val="000000"/>
                          </a:solidFill>
                          <a:effectLst/>
                        </a:rPr>
                        <a:t>功能比较完备，扩展性佳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只支持主要的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</a:rPr>
                        <a:t>MQ</a:t>
                      </a:r>
                      <a:r>
                        <a:rPr lang="zh-CN" altLang="en-US" b="0" dirty="0">
                          <a:solidFill>
                            <a:srgbClr val="000000"/>
                          </a:solidFill>
                          <a:effectLst/>
                        </a:rPr>
                        <a:t>功能，像一些消息查询，消息回溯等功能没有提供，毕竟是为大数据准备的，在大数据领域应用广。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573809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208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7FDE7-68E6-AC4D-84EC-6A386431B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架构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D36B8430-AEF2-CE49-A38C-3D2466823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4256" y="1402585"/>
            <a:ext cx="7213076" cy="528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43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9B530-D398-7C4B-8A36-BF8AA9841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角色关系图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DE3FFD8-875C-DA4B-AC4D-06073AF70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3570" y="2133600"/>
            <a:ext cx="7606685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001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ED171-7BDA-1044-856C-B399BA37A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Consumer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F18D58-22DD-8544-8DC9-CE6FC45BF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zh-CN" altLang="en-US" dirty="0"/>
              <a:t>按</a:t>
            </a:r>
            <a:r>
              <a:rPr kumimoji="1" lang="zh-CN" altLang="en-US" i="1" dirty="0"/>
              <a:t>消息模式：</a:t>
            </a:r>
            <a:endParaRPr kumimoji="1" lang="en-US" altLang="zh-CN" i="1" dirty="0"/>
          </a:p>
          <a:p>
            <a:r>
              <a:rPr kumimoji="1" lang="en-US" altLang="zh-CN" dirty="0"/>
              <a:t>Clustering</a:t>
            </a:r>
            <a:r>
              <a:rPr kumimoji="1" lang="zh-CN" altLang="en-US" dirty="0"/>
              <a:t>：集群模式，同一个消费者组的</a:t>
            </a:r>
            <a:r>
              <a:rPr kumimoji="1" lang="en-US" altLang="zh-CN" dirty="0"/>
              <a:t>consumer</a:t>
            </a:r>
            <a:r>
              <a:rPr kumimoji="1" lang="zh-CN" altLang="en-US" dirty="0"/>
              <a:t>共同消费订阅的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的消息。</a:t>
            </a:r>
            <a:endParaRPr kumimoji="1" lang="en-US" altLang="zh-CN" dirty="0"/>
          </a:p>
          <a:p>
            <a:r>
              <a:rPr kumimoji="1" lang="en-US" altLang="zh-CN" dirty="0"/>
              <a:t>Broadcasting</a:t>
            </a:r>
            <a:r>
              <a:rPr kumimoji="1" lang="zh-CN" altLang="en-US" dirty="0"/>
              <a:t>：</a:t>
            </a:r>
            <a:r>
              <a:rPr lang="zh-CN" altLang="en-US" dirty="0"/>
              <a:t>同一个</a:t>
            </a:r>
            <a:r>
              <a:rPr lang="en" altLang="zh-CN" dirty="0" err="1"/>
              <a:t>ConsumerGroup</a:t>
            </a:r>
            <a:r>
              <a:rPr lang="en" altLang="zh-CN" dirty="0"/>
              <a:t> </a:t>
            </a:r>
            <a:r>
              <a:rPr lang="zh-CN" altLang="en-US" dirty="0"/>
              <a:t>里的每个</a:t>
            </a:r>
            <a:r>
              <a:rPr lang="en" altLang="zh-CN" dirty="0"/>
              <a:t>Consumer </a:t>
            </a:r>
            <a:r>
              <a:rPr lang="zh-CN" altLang="en-US" dirty="0"/>
              <a:t>都能消费到所订阅</a:t>
            </a:r>
            <a:r>
              <a:rPr lang="en" altLang="zh-CN" dirty="0"/>
              <a:t>Topic </a:t>
            </a:r>
            <a:r>
              <a:rPr lang="zh-CN" altLang="en-US" dirty="0"/>
              <a:t>的全部消息，也就是一个消息会被多次分发，被多个</a:t>
            </a:r>
            <a:r>
              <a:rPr lang="en" altLang="zh-CN" dirty="0"/>
              <a:t>Consumer </a:t>
            </a:r>
            <a:r>
              <a:rPr lang="zh-CN" altLang="en-US" dirty="0"/>
              <a:t>消费。</a:t>
            </a:r>
          </a:p>
          <a:p>
            <a:r>
              <a:rPr kumimoji="1" lang="zh-CN" altLang="en-US" dirty="0"/>
              <a:t>按实现：</a:t>
            </a:r>
            <a:endParaRPr kumimoji="1" lang="en-US" altLang="zh-CN" dirty="0"/>
          </a:p>
          <a:p>
            <a:r>
              <a:rPr lang="en" altLang="zh-CN" dirty="0" err="1"/>
              <a:t>DefaultMQPushConsumer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" altLang="zh-CN" dirty="0" err="1"/>
              <a:t>DefaultMQPullConsumer</a:t>
            </a:r>
            <a:r>
              <a:rPr lang="en" altLang="zh-CN" dirty="0"/>
              <a:t>:</a:t>
            </a:r>
            <a:r>
              <a:rPr lang="zh-CN" altLang="en-US" dirty="0"/>
              <a:t> 消费者消费某个</a:t>
            </a:r>
            <a:r>
              <a:rPr lang="en-US" altLang="zh-CN" dirty="0"/>
              <a:t>topic</a:t>
            </a:r>
            <a:r>
              <a:rPr lang="zh-CN" altLang="en-US" dirty="0"/>
              <a:t>的某个</a:t>
            </a:r>
            <a:r>
              <a:rPr lang="en-US" altLang="zh-CN" dirty="0"/>
              <a:t>queue</a:t>
            </a:r>
            <a:r>
              <a:rPr lang="zh-CN" altLang="en-US" dirty="0"/>
              <a:t>时，可以指定消费的具体位置。优点是比较灵活，可以跳过某些消息，也可以重新某个已经消费过的消息。在拉模式下，</a:t>
            </a:r>
            <a:r>
              <a:rPr lang="en-US" altLang="zh-CN" dirty="0"/>
              <a:t>consumer</a:t>
            </a:r>
            <a:r>
              <a:rPr lang="zh-CN" altLang="en-US" dirty="0"/>
              <a:t>可以根据自身的负载和消费能力来</a:t>
            </a:r>
            <a:r>
              <a:rPr lang="zh-CN" altLang="en-US"/>
              <a:t>拉去消息。</a:t>
            </a:r>
            <a:r>
              <a:rPr lang="zh-CN" altLang="en-US" dirty="0"/>
              <a:t>缺点是编码比较麻烦，而且需要自己维护</a:t>
            </a:r>
            <a:r>
              <a:rPr lang="en-US" altLang="zh-CN" dirty="0"/>
              <a:t>offset</a:t>
            </a:r>
            <a:r>
              <a:rPr lang="zh-CN" altLang="en-US" dirty="0"/>
              <a:t>，如果</a:t>
            </a:r>
            <a:r>
              <a:rPr lang="en-US" altLang="zh-CN" dirty="0"/>
              <a:t>offset</a:t>
            </a:r>
            <a:r>
              <a:rPr lang="zh-CN" altLang="en-US" dirty="0"/>
              <a:t>没有持久化，可能会丢失</a:t>
            </a:r>
            <a:r>
              <a:rPr lang="en-US" altLang="zh-CN" dirty="0"/>
              <a:t>offset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已废弃，使用</a:t>
            </a:r>
            <a:r>
              <a:rPr lang="en-US" altLang="zh-CN" dirty="0" err="1"/>
              <a:t>DefaultLitePullConsumer</a:t>
            </a:r>
            <a:r>
              <a:rPr lang="zh-CN" altLang="en-US" dirty="0"/>
              <a:t>代替。</a:t>
            </a:r>
            <a:r>
              <a:rPr lang="en" altLang="zh-CN" dirty="0"/>
              <a:t> </a:t>
            </a:r>
          </a:p>
          <a:p>
            <a:endParaRPr lang="en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493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14422-F1CE-9B43-8ED2-FB9A7B0ED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RocketMQ</a:t>
            </a:r>
            <a:r>
              <a:rPr kumimoji="1" lang="en-US" altLang="zh-CN" dirty="0"/>
              <a:t> Broker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E523E4-A945-3641-BDF9-4ADCD91C9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接收</a:t>
            </a:r>
            <a:r>
              <a:rPr lang="en" altLang="zh-CN" dirty="0"/>
              <a:t>Producer </a:t>
            </a:r>
            <a:r>
              <a:rPr lang="zh-CN" altLang="en-US" dirty="0"/>
              <a:t>发过来的消息</a:t>
            </a:r>
            <a:endParaRPr lang="en-US" altLang="zh-CN" dirty="0"/>
          </a:p>
          <a:p>
            <a:r>
              <a:rPr lang="zh-CN" altLang="en-US" dirty="0"/>
              <a:t>处理</a:t>
            </a:r>
            <a:r>
              <a:rPr lang="en" altLang="zh-CN" dirty="0"/>
              <a:t>Consumer </a:t>
            </a:r>
            <a:r>
              <a:rPr lang="zh-CN" altLang="en-US" dirty="0"/>
              <a:t>的消费消息请求</a:t>
            </a:r>
            <a:endParaRPr lang="en-US" altLang="zh-CN" dirty="0"/>
          </a:p>
          <a:p>
            <a:r>
              <a:rPr lang="zh-CN" altLang="en-US" dirty="0"/>
              <a:t>消息的持久化存储</a:t>
            </a:r>
            <a:endParaRPr lang="en-US" altLang="zh-CN" dirty="0"/>
          </a:p>
          <a:p>
            <a:r>
              <a:rPr lang="zh-CN" altLang="en-US" dirty="0"/>
              <a:t>消息的</a:t>
            </a:r>
            <a:r>
              <a:rPr lang="en" altLang="zh-CN" dirty="0"/>
              <a:t>HA </a:t>
            </a:r>
            <a:r>
              <a:rPr lang="zh-CN" altLang="en-US" dirty="0"/>
              <a:t>机制</a:t>
            </a:r>
            <a:endParaRPr lang="en-US" altLang="zh-CN" dirty="0"/>
          </a:p>
          <a:p>
            <a:r>
              <a:rPr lang="zh-CN" altLang="en-US" dirty="0"/>
              <a:t>服务端过滤功能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1629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82EE9-91D9-DD44-9A2A-8BF8F7E5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Topic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11095B-146A-AA40-888A-9D5D00574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​ Topic</a:t>
            </a:r>
            <a:r>
              <a:rPr lang="zh-CN" altLang="en-US" dirty="0"/>
              <a:t>是一个逻辑上的概念，实际上</a:t>
            </a:r>
            <a:r>
              <a:rPr lang="en" altLang="zh-CN" dirty="0"/>
              <a:t>Message</a:t>
            </a:r>
            <a:r>
              <a:rPr lang="zh-CN" altLang="en-US" dirty="0"/>
              <a:t>是在每个</a:t>
            </a:r>
            <a:r>
              <a:rPr lang="en" altLang="zh-CN" dirty="0"/>
              <a:t>Broker</a:t>
            </a:r>
            <a:r>
              <a:rPr lang="zh-CN" altLang="en-US" dirty="0"/>
              <a:t>上以</a:t>
            </a:r>
            <a:r>
              <a:rPr lang="en" altLang="zh-CN" dirty="0"/>
              <a:t>Queue</a:t>
            </a:r>
            <a:r>
              <a:rPr lang="zh-CN" altLang="en-US" dirty="0"/>
              <a:t>的形式记录。</a:t>
            </a:r>
            <a:endParaRPr lang="en-US" altLang="zh-CN" dirty="0"/>
          </a:p>
          <a:p>
            <a:r>
              <a:rPr lang="zh-CN" altLang="en-US" dirty="0"/>
              <a:t>消费者发送的</a:t>
            </a:r>
            <a:r>
              <a:rPr lang="en" altLang="zh-CN" dirty="0"/>
              <a:t>Message</a:t>
            </a:r>
            <a:r>
              <a:rPr lang="zh-CN" altLang="en-US" dirty="0"/>
              <a:t>会在</a:t>
            </a:r>
            <a:r>
              <a:rPr lang="en" altLang="zh-CN" dirty="0"/>
              <a:t>Broker</a:t>
            </a:r>
            <a:r>
              <a:rPr lang="zh-CN" altLang="en-US" dirty="0"/>
              <a:t>中的</a:t>
            </a:r>
            <a:r>
              <a:rPr lang="en" altLang="zh-CN" dirty="0"/>
              <a:t>Queue</a:t>
            </a:r>
            <a:r>
              <a:rPr lang="zh-CN" altLang="en-US" dirty="0"/>
              <a:t>队列中记录。 </a:t>
            </a:r>
            <a:endParaRPr lang="en-US" altLang="zh-CN" dirty="0"/>
          </a:p>
          <a:p>
            <a:r>
              <a:rPr lang="zh-CN" altLang="en-US" dirty="0"/>
              <a:t>一个</a:t>
            </a:r>
            <a:r>
              <a:rPr lang="en" altLang="zh-CN" dirty="0"/>
              <a:t>Topic</a:t>
            </a:r>
            <a:r>
              <a:rPr lang="zh-CN" altLang="en-US" dirty="0"/>
              <a:t>的数据可能会存在多个</a:t>
            </a:r>
            <a:r>
              <a:rPr lang="en" altLang="zh-CN" dirty="0"/>
              <a:t>Broker</a:t>
            </a:r>
            <a:r>
              <a:rPr lang="zh-CN" altLang="en-US" dirty="0"/>
              <a:t>中。</a:t>
            </a:r>
            <a:endParaRPr lang="en-US" altLang="zh-CN" dirty="0"/>
          </a:p>
          <a:p>
            <a:r>
              <a:rPr lang="zh-CN" altLang="en-US" dirty="0"/>
              <a:t>一个</a:t>
            </a:r>
            <a:r>
              <a:rPr lang="en" altLang="zh-CN" dirty="0"/>
              <a:t>Broker</a:t>
            </a:r>
            <a:r>
              <a:rPr lang="zh-CN" altLang="en-US" dirty="0"/>
              <a:t>存在多个</a:t>
            </a:r>
            <a:r>
              <a:rPr lang="en" altLang="zh-CN" dirty="0"/>
              <a:t>Queue</a:t>
            </a:r>
            <a:r>
              <a:rPr lang="zh-CN" altLang="en" dirty="0"/>
              <a:t>。</a:t>
            </a:r>
            <a:r>
              <a:rPr lang="en" altLang="zh-CN" dirty="0"/>
              <a:t> </a:t>
            </a:r>
          </a:p>
          <a:p>
            <a:r>
              <a:rPr lang="zh-CN" altLang="en-US" dirty="0"/>
              <a:t>单个的</a:t>
            </a:r>
            <a:r>
              <a:rPr lang="en" altLang="zh-CN" dirty="0"/>
              <a:t>Queue</a:t>
            </a:r>
            <a:r>
              <a:rPr lang="zh-CN" altLang="en-US" dirty="0"/>
              <a:t>也可能存储多个</a:t>
            </a:r>
            <a:r>
              <a:rPr lang="en" altLang="zh-CN" dirty="0"/>
              <a:t>Topic</a:t>
            </a:r>
            <a:r>
              <a:rPr lang="zh-CN" altLang="en-US" dirty="0"/>
              <a:t>的消息。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1858290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4432</TotalTime>
  <Words>1391</Words>
  <Application>Microsoft Macintosh PowerPoint</Application>
  <PresentationFormat>宽屏</PresentationFormat>
  <Paragraphs>147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Arial</vt:lpstr>
      <vt:lpstr>Century Gothic</vt:lpstr>
      <vt:lpstr>Wingdings 3</vt:lpstr>
      <vt:lpstr>丝状</vt:lpstr>
      <vt:lpstr>RocketMQ简介</vt:lpstr>
      <vt:lpstr>什么是RocketMQ</vt:lpstr>
      <vt:lpstr>RocketMQ发展历史</vt:lpstr>
      <vt:lpstr>RocketMQ和竞品的比较</vt:lpstr>
      <vt:lpstr>RocketMQ架构</vt:lpstr>
      <vt:lpstr>RocketMQ角色关系图</vt:lpstr>
      <vt:lpstr>RocketMQ Consumer</vt:lpstr>
      <vt:lpstr>RocketMQ Broker</vt:lpstr>
      <vt:lpstr>Topic</vt:lpstr>
      <vt:lpstr>Topic和Broker的关系</vt:lpstr>
      <vt:lpstr>PowerPoint 演示文稿</vt:lpstr>
      <vt:lpstr>自定义消息发送规则</vt:lpstr>
      <vt:lpstr>延迟消息</vt:lpstr>
      <vt:lpstr>事务消息</vt:lpstr>
      <vt:lpstr>如何保证高可用</vt:lpstr>
      <vt:lpstr>负载均衡机制</vt:lpstr>
      <vt:lpstr>RocketMQ存储机制</vt:lpstr>
      <vt:lpstr>常见问题</vt:lpstr>
      <vt:lpstr>如何控制Consumer在push模式下一次拉取多条消息</vt:lpstr>
      <vt:lpstr>RocketMQ中readQueue和WriteQueue的概念</vt:lpstr>
      <vt:lpstr>如果同一个消费者组的Consumer订阅了不同的Topic会怎么样？</vt:lpstr>
      <vt:lpstr>引入RocketMQ（MQ）带来的问题</vt:lpstr>
      <vt:lpstr>RocketMQ如何保证消息可靠性</vt:lpstr>
      <vt:lpstr>RocketMQ如何处理消息重复消费</vt:lpstr>
      <vt:lpstr>RocketMQ如何保证顺序消费</vt:lpstr>
      <vt:lpstr>RocketMQ如何处理消息堆积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RocketMQ简介</dc:title>
  <dc:creator>Microsoft Office User</dc:creator>
  <cp:lastModifiedBy>Microsoft Office User</cp:lastModifiedBy>
  <cp:revision>97</cp:revision>
  <dcterms:created xsi:type="dcterms:W3CDTF">2021-04-21T06:48:11Z</dcterms:created>
  <dcterms:modified xsi:type="dcterms:W3CDTF">2021-04-29T01:38:25Z</dcterms:modified>
</cp:coreProperties>
</file>