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70" r:id="rId7"/>
    <p:sldId id="276" r:id="rId8"/>
    <p:sldId id="279" r:id="rId9"/>
    <p:sldId id="281" r:id="rId10"/>
    <p:sldId id="273" r:id="rId11"/>
    <p:sldId id="282" r:id="rId12"/>
    <p:sldId id="283" r:id="rId13"/>
    <p:sldId id="290" r:id="rId14"/>
    <p:sldId id="285" r:id="rId15"/>
    <p:sldId id="286" r:id="rId16"/>
    <p:sldId id="287" r:id="rId17"/>
    <p:sldId id="271" r:id="rId18"/>
    <p:sldId id="284" r:id="rId19"/>
    <p:sldId id="264" r:id="rId20"/>
    <p:sldId id="265" r:id="rId21"/>
    <p:sldId id="260" r:id="rId22"/>
    <p:sldId id="291" r:id="rId23"/>
    <p:sldId id="272" r:id="rId24"/>
    <p:sldId id="266" r:id="rId25"/>
    <p:sldId id="277" r:id="rId26"/>
    <p:sldId id="274" r:id="rId27"/>
    <p:sldId id="262" r:id="rId28"/>
    <p:sldId id="261" r:id="rId29"/>
    <p:sldId id="263" r:id="rId30"/>
    <p:sldId id="267" r:id="rId31"/>
    <p:sldId id="288" r:id="rId32"/>
    <p:sldId id="28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/>
    <p:restoredTop sz="96405"/>
  </p:normalViewPr>
  <p:slideViewPr>
    <p:cSldViewPr snapToGrid="0" snapToObjects="1">
      <p:cViewPr varScale="1">
        <p:scale>
          <a:sx n="121" d="100"/>
          <a:sy n="121" d="100"/>
        </p:scale>
        <p:origin x="16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aliyun.com/document_detail/95837.html?spm=a2c4g.11186623.6.730.7bd353981tHGJT" TargetMode="External"/><Relationship Id="rId2" Type="http://schemas.openxmlformats.org/officeDocument/2006/relationships/hyperlink" Target="https://help.aliyun.com/document_detail/43523.html?spm=a2c4g.11186623.4.1.179338cbbwlJXC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liyun.com/article/6612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1394C-2222-0746-8D44-D7D642038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792804"/>
            <a:ext cx="8915399" cy="2262781"/>
          </a:xfrm>
        </p:spPr>
        <p:txBody>
          <a:bodyPr/>
          <a:lstStyle/>
          <a:p>
            <a:pPr algn="ctr"/>
            <a:r>
              <a:rPr kumimoji="1" lang="en-US" altLang="zh-CN" dirty="0" err="1"/>
              <a:t>RocketMQ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40D54F-345F-2146-A79F-A4DBCC8B3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/>
              <a:t>WT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75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980E2-634B-844C-B1B3-0CF020D2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829"/>
          </a:xfrm>
        </p:spPr>
        <p:txBody>
          <a:bodyPr/>
          <a:lstStyle/>
          <a:p>
            <a:r>
              <a:rPr kumimoji="1" lang="en-US" altLang="zh-CN" dirty="0" err="1"/>
              <a:t>ReadQueue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WriteQueue</a:t>
            </a:r>
            <a:r>
              <a:rPr kumimoji="1" lang="zh-CN" altLang="en-US" dirty="0"/>
              <a:t>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746AE-E5A1-A543-890F-738B3C9CA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220"/>
            <a:ext cx="8915400" cy="4381002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创建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时可以指定读写队列的数量</a:t>
            </a:r>
            <a:r>
              <a:rPr kumimoji="1" lang="en-US" altLang="zh-CN" dirty="0"/>
              <a:t>,</a:t>
            </a:r>
            <a:r>
              <a:rPr kumimoji="1" lang="zh-CN" altLang="en-US" dirty="0"/>
              <a:t>作用是信息路由</a:t>
            </a:r>
            <a:endParaRPr kumimoji="1" lang="en-US" altLang="zh-CN" dirty="0"/>
          </a:p>
          <a:p>
            <a:r>
              <a:rPr kumimoji="1" lang="en-US" altLang="zh-CN" dirty="0" err="1"/>
              <a:t>ReadQueue</a:t>
            </a:r>
            <a:r>
              <a:rPr kumimoji="1" lang="zh-CN" altLang="en-US" dirty="0"/>
              <a:t>数量指定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消费时可读队列的数量</a:t>
            </a:r>
            <a:endParaRPr kumimoji="1" lang="en-US" altLang="zh-CN" dirty="0"/>
          </a:p>
          <a:p>
            <a:r>
              <a:rPr kumimoji="1" lang="en-US" altLang="zh-CN" dirty="0" err="1"/>
              <a:t>WriteQueue</a:t>
            </a:r>
            <a:r>
              <a:rPr kumimoji="1" lang="zh-CN" altLang="en-US" dirty="0"/>
              <a:t>数量指定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消费时可写队列的数量，也就是</a:t>
            </a:r>
            <a:r>
              <a:rPr kumimoji="1" lang="en-US" altLang="zh-CN" dirty="0" err="1"/>
              <a:t>consumequeue</a:t>
            </a:r>
            <a:r>
              <a:rPr kumimoji="1" lang="zh-CN" altLang="en-US" dirty="0"/>
              <a:t>的数量</a:t>
            </a:r>
            <a:endParaRPr kumimoji="1" lang="en-US" altLang="zh-CN" dirty="0"/>
          </a:p>
          <a:p>
            <a:r>
              <a:rPr kumimoji="1" lang="zh-CN" altLang="en-US" dirty="0"/>
              <a:t>假如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WriteQueue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，则</a:t>
            </a:r>
            <a:r>
              <a:rPr kumimoji="1" lang="en-US" altLang="zh-CN" dirty="0" err="1"/>
              <a:t>consumequeue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会往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个队列都写入消息。但是因为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，则只有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可以消费其中一个队列（一个队列只能被一个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消费），因此另一个队列的消息没有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可以消费。</a:t>
            </a:r>
            <a:endParaRPr kumimoji="1" lang="en-US" altLang="zh-CN" dirty="0"/>
          </a:p>
          <a:p>
            <a:r>
              <a:rPr kumimoji="1" lang="zh-CN" altLang="en-US" dirty="0"/>
              <a:t>假如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WriteQueue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，则</a:t>
            </a:r>
            <a:r>
              <a:rPr kumimoji="1" lang="en-US" altLang="zh-CN" dirty="0" err="1"/>
              <a:t>consumequeue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会往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个队列写入消息，但是只有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可以成功消费到消息，其他的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无法获取消息（因为根本没有队列。。）</a:t>
            </a:r>
            <a:endParaRPr kumimoji="1" lang="en-US" altLang="zh-CN" dirty="0"/>
          </a:p>
          <a:p>
            <a:r>
              <a:rPr kumimoji="1" lang="zh-CN" altLang="en-US" dirty="0"/>
              <a:t>因此，</a:t>
            </a:r>
            <a:r>
              <a:rPr lang="en" altLang="zh-CN" dirty="0" err="1"/>
              <a:t>ReadQueueNums</a:t>
            </a:r>
            <a:r>
              <a:rPr lang="en" altLang="zh-CN" dirty="0"/>
              <a:t>&gt;=</a:t>
            </a:r>
            <a:r>
              <a:rPr lang="en" altLang="zh-CN" dirty="0" err="1"/>
              <a:t>WriteQueueNums</a:t>
            </a:r>
            <a:r>
              <a:rPr lang="en" altLang="zh-CN" dirty="0"/>
              <a:t>,</a:t>
            </a:r>
            <a:r>
              <a:rPr lang="zh-CN" altLang="en-US" dirty="0"/>
              <a:t>程序才能正常进行。最佳实践是</a:t>
            </a:r>
            <a:r>
              <a:rPr lang="en" altLang="zh-CN" dirty="0" err="1"/>
              <a:t>ReadQueueNums</a:t>
            </a:r>
            <a:r>
              <a:rPr lang="en" altLang="zh-CN" dirty="0"/>
              <a:t>=</a:t>
            </a:r>
            <a:r>
              <a:rPr lang="en" altLang="zh-CN" dirty="0" err="1"/>
              <a:t>WriteQueueNums</a:t>
            </a:r>
            <a:r>
              <a:rPr lang="zh-CN" altLang="en" dirty="0"/>
              <a:t>。</a:t>
            </a:r>
            <a:endParaRPr lang="en-US" altLang="zh-CN" dirty="0"/>
          </a:p>
          <a:p>
            <a:r>
              <a:rPr lang="zh-CN" altLang="en-US" dirty="0"/>
              <a:t>为什么要设计出</a:t>
            </a:r>
            <a:r>
              <a:rPr lang="en" altLang="zh-CN" dirty="0" err="1"/>
              <a:t>ReadQueue</a:t>
            </a:r>
            <a:r>
              <a:rPr lang="zh-CN" altLang="en" dirty="0"/>
              <a:t>和</a:t>
            </a:r>
            <a:r>
              <a:rPr lang="en" altLang="zh-CN" dirty="0" err="1"/>
              <a:t>WriteQueue</a:t>
            </a:r>
            <a:r>
              <a:rPr lang="zh-CN" altLang="en-US" dirty="0"/>
              <a:t>？？</a:t>
            </a:r>
            <a:endParaRPr lang="en-US" altLang="zh-CN" dirty="0"/>
          </a:p>
          <a:p>
            <a:r>
              <a:rPr lang="zh-CN" altLang="en-US" dirty="0"/>
              <a:t>我也不太明白，有人指出是为了方便队列的缩容和扩容。可以参考</a:t>
            </a:r>
            <a:r>
              <a:rPr lang="en" altLang="zh-CN" dirty="0"/>
              <a:t>https://</a:t>
            </a:r>
            <a:r>
              <a:rPr lang="en" altLang="zh-CN" dirty="0" err="1"/>
              <a:t>blog.csdn.net</a:t>
            </a:r>
            <a:r>
              <a:rPr lang="en" altLang="zh-CN" dirty="0"/>
              <a:t>/qian_348840260/article/details</a:t>
            </a:r>
            <a:r>
              <a:rPr lang="en" altLang="zh-CN"/>
              <a:t>/108975241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253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C9DB7-7226-3245-82DB-7C28A876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的关系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BB9ADC1-5ACB-4D4B-8381-43D9724E5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4264" y="2133600"/>
            <a:ext cx="532529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2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13687-9442-F346-8008-234B7862D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46043"/>
            <a:ext cx="8915400" cy="5265179"/>
          </a:xfrm>
        </p:spPr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mqadmin</a:t>
            </a:r>
            <a:r>
              <a:rPr kumimoji="1" lang="zh-CN" altLang="en-US" dirty="0"/>
              <a:t>工具以制定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的形式创建</a:t>
            </a:r>
            <a:r>
              <a:rPr kumimoji="1" lang="en-US" altLang="zh-CN" dirty="0"/>
              <a:t>topic</a:t>
            </a:r>
          </a:p>
          <a:p>
            <a:r>
              <a:rPr kumimoji="1" lang="en" altLang="zh-CN" dirty="0"/>
              <a:t>./</a:t>
            </a:r>
            <a:r>
              <a:rPr kumimoji="1" lang="en" altLang="zh-CN" dirty="0" err="1"/>
              <a:t>mqadmin</a:t>
            </a:r>
            <a:r>
              <a:rPr kumimoji="1" lang="en" altLang="zh-CN" dirty="0"/>
              <a:t> </a:t>
            </a:r>
            <a:r>
              <a:rPr kumimoji="1" lang="en" altLang="zh-CN" dirty="0" err="1"/>
              <a:t>updateTopic</a:t>
            </a:r>
            <a:r>
              <a:rPr kumimoji="1" lang="en" altLang="zh-CN" dirty="0"/>
              <a:t> -n 192.168.1.25:30876 -b 192.168.1.25:30911 -t topic-</a:t>
            </a:r>
            <a:r>
              <a:rPr kumimoji="1" lang="en" altLang="zh-CN" dirty="0" err="1"/>
              <a:t>wt</a:t>
            </a:r>
            <a:r>
              <a:rPr kumimoji="1" lang="en" altLang="zh-CN" dirty="0"/>
              <a:t>-test -r 8 -w 8  -p 6</a:t>
            </a:r>
          </a:p>
          <a:p>
            <a:r>
              <a:rPr kumimoji="1" lang="en" altLang="zh-CN" dirty="0"/>
              <a:t>./</a:t>
            </a:r>
            <a:r>
              <a:rPr kumimoji="1" lang="en" altLang="zh-CN" dirty="0" err="1"/>
              <a:t>mqadmin</a:t>
            </a:r>
            <a:r>
              <a:rPr kumimoji="1" lang="en" altLang="zh-CN" dirty="0"/>
              <a:t> </a:t>
            </a:r>
            <a:r>
              <a:rPr kumimoji="1" lang="en" altLang="zh-CN" dirty="0" err="1"/>
              <a:t>updateTopic</a:t>
            </a:r>
            <a:r>
              <a:rPr kumimoji="1" lang="en" altLang="zh-CN" dirty="0"/>
              <a:t> -n 192.168.1.25:30876 -b 192.168.1.25:31911 -t topic-</a:t>
            </a:r>
            <a:r>
              <a:rPr kumimoji="1" lang="en" altLang="zh-CN" dirty="0" err="1"/>
              <a:t>wt</a:t>
            </a:r>
            <a:r>
              <a:rPr kumimoji="1" lang="en" altLang="zh-CN" dirty="0"/>
              <a:t>-test -r 4 -w 4 -p 6</a:t>
            </a:r>
          </a:p>
          <a:p>
            <a:r>
              <a:rPr kumimoji="1" lang="zh-CN" altLang="en-US" dirty="0"/>
              <a:t>可以看到分别在</a:t>
            </a:r>
            <a:r>
              <a:rPr kumimoji="1" lang="en-US" altLang="zh-CN" dirty="0"/>
              <a:t>broker-a 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broker-b</a:t>
            </a:r>
            <a:r>
              <a:rPr kumimoji="1" lang="zh-CN" altLang="en-US" dirty="0"/>
              <a:t>上创建了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数量不同的</a:t>
            </a:r>
            <a:r>
              <a:rPr kumimoji="1" lang="en-US" altLang="zh-CN" dirty="0"/>
              <a:t>topic</a:t>
            </a:r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CB5ECB-8A1B-AE48-9EF4-777B99A20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809" y="2898756"/>
            <a:ext cx="5516217" cy="373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40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81599-B890-6B49-955E-A9413324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Producer</a:t>
            </a:r>
            <a:r>
              <a:rPr kumimoji="1" lang="zh-CN" altLang="en-US" dirty="0"/>
              <a:t>发送失败后的重试机制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EDEE1-FDA9-8E4A-8613-55E922B8F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同步发送模式，参数：</a:t>
            </a:r>
            <a:r>
              <a:rPr lang="en-US" altLang="zh-CN" dirty="0"/>
              <a:t> </a:t>
            </a:r>
            <a:r>
              <a:rPr lang="en-US" altLang="zh-CN" dirty="0" err="1"/>
              <a:t>retryTimesWhenSendFailed</a:t>
            </a:r>
            <a:r>
              <a:rPr lang="zh-CN" altLang="en-US" dirty="0"/>
              <a:t>，默认为</a:t>
            </a:r>
            <a:r>
              <a:rPr lang="en-US" altLang="zh-CN" dirty="0"/>
              <a:t>2</a:t>
            </a:r>
            <a:r>
              <a:rPr lang="zh-CN" altLang="en-US" dirty="0"/>
              <a:t>。也就是说，消息最多会发送</a:t>
            </a:r>
            <a:r>
              <a:rPr lang="en-US" altLang="zh-CN" dirty="0"/>
              <a:t>1+ </a:t>
            </a:r>
            <a:r>
              <a:rPr lang="en-US" altLang="zh-CN" dirty="0" err="1"/>
              <a:t>retryTimesWhenSendFailed</a:t>
            </a:r>
            <a:r>
              <a:rPr lang="en-US" altLang="zh-CN" dirty="0"/>
              <a:t> </a:t>
            </a:r>
            <a:r>
              <a:rPr lang="zh-CN" altLang="en-US" dirty="0"/>
              <a:t>次。</a:t>
            </a:r>
            <a:r>
              <a:rPr lang="en-US" altLang="zh-CN" dirty="0"/>
              <a:t>Producer</a:t>
            </a:r>
            <a:r>
              <a:rPr lang="zh-CN" altLang="en-US" dirty="0"/>
              <a:t>会先获取</a:t>
            </a:r>
            <a:r>
              <a:rPr lang="en-US" altLang="zh-CN" dirty="0"/>
              <a:t>topic</a:t>
            </a:r>
            <a:r>
              <a:rPr lang="zh-CN" altLang="en-US" dirty="0"/>
              <a:t>信息，然后选择一个</a:t>
            </a:r>
            <a:r>
              <a:rPr lang="en-US" altLang="zh-CN" dirty="0" err="1"/>
              <a:t>MessageQueue</a:t>
            </a:r>
            <a:r>
              <a:rPr lang="zh-CN" altLang="en-US" dirty="0"/>
              <a:t>循环发送消息，在出现异常时会进行重试。如果返回结果不为</a:t>
            </a:r>
            <a:r>
              <a:rPr lang="en-US" altLang="zh-CN" dirty="0" err="1"/>
              <a:t>SendStatus.</a:t>
            </a:r>
            <a:r>
              <a:rPr lang="en-US" altLang="zh-CN" i="1" dirty="0" err="1"/>
              <a:t>SEND_OK</a:t>
            </a:r>
            <a:r>
              <a:rPr lang="zh-CN" altLang="en-US" i="1" dirty="0"/>
              <a:t>，则先判断</a:t>
            </a:r>
            <a:r>
              <a:rPr lang="en-US" altLang="zh-CN" dirty="0" err="1"/>
              <a:t>retryAnotherBrokerWhenNotStoreOK</a:t>
            </a:r>
            <a:r>
              <a:rPr lang="zh-CN" altLang="en-US" dirty="0"/>
              <a:t>是否为</a:t>
            </a:r>
            <a:r>
              <a:rPr lang="en-US" altLang="zh-CN" dirty="0"/>
              <a:t>true</a:t>
            </a:r>
            <a:r>
              <a:rPr lang="zh-CN" altLang="en-US" dirty="0"/>
              <a:t>（默认</a:t>
            </a:r>
            <a:r>
              <a:rPr lang="en-US" altLang="zh-CN" dirty="0"/>
              <a:t>false</a:t>
            </a:r>
            <a:r>
              <a:rPr lang="zh-CN" altLang="en-US" dirty="0"/>
              <a:t>），如果是，则进行重试。也就是说，光配置</a:t>
            </a:r>
            <a:r>
              <a:rPr lang="en-US" altLang="zh-CN" dirty="0" err="1"/>
              <a:t>retryTimesWhenSendFailed</a:t>
            </a:r>
            <a:r>
              <a:rPr lang="zh-CN" altLang="en-US" dirty="0"/>
              <a:t>是不起效果的。。。</a:t>
            </a:r>
            <a:endParaRPr lang="en-US" altLang="zh-CN" dirty="0"/>
          </a:p>
          <a:p>
            <a:r>
              <a:rPr kumimoji="1" lang="zh-CN" altLang="en-US" dirty="0"/>
              <a:t>异步发送模式，参数：</a:t>
            </a:r>
            <a:r>
              <a:rPr lang="en-US" altLang="zh-CN" dirty="0"/>
              <a:t> </a:t>
            </a:r>
            <a:r>
              <a:rPr lang="en-US" altLang="zh-CN" dirty="0" err="1"/>
              <a:t>retryTimesWhenSendAsyncFailed</a:t>
            </a:r>
            <a:r>
              <a:rPr lang="en-US" altLang="zh-CN" dirty="0"/>
              <a:t>, </a:t>
            </a:r>
            <a:r>
              <a:rPr lang="zh-CN" altLang="en-US" dirty="0"/>
              <a:t>默认为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MessageQueue</a:t>
            </a:r>
            <a:r>
              <a:rPr lang="zh-CN" altLang="en-US" dirty="0"/>
              <a:t>选择机制：使用</a:t>
            </a:r>
            <a:r>
              <a:rPr lang="en-US" altLang="zh-CN" dirty="0" err="1"/>
              <a:t>ThreadLocalIndex</a:t>
            </a:r>
            <a:r>
              <a:rPr lang="zh-CN" altLang="en-US" dirty="0"/>
              <a:t>保存当前</a:t>
            </a:r>
            <a:r>
              <a:rPr lang="en-US" altLang="zh-CN" dirty="0"/>
              <a:t>Topic</a:t>
            </a:r>
            <a:r>
              <a:rPr lang="zh-CN" altLang="en-US" dirty="0"/>
              <a:t>下的</a:t>
            </a:r>
            <a:r>
              <a:rPr lang="en-US" altLang="zh-CN" dirty="0" err="1"/>
              <a:t>MessageQueue</a:t>
            </a:r>
            <a:r>
              <a:rPr lang="zh-CN" altLang="en-US" dirty="0"/>
              <a:t>下标（初始为一个随机数），后面采用</a:t>
            </a:r>
            <a:r>
              <a:rPr lang="en-US" altLang="zh-CN" dirty="0"/>
              <a:t>Index</a:t>
            </a:r>
            <a:r>
              <a:rPr lang="zh-CN" altLang="en-US" dirty="0"/>
              <a:t>递增和</a:t>
            </a:r>
            <a:r>
              <a:rPr lang="en-US" altLang="zh-CN" dirty="0" err="1"/>
              <a:t>MessageQueue</a:t>
            </a:r>
            <a:r>
              <a:rPr lang="zh-CN" altLang="en-US" dirty="0"/>
              <a:t>列表长度取模的形式获取消息发送的</a:t>
            </a:r>
            <a:r>
              <a:rPr lang="en-US" altLang="zh-CN" dirty="0" err="1"/>
              <a:t>MessageQueue</a:t>
            </a:r>
            <a:r>
              <a:rPr lang="zh-CN" altLang="en-US" dirty="0"/>
              <a:t>（相当于轮询）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4548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6D43A-3FDE-464B-8616-5E292B5E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自定义消息发送规则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A56A4-D962-0C46-884A-B74DF4AAC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" altLang="zh-CN" dirty="0"/>
              <a:t>Topic </a:t>
            </a:r>
            <a:r>
              <a:rPr lang="zh-CN" altLang="en-US" dirty="0"/>
              <a:t>会有多个</a:t>
            </a:r>
            <a:r>
              <a:rPr lang="en" altLang="zh-CN" dirty="0"/>
              <a:t>Message Queue</a:t>
            </a:r>
            <a:r>
              <a:rPr kumimoji="1" lang="en-US" altLang="zh-CN" dirty="0"/>
              <a:t>,</a:t>
            </a:r>
            <a:r>
              <a:rPr kumimoji="1" lang="zh-CN" altLang="en-US" dirty="0"/>
              <a:t>默认下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会轮流向这些</a:t>
            </a:r>
            <a:r>
              <a:rPr lang="en" altLang="zh-CN" dirty="0"/>
              <a:t>Message Queue</a:t>
            </a:r>
            <a:r>
              <a:rPr lang="zh-CN" altLang="en" dirty="0"/>
              <a:t>发送</a:t>
            </a:r>
            <a:r>
              <a:rPr lang="zh-CN" altLang="en-US" dirty="0"/>
              <a:t>消息。</a:t>
            </a:r>
            <a:r>
              <a:rPr lang="en-US" altLang="zh-CN" dirty="0"/>
              <a:t>Consumer</a:t>
            </a:r>
            <a:r>
              <a:rPr lang="zh-CN" altLang="en-US" dirty="0"/>
              <a:t>消费时会根据负载均衡策略消费被分配到</a:t>
            </a:r>
            <a:r>
              <a:rPr lang="en" altLang="zh-CN" dirty="0"/>
              <a:t>Message Queue</a:t>
            </a:r>
            <a:r>
              <a:rPr lang="zh-CN" altLang="en-US" dirty="0"/>
              <a:t>。可以通过</a:t>
            </a:r>
            <a:r>
              <a:rPr lang="en" altLang="zh-CN" dirty="0" err="1"/>
              <a:t>MessageQueueSelector</a:t>
            </a:r>
            <a:r>
              <a:rPr lang="zh-CN" altLang="en-US" dirty="0"/>
              <a:t>指定消息发送到特定的</a:t>
            </a:r>
            <a:r>
              <a:rPr lang="en-US" altLang="zh-CN" dirty="0"/>
              <a:t>queue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" altLang="zh-CN" dirty="0"/>
              <a:t>public interface </a:t>
            </a:r>
            <a:r>
              <a:rPr lang="en" altLang="zh-CN" dirty="0" err="1"/>
              <a:t>MessageQueueSelector</a:t>
            </a:r>
            <a:r>
              <a:rPr lang="en" altLang="zh-CN" dirty="0"/>
              <a:t> {</a:t>
            </a:r>
            <a:br>
              <a:rPr lang="en" altLang="zh-CN" dirty="0"/>
            </a:br>
            <a:r>
              <a:rPr lang="en" altLang="zh-CN" dirty="0"/>
              <a:t>    </a:t>
            </a:r>
            <a:r>
              <a:rPr lang="en" altLang="zh-CN" dirty="0" err="1"/>
              <a:t>MessageQueue</a:t>
            </a:r>
            <a:r>
              <a:rPr lang="en" altLang="zh-CN" dirty="0"/>
              <a:t> select(final List&lt;</a:t>
            </a:r>
            <a:r>
              <a:rPr lang="en" altLang="zh-CN" dirty="0" err="1"/>
              <a:t>MessageQueue</a:t>
            </a:r>
            <a:r>
              <a:rPr lang="en" altLang="zh-CN" dirty="0"/>
              <a:t>&gt; </a:t>
            </a:r>
            <a:r>
              <a:rPr lang="en" altLang="zh-CN" dirty="0" err="1"/>
              <a:t>mqs</a:t>
            </a:r>
            <a:r>
              <a:rPr lang="en" altLang="zh-CN" dirty="0"/>
              <a:t>, final Message msg, final Object </a:t>
            </a:r>
            <a:r>
              <a:rPr lang="en" altLang="zh-CN" dirty="0" err="1"/>
              <a:t>arg</a:t>
            </a:r>
            <a:r>
              <a:rPr lang="en" altLang="zh-CN" dirty="0"/>
              <a:t>);</a:t>
            </a:r>
            <a:br>
              <a:rPr lang="en" altLang="zh-CN" dirty="0"/>
            </a:br>
            <a:r>
              <a:rPr lang="en" altLang="zh-CN" dirty="0"/>
              <a:t>}</a:t>
            </a:r>
            <a:br>
              <a:rPr lang="en" altLang="zh-CN" dirty="0"/>
            </a:b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3204187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2767C-F0CB-AC46-BE23-9CE8679F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en-US" altLang="zh-CN" dirty="0"/>
              <a:t>Tag</a:t>
            </a:r>
            <a:r>
              <a:rPr kumimoji="1" lang="zh-CN" altLang="en-US" dirty="0"/>
              <a:t>的消息过滤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F4819-37DE-F649-8DDE-5AF003C1A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消息发送时，可以指定</a:t>
            </a:r>
            <a:r>
              <a:rPr kumimoji="1" lang="en-US" altLang="zh-CN" dirty="0"/>
              <a:t>tag</a:t>
            </a:r>
            <a:r>
              <a:rPr kumimoji="1" lang="zh-CN" altLang="en-US" dirty="0"/>
              <a:t>。消费者可以指定消费的</a:t>
            </a:r>
            <a:r>
              <a:rPr kumimoji="1" lang="en-US" altLang="zh-CN" dirty="0"/>
              <a:t>Tag</a:t>
            </a:r>
            <a:r>
              <a:rPr kumimoji="1" lang="zh-CN" altLang="en-US" dirty="0"/>
              <a:t>列表（</a:t>
            </a:r>
            <a:r>
              <a:rPr lang="zh-CN" altLang="en-US" dirty="0"/>
              <a:t>用</a:t>
            </a:r>
            <a:r>
              <a:rPr lang="en-US" altLang="zh-CN" dirty="0"/>
              <a:t>||</a:t>
            </a:r>
            <a:r>
              <a:rPr lang="zh-CN" altLang="en-US" dirty="0"/>
              <a:t>分隔</a:t>
            </a:r>
            <a:r>
              <a:rPr kumimoji="1" lang="zh-CN" altLang="en-US" dirty="0"/>
              <a:t>）。</a:t>
            </a:r>
            <a:endParaRPr kumimoji="1" lang="en-US" altLang="zh-CN" dirty="0"/>
          </a:p>
          <a:p>
            <a:r>
              <a:rPr kumimoji="1" lang="en-US" altLang="zh-CN" dirty="0" err="1"/>
              <a:t>consumequque</a:t>
            </a:r>
            <a:r>
              <a:rPr kumimoji="1" lang="zh-CN" altLang="en-US" dirty="0"/>
              <a:t>中每个条目为定长</a:t>
            </a:r>
            <a:r>
              <a:rPr kumimoji="1" lang="en-US" altLang="zh-CN" dirty="0"/>
              <a:t>20</a:t>
            </a:r>
            <a:r>
              <a:rPr kumimoji="1" lang="zh-CN" altLang="en-US" dirty="0"/>
              <a:t>字节，最后</a:t>
            </a:r>
            <a:r>
              <a:rPr kumimoji="1" lang="en-US" altLang="zh-CN" dirty="0"/>
              <a:t>8</a:t>
            </a:r>
            <a:r>
              <a:rPr kumimoji="1" lang="zh-CN" altLang="en-US" dirty="0"/>
              <a:t>字节存储了消息的</a:t>
            </a:r>
            <a:r>
              <a:rPr kumimoji="1" lang="en-US" altLang="zh-CN" dirty="0"/>
              <a:t>Tag</a:t>
            </a:r>
            <a:r>
              <a:rPr kumimoji="1" lang="zh-CN" altLang="en-US" dirty="0"/>
              <a:t>的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值。</a:t>
            </a:r>
            <a:endParaRPr kumimoji="1" lang="en-US" altLang="zh-CN" dirty="0"/>
          </a:p>
          <a:p>
            <a:r>
              <a:rPr kumimoji="1" lang="zh-CN" altLang="en-US" dirty="0"/>
              <a:t>使用</a:t>
            </a:r>
            <a:r>
              <a:rPr kumimoji="1" lang="en-US" altLang="zh-CN" dirty="0"/>
              <a:t>Tag</a:t>
            </a:r>
            <a:r>
              <a:rPr kumimoji="1" lang="zh-CN" altLang="en-US" dirty="0"/>
              <a:t>的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值是为了使条目是定长，而且避免</a:t>
            </a:r>
            <a:r>
              <a:rPr kumimoji="1" lang="en-US" altLang="zh-CN" dirty="0"/>
              <a:t>Tag</a:t>
            </a:r>
            <a:r>
              <a:rPr kumimoji="1" lang="zh-CN" altLang="en-US" dirty="0"/>
              <a:t>过长。（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的长度一般是</a:t>
            </a:r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个字节，这里为什么用</a:t>
            </a:r>
            <a:r>
              <a:rPr kumimoji="1" lang="en-US" altLang="zh-CN" dirty="0"/>
              <a:t>8</a:t>
            </a:r>
            <a:r>
              <a:rPr kumimoji="1" lang="zh-CN" altLang="en-US" dirty="0"/>
              <a:t>字节？）</a:t>
            </a:r>
            <a:endParaRPr kumimoji="1" lang="en-US" altLang="zh-CN" dirty="0"/>
          </a:p>
          <a:p>
            <a:r>
              <a:rPr lang="en-US" altLang="zh-CN" dirty="0"/>
              <a:t>Consumer</a:t>
            </a:r>
            <a:r>
              <a:rPr lang="zh-CN" altLang="en-US" dirty="0"/>
              <a:t>会将这个订阅请求构建成一个 </a:t>
            </a:r>
            <a:r>
              <a:rPr lang="en-US" altLang="zh-CN" dirty="0" err="1"/>
              <a:t>SubscriptionData</a:t>
            </a:r>
            <a:r>
              <a:rPr lang="zh-CN" altLang="en-US" dirty="0"/>
              <a:t>，发送一个</a:t>
            </a:r>
            <a:r>
              <a:rPr lang="en-US" altLang="zh-CN" dirty="0"/>
              <a:t>Pull</a:t>
            </a:r>
            <a:r>
              <a:rPr lang="zh-CN" altLang="en-US" dirty="0"/>
              <a:t>消息的请求给</a:t>
            </a:r>
            <a:r>
              <a:rPr lang="en-US" altLang="zh-CN" dirty="0"/>
              <a:t>Broker</a:t>
            </a:r>
            <a:r>
              <a:rPr lang="zh-CN" altLang="en-US" dirty="0"/>
              <a:t>端。</a:t>
            </a:r>
            <a:r>
              <a:rPr lang="en-US" altLang="zh-CN" dirty="0"/>
              <a:t>Broker</a:t>
            </a:r>
            <a:r>
              <a:rPr lang="zh-CN" altLang="en-US" dirty="0"/>
              <a:t>端从</a:t>
            </a:r>
            <a:r>
              <a:rPr lang="en-US" altLang="zh-CN" dirty="0" err="1"/>
              <a:t>RocketMQ</a:t>
            </a:r>
            <a:r>
              <a:rPr lang="zh-CN" altLang="en-US" dirty="0"/>
              <a:t>的文件存储层</a:t>
            </a:r>
            <a:r>
              <a:rPr lang="en-US" altLang="zh-CN" dirty="0"/>
              <a:t>—Store</a:t>
            </a:r>
            <a:r>
              <a:rPr lang="zh-CN" altLang="en-US" dirty="0"/>
              <a:t>读取数据之前，会用这些数据先构建一个</a:t>
            </a:r>
            <a:r>
              <a:rPr lang="en-US" altLang="zh-CN" dirty="0" err="1"/>
              <a:t>MessageFilter</a:t>
            </a:r>
            <a:r>
              <a:rPr lang="zh-CN" altLang="en-US" dirty="0"/>
              <a:t>，然后传给</a:t>
            </a:r>
            <a:r>
              <a:rPr lang="en-US" altLang="zh-CN" dirty="0"/>
              <a:t>Store</a:t>
            </a:r>
            <a:r>
              <a:rPr lang="zh-CN" altLang="en-US" dirty="0"/>
              <a:t>。</a:t>
            </a:r>
            <a:r>
              <a:rPr lang="en-US" altLang="zh-CN" dirty="0"/>
              <a:t>Store</a:t>
            </a:r>
            <a:r>
              <a:rPr lang="zh-CN" altLang="en-US" dirty="0"/>
              <a:t>从 </a:t>
            </a:r>
            <a:r>
              <a:rPr lang="en-US" altLang="zh-CN" dirty="0" err="1"/>
              <a:t>ConsumeQueue</a:t>
            </a:r>
            <a:r>
              <a:rPr lang="zh-CN" altLang="en-US" dirty="0"/>
              <a:t>读取到一条记录后，会用它记录的消息</a:t>
            </a:r>
            <a:r>
              <a:rPr lang="en-US" altLang="zh-CN" dirty="0"/>
              <a:t>tag hash</a:t>
            </a:r>
            <a:r>
              <a:rPr lang="zh-CN" altLang="en-US" dirty="0"/>
              <a:t>值去做过滤，由于在服务端只是根据</a:t>
            </a:r>
            <a:r>
              <a:rPr lang="en-US" altLang="zh-CN" dirty="0" err="1"/>
              <a:t>hashcode</a:t>
            </a:r>
            <a:r>
              <a:rPr lang="zh-CN" altLang="en-US" dirty="0"/>
              <a:t>进行判断，无法精确对</a:t>
            </a:r>
            <a:r>
              <a:rPr lang="en-US" altLang="zh-CN" dirty="0"/>
              <a:t>tag</a:t>
            </a:r>
            <a:r>
              <a:rPr lang="zh-CN" altLang="en-US" dirty="0"/>
              <a:t>原始字符串进行过滤，故在消息消费端拉取到消息后，还需要对消息的原始</a:t>
            </a:r>
            <a:r>
              <a:rPr lang="en-US" altLang="zh-CN" dirty="0"/>
              <a:t>tag</a:t>
            </a:r>
            <a:r>
              <a:rPr lang="zh-CN" altLang="en-US" dirty="0"/>
              <a:t>字符串进行比对，如果不同，则丢弃该消息，不进行消息消费。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031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DC259-44EC-4340-86B0-61AFF758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Tag</a:t>
            </a:r>
            <a:r>
              <a:rPr kumimoji="1" lang="zh-CN" altLang="en-US" dirty="0"/>
              <a:t>存在的问题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F3949-F9A2-524A-B46C-0A0B4981A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/>
              <a:t>场景：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，属于同一个</a:t>
            </a:r>
            <a:r>
              <a:rPr kumimoji="1" lang="en-US" altLang="zh-CN" dirty="0"/>
              <a:t>group</a:t>
            </a:r>
            <a:r>
              <a:rPr kumimoji="1" lang="zh-CN" altLang="en-US" dirty="0"/>
              <a:t>，都订阅</a:t>
            </a:r>
            <a:r>
              <a:rPr kumimoji="1" lang="en-US" altLang="zh-CN" dirty="0"/>
              <a:t>Topic1</a:t>
            </a:r>
            <a:r>
              <a:rPr kumimoji="1" lang="zh-CN" altLang="en-US" dirty="0"/>
              <a:t>（假设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），其中</a:t>
            </a:r>
            <a:r>
              <a:rPr kumimoji="1" lang="en-US" altLang="zh-CN" dirty="0" err="1"/>
              <a:t>ConsumerA</a:t>
            </a:r>
            <a:r>
              <a:rPr kumimoji="1" lang="zh-CN" altLang="en-US" dirty="0"/>
              <a:t>订阅</a:t>
            </a:r>
            <a:r>
              <a:rPr kumimoji="1" lang="en-US" altLang="zh-CN" dirty="0"/>
              <a:t>tag1||tag2,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ConsumerB</a:t>
            </a:r>
            <a:r>
              <a:rPr kumimoji="1" lang="zh-CN" altLang="en-US" dirty="0"/>
              <a:t>订阅</a:t>
            </a:r>
            <a:r>
              <a:rPr kumimoji="1" lang="en-US" altLang="zh-CN" dirty="0"/>
              <a:t>tag3</a:t>
            </a:r>
            <a:r>
              <a:rPr kumimoji="1" lang="zh-CN" altLang="en-US" dirty="0"/>
              <a:t>。先启动</a:t>
            </a:r>
            <a:r>
              <a:rPr kumimoji="1" lang="en-US" altLang="zh-CN" dirty="0" err="1"/>
              <a:t>ConsumerB</a:t>
            </a:r>
            <a:r>
              <a:rPr kumimoji="1" lang="zh-CN" altLang="en-US" dirty="0"/>
              <a:t>，再启动</a:t>
            </a:r>
            <a:r>
              <a:rPr kumimoji="1" lang="en-US" altLang="zh-CN" dirty="0" err="1"/>
              <a:t>ConsumerA</a:t>
            </a:r>
            <a:r>
              <a:rPr kumimoji="1" lang="zh-CN" altLang="en-US" dirty="0"/>
              <a:t>，然后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往</a:t>
            </a:r>
            <a:r>
              <a:rPr kumimoji="1" lang="en-US" altLang="zh-CN" dirty="0"/>
              <a:t>Topic1</a:t>
            </a:r>
            <a:r>
              <a:rPr kumimoji="1" lang="zh-CN" altLang="en-US" dirty="0"/>
              <a:t>发送</a:t>
            </a:r>
            <a:r>
              <a:rPr kumimoji="1" lang="en-US" altLang="zh-CN" dirty="0"/>
              <a:t>tag1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tag2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tag3</a:t>
            </a:r>
            <a:r>
              <a:rPr kumimoji="1" lang="zh-CN" altLang="en-US" dirty="0"/>
              <a:t>的消息各</a:t>
            </a:r>
            <a:r>
              <a:rPr kumimoji="1" lang="en-US" altLang="zh-CN" dirty="0"/>
              <a:t>N</a:t>
            </a:r>
            <a:r>
              <a:rPr kumimoji="1" lang="zh-CN" altLang="en-US" dirty="0"/>
              <a:t>条，结果发现</a:t>
            </a:r>
            <a:r>
              <a:rPr kumimoji="1" lang="en-US" altLang="zh-CN" dirty="0" err="1"/>
              <a:t>ConsumerA</a:t>
            </a:r>
            <a:r>
              <a:rPr kumimoji="1" lang="zh-CN" altLang="en-US" dirty="0"/>
              <a:t>成功消费</a:t>
            </a:r>
            <a:r>
              <a:rPr kumimoji="1" lang="en-US" altLang="zh-CN" dirty="0"/>
              <a:t>tag1</a:t>
            </a:r>
            <a:r>
              <a:rPr kumimoji="1" lang="zh-CN" altLang="en-US" dirty="0"/>
              <a:t>和</a:t>
            </a:r>
            <a:r>
              <a:rPr kumimoji="1" lang="en-US" altLang="zh-CN" dirty="0"/>
              <a:t>tag2</a:t>
            </a:r>
            <a:r>
              <a:rPr kumimoji="1" lang="zh-CN" altLang="en-US" dirty="0"/>
              <a:t>的（部分）消息，</a:t>
            </a:r>
            <a:r>
              <a:rPr kumimoji="1" lang="en-US" altLang="zh-CN" dirty="0" err="1"/>
              <a:t>ConsumerB</a:t>
            </a:r>
            <a:r>
              <a:rPr kumimoji="1" lang="zh-CN" altLang="en-US" dirty="0"/>
              <a:t>没有消费</a:t>
            </a:r>
            <a:r>
              <a:rPr kumimoji="1" lang="en-US" altLang="zh-CN" dirty="0"/>
              <a:t>tag3</a:t>
            </a:r>
            <a:r>
              <a:rPr kumimoji="1" lang="zh-CN" altLang="en-US" dirty="0"/>
              <a:t>的消息，但是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中</a:t>
            </a:r>
            <a:r>
              <a:rPr kumimoji="1" lang="en-US" altLang="zh-CN" dirty="0"/>
              <a:t>tag3</a:t>
            </a:r>
            <a:r>
              <a:rPr kumimoji="1" lang="zh-CN" altLang="en-US" dirty="0"/>
              <a:t>消息的状态是</a:t>
            </a:r>
            <a:r>
              <a:rPr kumimoji="1" lang="en-US" altLang="zh-CN" dirty="0" err="1"/>
              <a:t>consumerd_but_filtered</a:t>
            </a:r>
            <a:r>
              <a:rPr kumimoji="1" lang="zh-CN" altLang="en-US" dirty="0"/>
              <a:t>（消费但是被过滤，可以理解为被丢弃）。此时关闭</a:t>
            </a:r>
            <a:r>
              <a:rPr kumimoji="1" lang="en-US" altLang="zh-CN" dirty="0" err="1"/>
              <a:t>ConsumerA</a:t>
            </a:r>
            <a:r>
              <a:rPr kumimoji="1" lang="en-US" altLang="zh-CN" dirty="0"/>
              <a:t>,</a:t>
            </a:r>
            <a:r>
              <a:rPr kumimoji="1" lang="zh-CN" altLang="en-US" dirty="0"/>
              <a:t>重启</a:t>
            </a:r>
            <a:r>
              <a:rPr kumimoji="1" lang="en-US" altLang="zh-CN" dirty="0" err="1"/>
              <a:t>ConsumerB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tag3</a:t>
            </a:r>
            <a:r>
              <a:rPr kumimoji="1" lang="zh-CN" altLang="en-US" dirty="0"/>
              <a:t>的消息依然不能被重新消费。</a:t>
            </a:r>
            <a:endParaRPr kumimoji="1" lang="en-US" altLang="zh-CN" dirty="0"/>
          </a:p>
          <a:p>
            <a:r>
              <a:rPr kumimoji="1" lang="zh-CN" altLang="en-US" dirty="0"/>
              <a:t>原因：</a:t>
            </a:r>
            <a:r>
              <a:rPr kumimoji="1" lang="en-US" altLang="zh-CN" dirty="0"/>
              <a:t>C</a:t>
            </a:r>
            <a:r>
              <a:rPr lang="en" altLang="zh-CN" dirty="0" err="1"/>
              <a:t>onsumer</a:t>
            </a:r>
            <a:r>
              <a:rPr lang="zh-CN" altLang="en-US" dirty="0"/>
              <a:t>订阅时，会将订阅信息注册到到服务端。后启动的</a:t>
            </a:r>
            <a:r>
              <a:rPr lang="en-US" altLang="zh-CN" dirty="0"/>
              <a:t>consumer</a:t>
            </a:r>
            <a:r>
              <a:rPr lang="zh-CN" altLang="en-US" dirty="0"/>
              <a:t>的</a:t>
            </a:r>
            <a:r>
              <a:rPr lang="en-US" altLang="zh-CN" dirty="0"/>
              <a:t>tag</a:t>
            </a:r>
            <a:r>
              <a:rPr lang="zh-CN" altLang="en-US" dirty="0"/>
              <a:t>覆盖了先启动的</a:t>
            </a:r>
            <a:r>
              <a:rPr lang="en-US" altLang="zh-CN" dirty="0"/>
              <a:t>Consumer</a:t>
            </a:r>
            <a:r>
              <a:rPr lang="zh-CN" altLang="en-US" dirty="0"/>
              <a:t>的</a:t>
            </a:r>
            <a:r>
              <a:rPr lang="en-US" altLang="zh-CN" dirty="0"/>
              <a:t>tag</a:t>
            </a:r>
            <a:r>
              <a:rPr lang="zh-CN" altLang="en-US" dirty="0"/>
              <a:t>，即同一个</a:t>
            </a:r>
            <a:r>
              <a:rPr lang="en-US" altLang="zh-CN" dirty="0"/>
              <a:t>Consumer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的订阅关系只有一个。消息消费时，</a:t>
            </a:r>
            <a:r>
              <a:rPr lang="en-US" altLang="zh-CN" dirty="0"/>
              <a:t>broker</a:t>
            </a:r>
            <a:r>
              <a:rPr lang="zh-CN" altLang="en-US" dirty="0"/>
              <a:t>会根据</a:t>
            </a:r>
            <a:r>
              <a:rPr lang="en-US" altLang="zh-CN" dirty="0"/>
              <a:t>Consumer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订阅的</a:t>
            </a:r>
            <a:r>
              <a:rPr lang="en-US" altLang="zh-CN" dirty="0"/>
              <a:t>tag</a:t>
            </a:r>
            <a:r>
              <a:rPr lang="zh-CN" altLang="en-US" dirty="0"/>
              <a:t>进行过滤，导致</a:t>
            </a:r>
            <a:r>
              <a:rPr lang="en-US" altLang="zh-CN" dirty="0"/>
              <a:t>tag3</a:t>
            </a:r>
            <a:r>
              <a:rPr lang="zh-CN" altLang="en-US" dirty="0"/>
              <a:t>的消息被成功消费，但是被</a:t>
            </a:r>
            <a:r>
              <a:rPr lang="en-US" altLang="zh-CN" dirty="0"/>
              <a:t>broker</a:t>
            </a:r>
            <a:r>
              <a:rPr lang="zh-CN" altLang="en-US" dirty="0"/>
              <a:t>过滤。</a:t>
            </a:r>
            <a:r>
              <a:rPr lang="en-US" altLang="zh-CN" dirty="0" err="1"/>
              <a:t>ConsumerA</a:t>
            </a:r>
            <a:r>
              <a:rPr lang="zh-CN" altLang="en-US" dirty="0"/>
              <a:t>（假设分配</a:t>
            </a:r>
            <a:r>
              <a:rPr lang="en-US" altLang="zh-CN" dirty="0"/>
              <a:t>queue1</a:t>
            </a:r>
            <a:r>
              <a:rPr lang="zh-CN" altLang="en-US" dirty="0"/>
              <a:t>）拉取到</a:t>
            </a:r>
            <a:r>
              <a:rPr lang="en-US" altLang="zh-CN" dirty="0"/>
              <a:t>tag1</a:t>
            </a:r>
            <a:r>
              <a:rPr lang="zh-CN" altLang="en-US" dirty="0"/>
              <a:t>和</a:t>
            </a:r>
            <a:r>
              <a:rPr lang="en-US" altLang="zh-CN" dirty="0"/>
              <a:t>tag2</a:t>
            </a:r>
            <a:r>
              <a:rPr lang="zh-CN" altLang="en-US" dirty="0"/>
              <a:t>的消息，在</a:t>
            </a:r>
            <a:r>
              <a:rPr lang="en-US" altLang="zh-CN" dirty="0"/>
              <a:t>consumer</a:t>
            </a:r>
            <a:r>
              <a:rPr lang="zh-CN" altLang="en-US" dirty="0"/>
              <a:t>过滤时发现</a:t>
            </a:r>
            <a:r>
              <a:rPr lang="en-US" altLang="zh-CN" dirty="0"/>
              <a:t>tag</a:t>
            </a:r>
            <a:r>
              <a:rPr lang="zh-CN" altLang="en-US" dirty="0"/>
              <a:t>符合，消费成功。</a:t>
            </a:r>
            <a:r>
              <a:rPr lang="en-US" altLang="zh-CN" dirty="0" err="1"/>
              <a:t>ConsumerB</a:t>
            </a:r>
            <a:r>
              <a:rPr lang="zh-CN" altLang="en-US" dirty="0"/>
              <a:t>（假设分配到</a:t>
            </a:r>
            <a:r>
              <a:rPr lang="en-US" altLang="zh-CN" dirty="0"/>
              <a:t>queue2</a:t>
            </a:r>
            <a:r>
              <a:rPr lang="zh-CN" altLang="en-US" dirty="0"/>
              <a:t>）拉取到</a:t>
            </a:r>
            <a:r>
              <a:rPr lang="en-US" altLang="zh-CN" dirty="0"/>
              <a:t>tag1</a:t>
            </a:r>
            <a:r>
              <a:rPr lang="zh-CN" altLang="en-US" dirty="0"/>
              <a:t>和</a:t>
            </a:r>
            <a:r>
              <a:rPr lang="en-US" altLang="zh-CN" dirty="0"/>
              <a:t>tag2</a:t>
            </a:r>
            <a:r>
              <a:rPr lang="zh-CN" altLang="en-US" dirty="0"/>
              <a:t>的消息， 但是在</a:t>
            </a:r>
            <a:r>
              <a:rPr lang="en-US" altLang="zh-CN" dirty="0"/>
              <a:t>consumer</a:t>
            </a:r>
            <a:r>
              <a:rPr lang="zh-CN" altLang="en-US" dirty="0"/>
              <a:t>过滤时发现不是</a:t>
            </a:r>
            <a:r>
              <a:rPr lang="en-US" altLang="zh-CN" dirty="0"/>
              <a:t>tag3</a:t>
            </a:r>
            <a:r>
              <a:rPr lang="zh-CN" altLang="en-US" dirty="0"/>
              <a:t>，直接丢弃。导致</a:t>
            </a:r>
            <a:r>
              <a:rPr lang="en-US" altLang="zh-CN" dirty="0"/>
              <a:t>Topic1</a:t>
            </a:r>
            <a:r>
              <a:rPr lang="zh-CN" altLang="en-US" dirty="0"/>
              <a:t>的</a:t>
            </a:r>
            <a:r>
              <a:rPr lang="en-US" altLang="zh-CN" dirty="0"/>
              <a:t>tag3</a:t>
            </a:r>
            <a:r>
              <a:rPr lang="zh-CN" altLang="en-US" dirty="0"/>
              <a:t>消息全部被过滤，而</a:t>
            </a:r>
            <a:r>
              <a:rPr lang="en-US" altLang="zh-CN" dirty="0"/>
              <a:t>queue2</a:t>
            </a:r>
            <a:r>
              <a:rPr lang="zh-CN" altLang="en-US" dirty="0"/>
              <a:t>的</a:t>
            </a:r>
            <a:r>
              <a:rPr lang="en-US" altLang="zh-CN" dirty="0"/>
              <a:t>tag1</a:t>
            </a:r>
            <a:r>
              <a:rPr lang="zh-CN" altLang="en-US" dirty="0"/>
              <a:t>和</a:t>
            </a:r>
            <a:r>
              <a:rPr lang="en-US" altLang="zh-CN" dirty="0"/>
              <a:t>tag2</a:t>
            </a:r>
            <a:r>
              <a:rPr lang="zh-CN" altLang="en-US" dirty="0"/>
              <a:t>的消息也没有被消费。</a:t>
            </a:r>
            <a:endParaRPr lang="en-US" altLang="zh-CN" dirty="0"/>
          </a:p>
          <a:p>
            <a:r>
              <a:rPr lang="zh-CN" altLang="en-US" dirty="0"/>
              <a:t>阿里云上提到同一个消费者</a:t>
            </a:r>
            <a:r>
              <a:rPr lang="en" altLang="zh-CN" dirty="0"/>
              <a:t>Group ID</a:t>
            </a:r>
            <a:r>
              <a:rPr lang="zh-CN" altLang="en-US" dirty="0"/>
              <a:t>下所有</a:t>
            </a:r>
            <a:r>
              <a:rPr lang="en" altLang="zh-CN" dirty="0"/>
              <a:t>Consumer</a:t>
            </a:r>
            <a:r>
              <a:rPr lang="zh-CN" altLang="en-US" dirty="0"/>
              <a:t>实例所订阅的</a:t>
            </a:r>
            <a:r>
              <a:rPr lang="en" altLang="zh-CN" dirty="0"/>
              <a:t>Topic</a:t>
            </a:r>
            <a:r>
              <a:rPr lang="zh-CN" altLang="en" dirty="0"/>
              <a:t>、</a:t>
            </a:r>
            <a:r>
              <a:rPr lang="en" altLang="zh-CN" dirty="0"/>
              <a:t>Group ID</a:t>
            </a:r>
            <a:r>
              <a:rPr lang="zh-CN" altLang="en" dirty="0"/>
              <a:t>、</a:t>
            </a:r>
            <a:r>
              <a:rPr lang="en" altLang="zh-CN" dirty="0"/>
              <a:t>Tag</a:t>
            </a:r>
            <a:r>
              <a:rPr lang="zh-CN" altLang="en-US" dirty="0"/>
              <a:t>必须完全一致，否则消息消费的逻辑就会混乱，甚至导致消息丢失。</a:t>
            </a:r>
            <a:r>
              <a:rPr lang="en" altLang="zh-CN" dirty="0"/>
              <a:t> </a:t>
            </a:r>
            <a:r>
              <a:rPr lang="en" altLang="zh-CN" dirty="0">
                <a:hlinkClick r:id="rId2"/>
              </a:rPr>
              <a:t>https://help.aliyun.com/document_detail/43523.html?spm=a2c4g.11186623.4.1.179338cbbwlJXC</a:t>
            </a:r>
            <a:endParaRPr lang="en" altLang="zh-CN" dirty="0"/>
          </a:p>
          <a:p>
            <a:r>
              <a:rPr lang="zh-CN" altLang="en-US" dirty="0"/>
              <a:t>同时阿里云建议</a:t>
            </a:r>
            <a:r>
              <a:rPr lang="en" altLang="zh-CN" dirty="0"/>
              <a:t>Topic</a:t>
            </a:r>
            <a:r>
              <a:rPr lang="zh-CN" altLang="en-US" dirty="0"/>
              <a:t>与</a:t>
            </a:r>
            <a:r>
              <a:rPr lang="en" altLang="zh-CN" dirty="0"/>
              <a:t>Tag</a:t>
            </a:r>
            <a:r>
              <a:rPr lang="zh-CN" altLang="en-US" dirty="0"/>
              <a:t>最佳实践是</a:t>
            </a:r>
            <a:r>
              <a:rPr lang="en" altLang="zh-CN" dirty="0"/>
              <a:t>Topic</a:t>
            </a:r>
            <a:r>
              <a:rPr lang="zh-CN" altLang="en-US" dirty="0"/>
              <a:t>是一级分类，而</a:t>
            </a:r>
            <a:r>
              <a:rPr lang="en" altLang="zh-CN" dirty="0"/>
              <a:t>Tag</a:t>
            </a:r>
            <a:r>
              <a:rPr lang="zh-CN" altLang="en-US" dirty="0"/>
              <a:t>是二级分类。比如订单创建是</a:t>
            </a:r>
            <a:r>
              <a:rPr lang="en-US" altLang="zh-CN" dirty="0"/>
              <a:t>topic-order-create</a:t>
            </a:r>
            <a:r>
              <a:rPr lang="zh-CN" altLang="en-US" dirty="0"/>
              <a:t>，但是女性订单是</a:t>
            </a:r>
            <a:r>
              <a:rPr lang="en-US" altLang="zh-CN" dirty="0" err="1"/>
              <a:t>tagWomen</a:t>
            </a:r>
            <a:r>
              <a:rPr lang="zh-CN" altLang="en-US" dirty="0"/>
              <a:t>，小孩订单是</a:t>
            </a:r>
            <a:r>
              <a:rPr lang="en-US" altLang="zh-CN" dirty="0" err="1"/>
              <a:t>tagKid</a:t>
            </a:r>
            <a:r>
              <a:rPr lang="zh-CN" altLang="en-US" dirty="0"/>
              <a:t>，宠物订单是</a:t>
            </a:r>
            <a:r>
              <a:rPr lang="en-US" altLang="zh-CN" dirty="0" err="1"/>
              <a:t>tagPet</a:t>
            </a:r>
            <a:r>
              <a:rPr lang="zh-CN" altLang="en-US" dirty="0"/>
              <a:t>。同时这</a:t>
            </a:r>
            <a:r>
              <a:rPr lang="en-US" altLang="zh-CN" dirty="0"/>
              <a:t>3</a:t>
            </a:r>
            <a:r>
              <a:rPr lang="zh-CN" altLang="en-US" dirty="0"/>
              <a:t>种订单要用不同的</a:t>
            </a:r>
            <a:r>
              <a:rPr lang="en-US" altLang="zh-CN" dirty="0" err="1"/>
              <a:t>ConsumerGroup</a:t>
            </a:r>
            <a:r>
              <a:rPr lang="zh-CN" altLang="en-US" dirty="0"/>
              <a:t>去消费。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>
                <a:hlinkClick r:id="rId3"/>
              </a:rPr>
              <a:t>https://help.aliyun.com/document_detail/95837.html?spm=a2c4g.11186623.6.730.7bd353981tHGJT</a:t>
            </a:r>
            <a:endParaRPr lang="en-US" altLang="zh-CN" dirty="0"/>
          </a:p>
          <a:p>
            <a:r>
              <a:rPr lang="zh-CN" altLang="en-US" dirty="0"/>
              <a:t>个人建议直接用多个</a:t>
            </a:r>
            <a:r>
              <a:rPr lang="en-US" altLang="zh-CN" dirty="0"/>
              <a:t>topic</a:t>
            </a:r>
            <a:r>
              <a:rPr lang="zh-CN" altLang="en-US" dirty="0"/>
              <a:t>区分就好，多个</a:t>
            </a:r>
            <a:r>
              <a:rPr lang="en-US" altLang="zh-CN" dirty="0"/>
              <a:t>topic</a:t>
            </a:r>
            <a:r>
              <a:rPr lang="zh-CN" altLang="en-US" dirty="0"/>
              <a:t>对</a:t>
            </a:r>
            <a:r>
              <a:rPr lang="en-US" altLang="zh-CN" dirty="0" err="1"/>
              <a:t>RocketMQ</a:t>
            </a:r>
            <a:r>
              <a:rPr lang="zh-CN" altLang="en-US" dirty="0"/>
              <a:t>并没有太大的性能问题。</a:t>
            </a:r>
          </a:p>
          <a:p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997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7197F-2F66-3B42-8078-0CD639AF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延迟消息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3B139-4D01-8C40-8CC0-AD4696002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166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D9C40-180B-8D40-89A0-94120786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6135D-D294-0E40-B41B-8036DE1D0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0366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13AE2-AC33-9149-966D-E50C42CF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负载均衡机制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0FC5C-9645-6F41-83AB-4707FC92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55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09E60-AE0B-F440-9B7F-730A0674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 err="1"/>
              <a:t>RocketMQ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1AE4B-9C6A-C642-8595-57F111C2D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RcoketMQ</a:t>
            </a:r>
            <a:r>
              <a:rPr lang="en-US" altLang="zh-CN" dirty="0"/>
              <a:t> </a:t>
            </a:r>
            <a:r>
              <a:rPr lang="zh-CN" altLang="en-US" dirty="0"/>
              <a:t>是一款低延迟、高可靠、可伸缩、易于使用的消息中间件</a:t>
            </a:r>
            <a:endParaRPr lang="en-US" altLang="zh-CN" dirty="0"/>
          </a:p>
          <a:p>
            <a:r>
              <a:rPr lang="en-US" altLang="zh-CN" dirty="0" err="1"/>
              <a:t>RockeMQ</a:t>
            </a:r>
            <a:r>
              <a:rPr lang="zh-CN" altLang="en-US" dirty="0"/>
              <a:t>使用场景：解耦，异步，消峰，消息分发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855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226ED-61C1-F845-8DA6-35D525BD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存储机制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F12A1-20A1-794B-9048-4A83D4115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638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09A91-A650-9D4B-BE61-62F8F8FF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719" y="2788555"/>
            <a:ext cx="8911687" cy="1280890"/>
          </a:xfrm>
        </p:spPr>
        <p:txBody>
          <a:bodyPr/>
          <a:lstStyle/>
          <a:p>
            <a:pPr algn="ctr"/>
            <a:r>
              <a:rPr kumimoji="1" lang="zh-CN" altLang="en-US" dirty="0"/>
              <a:t>常见问题</a:t>
            </a:r>
          </a:p>
        </p:txBody>
      </p:sp>
    </p:spTree>
    <p:extLst>
      <p:ext uri="{BB962C8B-B14F-4D97-AF65-F5344CB8AC3E}">
        <p14:creationId xmlns:p14="http://schemas.microsoft.com/office/powerpoint/2010/main" val="3706558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2788B-DB38-6142-8226-92CE9D072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一个</a:t>
            </a:r>
            <a:r>
              <a:rPr kumimoji="1" lang="en-US" altLang="zh-CN" dirty="0"/>
              <a:t>JVM</a:t>
            </a:r>
            <a:r>
              <a:rPr kumimoji="1" lang="zh-CN" altLang="en-US" dirty="0"/>
              <a:t>进程是否可以启动多个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776989-19A6-2E4C-B84E-04404D23F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可以。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个参数</a:t>
            </a:r>
            <a:endParaRPr kumimoji="1" lang="en-US" altLang="zh-CN" dirty="0"/>
          </a:p>
          <a:p>
            <a:r>
              <a:rPr lang="en-US" altLang="zh-CN" dirty="0" err="1"/>
              <a:t>instanceName</a:t>
            </a:r>
            <a:r>
              <a:rPr lang="zh-CN" altLang="en-US" dirty="0"/>
              <a:t>：实例名，默认为</a:t>
            </a:r>
            <a:r>
              <a:rPr lang="en-US" altLang="zh-CN" dirty="0"/>
              <a:t>DEFAULT</a:t>
            </a:r>
            <a:r>
              <a:rPr lang="zh-CN" altLang="en-US" dirty="0"/>
              <a:t>，启动时如果为默认值，则会被改写成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PID</a:t>
            </a:r>
            <a:r>
              <a:rPr lang="zh-CN" altLang="en-US" dirty="0"/>
              <a:t>。这里有个概念，</a:t>
            </a:r>
            <a:r>
              <a:rPr lang="en-US" altLang="zh-CN" dirty="0" err="1"/>
              <a:t>MQClientInstance</a:t>
            </a:r>
            <a:r>
              <a:rPr lang="zh-CN" altLang="en-US" dirty="0"/>
              <a:t>，封装了和</a:t>
            </a:r>
            <a:r>
              <a:rPr lang="en-US" altLang="zh-CN" dirty="0" err="1"/>
              <a:t>Netty</a:t>
            </a:r>
            <a:r>
              <a:rPr lang="zh-CN" altLang="en-US" dirty="0"/>
              <a:t>通信相关的功能，代表</a:t>
            </a:r>
            <a:r>
              <a:rPr lang="en-US" altLang="zh-CN" dirty="0"/>
              <a:t>		</a:t>
            </a:r>
            <a:r>
              <a:rPr lang="zh-CN" altLang="en-US" dirty="0"/>
              <a:t>和一个</a:t>
            </a:r>
            <a:r>
              <a:rPr lang="en-US" altLang="zh-CN" dirty="0" err="1"/>
              <a:t>RocketMQ</a:t>
            </a:r>
            <a:r>
              <a:rPr lang="zh-CN" altLang="en-US" dirty="0"/>
              <a:t>集群的通信。在一个</a:t>
            </a:r>
            <a:r>
              <a:rPr lang="en-US" altLang="zh-CN" dirty="0"/>
              <a:t>JVM</a:t>
            </a:r>
            <a:r>
              <a:rPr lang="zh-CN" altLang="en-US" dirty="0"/>
              <a:t>进程中，可以有多</a:t>
            </a:r>
            <a:r>
              <a:rPr lang="en-US" altLang="zh-CN" dirty="0" err="1"/>
              <a:t>MQClientInstance</a:t>
            </a:r>
            <a:r>
              <a:rPr lang="zh-CN" altLang="en-US" dirty="0"/>
              <a:t>，</a:t>
            </a:r>
            <a:r>
              <a:rPr lang="en-US" altLang="zh-CN" dirty="0"/>
              <a:t> 	</a:t>
            </a:r>
            <a:r>
              <a:rPr lang="en-US" altLang="zh-CN" dirty="0" err="1"/>
              <a:t>clientId</a:t>
            </a:r>
            <a:r>
              <a:rPr lang="zh-CN" altLang="en-US" dirty="0"/>
              <a:t>为</a:t>
            </a:r>
            <a:r>
              <a:rPr lang="en-US" altLang="zh-CN" dirty="0"/>
              <a:t>IP+ </a:t>
            </a:r>
            <a:r>
              <a:rPr lang="en-US" altLang="zh-CN" dirty="0" err="1"/>
              <a:t>instanceName</a:t>
            </a:r>
            <a:r>
              <a:rPr lang="en-US" altLang="zh-CN" dirty="0"/>
              <a:t>	</a:t>
            </a:r>
            <a:r>
              <a:rPr lang="zh-CN" altLang="en-US" dirty="0"/>
              <a:t>的形式。也就是说，相同实例名的</a:t>
            </a:r>
            <a:r>
              <a:rPr lang="en-US" altLang="zh-CN" dirty="0"/>
              <a:t>	</a:t>
            </a:r>
            <a:r>
              <a:rPr lang="en-US" altLang="zh-CN" dirty="0" err="1"/>
              <a:t>MQClientInstance</a:t>
            </a:r>
            <a:r>
              <a:rPr lang="zh-CN" altLang="en-US" dirty="0"/>
              <a:t>可以复用。</a:t>
            </a:r>
            <a:endParaRPr lang="en-US" altLang="zh-CN" dirty="0"/>
          </a:p>
          <a:p>
            <a:r>
              <a:rPr lang="en-US" altLang="zh-CN" dirty="0" err="1"/>
              <a:t>producerGroup</a:t>
            </a:r>
            <a:r>
              <a:rPr lang="en-US" altLang="zh-CN" dirty="0"/>
              <a:t>: </a:t>
            </a:r>
            <a:r>
              <a:rPr lang="zh-CN" altLang="en-US" dirty="0"/>
              <a:t>生产者组，只有在事务消息的状态回查中有用。一个</a:t>
            </a:r>
            <a:r>
              <a:rPr lang="en-US" altLang="zh-CN" dirty="0"/>
              <a:t>	</a:t>
            </a:r>
            <a:r>
              <a:rPr lang="en-US" altLang="zh-CN" dirty="0" err="1"/>
              <a:t>MQClientInstance</a:t>
            </a:r>
            <a:r>
              <a:rPr lang="zh-CN" altLang="en-US" dirty="0"/>
              <a:t>中，每个</a:t>
            </a:r>
            <a:r>
              <a:rPr lang="en-US" altLang="zh-CN" dirty="0" err="1"/>
              <a:t>producerGroup</a:t>
            </a:r>
            <a:r>
              <a:rPr lang="zh-CN" altLang="en-US" dirty="0"/>
              <a:t>只能注册一个</a:t>
            </a:r>
            <a:r>
              <a:rPr lang="en-US" altLang="zh-CN" dirty="0"/>
              <a:t>Producer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所以启动多个属于同一</a:t>
            </a:r>
            <a:r>
              <a:rPr lang="en-US" altLang="zh-CN" dirty="0" err="1"/>
              <a:t>producerGroup</a:t>
            </a:r>
            <a:r>
              <a:rPr lang="zh-CN" altLang="en-US" dirty="0"/>
              <a:t>的</a:t>
            </a:r>
            <a:r>
              <a:rPr lang="en-US" altLang="zh-CN" dirty="0"/>
              <a:t>producer</a:t>
            </a:r>
            <a:r>
              <a:rPr lang="zh-CN" altLang="en-US" dirty="0"/>
              <a:t>会失败。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zh-CN" altLang="en-US" dirty="0"/>
              <a:t> 因此，如果一个</a:t>
            </a:r>
            <a:r>
              <a:rPr lang="en-US" altLang="zh-CN" dirty="0"/>
              <a:t>JVM</a:t>
            </a:r>
            <a:r>
              <a:rPr lang="zh-CN" altLang="en-US" dirty="0"/>
              <a:t>进程需要和多个</a:t>
            </a:r>
            <a:r>
              <a:rPr lang="en-US" altLang="zh-CN" dirty="0" err="1"/>
              <a:t>RocketMQ</a:t>
            </a:r>
            <a:r>
              <a:rPr lang="zh-CN" altLang="en-US" dirty="0"/>
              <a:t>集群通信，可以启动多个</a:t>
            </a:r>
            <a:r>
              <a:rPr lang="en-US" altLang="zh-CN" dirty="0" err="1"/>
              <a:t>instanceName</a:t>
            </a:r>
            <a:r>
              <a:rPr lang="zh-CN" altLang="en-US" dirty="0"/>
              <a:t>不同的</a:t>
            </a:r>
            <a:r>
              <a:rPr lang="en-US" altLang="zh-CN" dirty="0"/>
              <a:t>Producer</a:t>
            </a:r>
            <a:r>
              <a:rPr lang="zh-CN" altLang="en-US" dirty="0"/>
              <a:t>。但是一个</a:t>
            </a:r>
            <a:r>
              <a:rPr lang="en-US" altLang="zh-CN" dirty="0" err="1"/>
              <a:t>producerGroup</a:t>
            </a:r>
            <a:r>
              <a:rPr lang="zh-CN" altLang="en-US" dirty="0"/>
              <a:t>只需要一个</a:t>
            </a:r>
            <a:r>
              <a:rPr lang="en-US" altLang="zh-CN" dirty="0"/>
              <a:t>Producer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9307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54089-DDA3-0546-9A46-36594C1B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如何保证高可用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D53C2-376F-C947-8A16-315A869CD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通过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配合来实现。在</a:t>
            </a:r>
            <a:r>
              <a:rPr kumimoji="1" lang="en-US" altLang="zh-CN" dirty="0"/>
              <a:t>Broker </a:t>
            </a:r>
            <a:r>
              <a:rPr kumimoji="1" lang="zh-CN" altLang="en-US" dirty="0"/>
              <a:t>的配置文件中，参数</a:t>
            </a:r>
            <a:r>
              <a:rPr kumimoji="1" lang="en-US" altLang="zh-CN" dirty="0" err="1"/>
              <a:t>brokerId</a:t>
            </a:r>
            <a:r>
              <a:rPr kumimoji="1" lang="zh-CN" altLang="en-US" dirty="0"/>
              <a:t>的值为</a:t>
            </a:r>
            <a:r>
              <a:rPr kumimoji="1" lang="en-US" altLang="zh-CN" dirty="0"/>
              <a:t>0 </a:t>
            </a:r>
            <a:r>
              <a:rPr kumimoji="1" lang="zh-CN" altLang="en-US" dirty="0"/>
              <a:t>是</a:t>
            </a:r>
            <a:r>
              <a:rPr kumimoji="1" lang="en-US" altLang="zh-CN" dirty="0"/>
              <a:t>Master </a:t>
            </a:r>
            <a:r>
              <a:rPr kumimoji="1" lang="zh-CN" altLang="en-US" dirty="0"/>
              <a:t>，大于</a:t>
            </a:r>
            <a:r>
              <a:rPr kumimoji="1" lang="en-US" altLang="zh-CN" dirty="0"/>
              <a:t>0 </a:t>
            </a:r>
            <a:r>
              <a:rPr kumimoji="1" lang="zh-CN" altLang="en-US" dirty="0"/>
              <a:t>是</a:t>
            </a:r>
            <a:r>
              <a:rPr kumimoji="1" lang="en-US" altLang="zh-CN" dirty="0"/>
              <a:t>Slave </a:t>
            </a:r>
            <a:r>
              <a:rPr kumimoji="1" lang="zh-CN" altLang="en-US" dirty="0"/>
              <a:t>，同时</a:t>
            </a:r>
            <a:r>
              <a:rPr kumimoji="1" lang="en-US" altLang="zh-CN" dirty="0"/>
              <a:t>broker Role </a:t>
            </a:r>
            <a:r>
              <a:rPr kumimoji="1" lang="zh-CN" altLang="en-US" dirty="0"/>
              <a:t>参数也会说明这个</a:t>
            </a:r>
            <a:r>
              <a:rPr kumimoji="1" lang="en-US" altLang="zh-CN" dirty="0"/>
              <a:t>Broker </a:t>
            </a:r>
            <a:r>
              <a:rPr kumimoji="1" lang="zh-CN" altLang="en-US" dirty="0"/>
              <a:t>是</a:t>
            </a:r>
            <a:r>
              <a:rPr kumimoji="1" lang="en-US" altLang="zh-CN" dirty="0"/>
              <a:t>Master </a:t>
            </a:r>
            <a:r>
              <a:rPr kumimoji="1" lang="zh-CN" altLang="en-US" dirty="0"/>
              <a:t>还是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。</a:t>
            </a:r>
            <a:endParaRPr kumimoji="1" lang="en-US" altLang="zh-CN"/>
          </a:p>
          <a:p>
            <a:r>
              <a:rPr kumimoji="1" lang="en-US" altLang="zh-CN"/>
              <a:t>Master</a:t>
            </a:r>
            <a:r>
              <a:rPr kumimoji="1" lang="zh-CN" altLang="en-US" dirty="0"/>
              <a:t>支持读写，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只支持读。如果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不可用或者繁忙时，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会自动切换到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进行消费。</a:t>
            </a:r>
            <a:endParaRPr kumimoji="1" lang="en-US" altLang="zh-CN" dirty="0"/>
          </a:p>
          <a:p>
            <a:r>
              <a:rPr kumimoji="1" lang="en-US" altLang="zh-CN" dirty="0"/>
              <a:t>4.5.0</a:t>
            </a:r>
            <a:r>
              <a:rPr kumimoji="1" lang="zh-CN" altLang="en-US" dirty="0"/>
              <a:t>版本前，不支持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自动转换成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/>
              <a:t>4.5.0</a:t>
            </a:r>
            <a:r>
              <a:rPr kumimoji="1" lang="zh-CN" altLang="en-US" dirty="0"/>
              <a:t>版本引入了 </a:t>
            </a:r>
            <a:r>
              <a:rPr kumimoji="1" lang="en-US" altLang="zh-CN" dirty="0" err="1"/>
              <a:t>Dledger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的多副本技术。 是指一组相同名称的 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，至少需要 </a:t>
            </a:r>
            <a:r>
              <a:rPr kumimoji="1" lang="en-US" altLang="zh-CN" dirty="0"/>
              <a:t>3 </a:t>
            </a:r>
            <a:r>
              <a:rPr kumimoji="1" lang="zh-CN" altLang="en-US" dirty="0"/>
              <a:t>个节点，通过 </a:t>
            </a:r>
            <a:r>
              <a:rPr kumimoji="1" lang="en-US" altLang="zh-CN" dirty="0"/>
              <a:t>Raft </a:t>
            </a:r>
            <a:r>
              <a:rPr kumimoji="1" lang="zh-CN" altLang="en-US" dirty="0"/>
              <a:t>自动选举出一个 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，其余节点 作为 </a:t>
            </a:r>
            <a:r>
              <a:rPr kumimoji="1" lang="en-US" altLang="zh-CN" dirty="0"/>
              <a:t>Follower</a:t>
            </a:r>
            <a:r>
              <a:rPr kumimoji="1" lang="zh-CN" altLang="en-US" dirty="0"/>
              <a:t>，并在 </a:t>
            </a:r>
            <a:r>
              <a:rPr kumimoji="1" lang="en-US" altLang="zh-CN" dirty="0"/>
              <a:t>Leader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Follower </a:t>
            </a:r>
            <a:r>
              <a:rPr kumimoji="1" lang="zh-CN" altLang="en-US" dirty="0"/>
              <a:t>之间复制数据以保证高可用。（此功能默认关闭，需要在配置文件中启用）</a:t>
            </a:r>
          </a:p>
        </p:txBody>
      </p:sp>
    </p:spTree>
    <p:extLst>
      <p:ext uri="{BB962C8B-B14F-4D97-AF65-F5344CB8AC3E}">
        <p14:creationId xmlns:p14="http://schemas.microsoft.com/office/powerpoint/2010/main" val="1961592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C6E4E-9A46-DC4A-B9F2-FE4720A7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如何保证消息可靠性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31BC5-D296-224F-A766-C3D56C05B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Provider</a:t>
            </a:r>
            <a:r>
              <a:rPr kumimoji="1" lang="zh-CN" altLang="en-US" dirty="0"/>
              <a:t>端</a:t>
            </a:r>
            <a:endParaRPr kumimoji="1" lang="en-US" altLang="zh-CN" dirty="0"/>
          </a:p>
          <a:p>
            <a:r>
              <a:rPr kumimoji="1" lang="zh-CN" altLang="en-US" dirty="0"/>
              <a:t>如果是同步消息，消息投递时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返回失败，重新投递（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保证消息一定投递成功）</a:t>
            </a:r>
            <a:endParaRPr kumimoji="1" lang="en-US" altLang="zh-CN" dirty="0"/>
          </a:p>
          <a:p>
            <a:r>
              <a:rPr kumimoji="1" lang="zh-CN" altLang="en-US" dirty="0"/>
              <a:t>如果是异步消息，在回调接口里根据投递状态决定是否重新投递。</a:t>
            </a:r>
            <a:endParaRPr kumimoji="1" lang="en-US" altLang="zh-CN" dirty="0"/>
          </a:p>
          <a:p>
            <a:r>
              <a:rPr kumimoji="1" lang="en-US" altLang="zh-CN" dirty="0"/>
              <a:t>Broker</a:t>
            </a:r>
            <a:r>
              <a:rPr kumimoji="1" lang="zh-CN" altLang="en-US" dirty="0"/>
              <a:t>端</a:t>
            </a:r>
            <a:endParaRPr kumimoji="1" lang="en-US" altLang="zh-CN" dirty="0"/>
          </a:p>
          <a:p>
            <a:r>
              <a:rPr kumimoji="1" lang="zh-CN" altLang="en-US" dirty="0"/>
              <a:t>根据主从同步策略和消息刷盘策略来共同保证</a:t>
            </a:r>
            <a:endParaRPr kumimoji="1" lang="en-US" altLang="zh-CN" dirty="0"/>
          </a:p>
          <a:p>
            <a:r>
              <a:rPr kumimoji="1" lang="zh-CN" altLang="en-US" dirty="0"/>
              <a:t>同步复制，同步刷盘。最安全，不会丢失消息，但是性能最差。</a:t>
            </a:r>
            <a:endParaRPr kumimoji="1" lang="en-US" altLang="zh-CN" dirty="0"/>
          </a:p>
          <a:p>
            <a:r>
              <a:rPr kumimoji="1" lang="zh-CN" altLang="en-US" dirty="0"/>
              <a:t>同步复制，异步刷盘。折中方案，可靠性和性能都比较好，除非主从同时故障。</a:t>
            </a:r>
            <a:endParaRPr kumimoji="1" lang="en-US" altLang="zh-CN" dirty="0"/>
          </a:p>
          <a:p>
            <a:r>
              <a:rPr kumimoji="1" lang="zh-CN" altLang="en-US" dirty="0"/>
              <a:t>异步复制，同步刷盘。都同步刷盘了，意义不大。</a:t>
            </a:r>
            <a:endParaRPr kumimoji="1" lang="en-US" altLang="zh-CN" dirty="0"/>
          </a:p>
          <a:p>
            <a:r>
              <a:rPr kumimoji="1" lang="zh-CN" altLang="en-US" dirty="0"/>
              <a:t>异步复制，异步刷盘。性能最好，如果主节点故障，消息丢失，不推荐。</a:t>
            </a:r>
          </a:p>
        </p:txBody>
      </p:sp>
    </p:spTree>
    <p:extLst>
      <p:ext uri="{BB962C8B-B14F-4D97-AF65-F5344CB8AC3E}">
        <p14:creationId xmlns:p14="http://schemas.microsoft.com/office/powerpoint/2010/main" val="1673429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AE86B-65D1-4F43-A547-DA83ED79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如何控制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在</a:t>
            </a:r>
            <a:r>
              <a:rPr kumimoji="1" lang="en-US" altLang="zh-CN" dirty="0"/>
              <a:t>push</a:t>
            </a:r>
            <a:r>
              <a:rPr kumimoji="1" lang="zh-CN" altLang="en-US" dirty="0"/>
              <a:t>模式下一次拉取多条消息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FAF16-9FE3-9D41-A943-D3AE7EBC4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3872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pullBatchSize</a:t>
            </a:r>
            <a:r>
              <a:rPr lang="zh-CN" altLang="en-US" dirty="0"/>
              <a:t>：设置每批次从</a:t>
            </a:r>
            <a:r>
              <a:rPr lang="en-US" altLang="zh-CN" dirty="0"/>
              <a:t>broker</a:t>
            </a:r>
            <a:r>
              <a:rPr lang="zh-CN" altLang="en-US" dirty="0"/>
              <a:t>拉取消息的最大个数</a:t>
            </a:r>
            <a:r>
              <a:rPr lang="en-US" altLang="zh-CN" dirty="0"/>
              <a:t>,</a:t>
            </a:r>
            <a:r>
              <a:rPr lang="zh-CN" altLang="en-US" dirty="0"/>
              <a:t>默认值是</a:t>
            </a:r>
            <a:r>
              <a:rPr lang="en-US" altLang="zh-CN" dirty="0"/>
              <a:t>32</a:t>
            </a:r>
          </a:p>
          <a:p>
            <a:r>
              <a:rPr lang="en-US" altLang="zh-CN" dirty="0" err="1"/>
              <a:t>consumeMessageBatchMaxSize</a:t>
            </a:r>
            <a:r>
              <a:rPr lang="zh-CN" altLang="en-US" dirty="0"/>
              <a:t>：设置每次消费的消息个数，默认</a:t>
            </a:r>
            <a:r>
              <a:rPr lang="en-US" altLang="zh-CN" dirty="0"/>
              <a:t>1</a:t>
            </a:r>
            <a:r>
              <a:rPr lang="zh-CN" altLang="en-US" dirty="0"/>
              <a:t>， 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最大</a:t>
            </a:r>
            <a:r>
              <a:rPr lang="en-US" altLang="zh-CN" dirty="0"/>
              <a:t>1024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br>
              <a:rPr lang="en-US" altLang="zh-CN" dirty="0"/>
            </a:br>
            <a:r>
              <a:rPr lang="zh-CN" altLang="en-US" dirty="0"/>
              <a:t>    比如设置了</a:t>
            </a:r>
            <a:r>
              <a:rPr lang="en-US" altLang="zh-CN" dirty="0" err="1"/>
              <a:t>pullBatchSize</a:t>
            </a:r>
            <a:r>
              <a:rPr lang="zh-CN" altLang="en-US" dirty="0"/>
              <a:t>为</a:t>
            </a:r>
            <a:r>
              <a:rPr lang="en-US" altLang="zh-CN" dirty="0"/>
              <a:t>40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consumeMessageBatchMaxSize</a:t>
            </a:r>
            <a:r>
              <a:rPr lang="zh-CN" altLang="en-US" dirty="0"/>
              <a:t>为</a:t>
            </a:r>
            <a:r>
              <a:rPr lang="en-US" altLang="zh-CN" dirty="0"/>
              <a:t>20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则将会对消息进行拆分，然后提交到线程池进行处理。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264840-5FF6-9846-9B61-A4E97142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15" y="3183309"/>
            <a:ext cx="8014036" cy="168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27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B042B-53C7-134F-B631-E706405B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如果同一个消费者组的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订阅了不同的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会怎么样？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41515-8274-AF4C-AAC2-F331F93B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276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5813C-1C8D-684C-972E-A7B35E17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引入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（</a:t>
            </a:r>
            <a:r>
              <a:rPr kumimoji="1" lang="en-US" altLang="zh-CN" dirty="0"/>
              <a:t>MQ</a:t>
            </a:r>
            <a:r>
              <a:rPr kumimoji="1" lang="zh-CN" altLang="en-US" dirty="0"/>
              <a:t>）带来的问题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8033EE-4F04-5048-9BEC-24DDFAEE6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3974"/>
            <a:ext cx="8915400" cy="426724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 </a:t>
            </a:r>
            <a:r>
              <a:rPr kumimoji="1" lang="zh-CN" altLang="en-US" dirty="0"/>
              <a:t>增加了中间件，也就增加了单点故障的可能性。</a:t>
            </a:r>
            <a:endParaRPr kumimoji="1" lang="en-US" altLang="zh-CN" dirty="0"/>
          </a:p>
          <a:p>
            <a:r>
              <a:rPr kumimoji="1" lang="zh-CN" altLang="en-US" dirty="0"/>
              <a:t>通过消息队列的形式属于异步形式，无法同步获取返回值。</a:t>
            </a:r>
            <a:endParaRPr kumimoji="1" lang="en-US" altLang="zh-CN" dirty="0"/>
          </a:p>
          <a:p>
            <a:r>
              <a:rPr kumimoji="1" lang="zh-CN" altLang="en-US" dirty="0"/>
              <a:t>解决思路：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消费者消费完成后，把返回消息放到另一个消息通道，生产者通过发生的消息</a:t>
            </a:r>
            <a:r>
              <a:rPr kumimoji="1" lang="en-US" altLang="zh-CN" dirty="0"/>
              <a:t>ID</a:t>
            </a:r>
            <a:r>
              <a:rPr kumimoji="1" lang="zh-CN" altLang="en-US" dirty="0"/>
              <a:t>来确定返回消息。</a:t>
            </a:r>
            <a:endParaRPr kumimoji="1" lang="en-US" altLang="zh-CN" dirty="0"/>
          </a:p>
          <a:p>
            <a:r>
              <a:rPr kumimoji="1" lang="en-US" altLang="zh-CN" dirty="0"/>
              <a:t>2. 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支持</a:t>
            </a:r>
            <a:r>
              <a:rPr lang="zh-CN" altLang="en-US" dirty="0"/>
              <a:t>请求</a:t>
            </a:r>
            <a:r>
              <a:rPr lang="en-US" altLang="zh-CN" dirty="0"/>
              <a:t>/</a:t>
            </a:r>
            <a:r>
              <a:rPr lang="zh-CN" altLang="en-US" dirty="0"/>
              <a:t>应答 语义。可以通过</a:t>
            </a:r>
            <a:r>
              <a:rPr lang="en-US" altLang="zh-CN" dirty="0" err="1"/>
              <a:t>RocketMQ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进行消息和回复。</a:t>
            </a:r>
            <a:endParaRPr kumimoji="1" lang="en-US" altLang="zh-CN" dirty="0"/>
          </a:p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不同于数据库，没有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这样的本地事务。如何保证业务执行和消息发送在一个事务中？比如以下场景：用户下单，业务执行完成后发送了订单生成消息给下游系统，但是在事务提交的时候因为某些问题失败了，事务回退了，但是订单消息已经发送，无法回退。</a:t>
            </a:r>
            <a:endParaRPr kumimoji="1" lang="en-US" altLang="zh-CN" dirty="0"/>
          </a:p>
          <a:p>
            <a:r>
              <a:rPr kumimoji="1" lang="zh-CN" altLang="en-US" dirty="0"/>
              <a:t>解决思路：</a:t>
            </a:r>
            <a:endParaRPr kumimoji="1" lang="en-US" altLang="zh-CN" dirty="0"/>
          </a:p>
          <a:p>
            <a:r>
              <a:rPr kumimoji="1" lang="zh-CN" altLang="en-US" dirty="0"/>
              <a:t>发件箱模式。定义一个消息队列表，发送</a:t>
            </a:r>
            <a:r>
              <a:rPr kumimoji="1" lang="en-US" altLang="zh-CN" dirty="0" err="1"/>
              <a:t>mq</a:t>
            </a:r>
            <a:r>
              <a:rPr kumimoji="1" lang="zh-CN" altLang="en-US" dirty="0"/>
              <a:t>消息时，先将消息小如到消息表中，此时属于数据库本地事务。启用一个组件扫描发件箱并发送。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2971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DC664-2C41-7543-953E-7256D28E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如何处理消息重复消费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2B3C3-CF9F-1D43-9D5D-D435D712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自身并不解决消息重复消费的问题。需要使用者自己解决。</a:t>
            </a:r>
            <a:endParaRPr kumimoji="1" lang="en-US" altLang="zh-CN" dirty="0"/>
          </a:p>
          <a:p>
            <a:r>
              <a:rPr kumimoji="1" lang="zh-CN" altLang="en-US" dirty="0"/>
              <a:t>解决方案有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种：</a:t>
            </a:r>
            <a:endParaRPr kumimoji="1" lang="en-US" altLang="zh-CN" dirty="0"/>
          </a:p>
          <a:p>
            <a:r>
              <a:rPr kumimoji="1" lang="zh-CN" altLang="en-US" dirty="0"/>
              <a:t>保证消费逻辑的幂等性。</a:t>
            </a:r>
            <a:endParaRPr kumimoji="1" lang="en-US" altLang="zh-CN" dirty="0"/>
          </a:p>
          <a:p>
            <a:r>
              <a:rPr kumimoji="1" lang="zh-CN" altLang="en-US" dirty="0"/>
              <a:t>维护一个已消费消息的记录。（比如在数据库或者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中保存已经消费的消息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5485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D7B92-C53F-5048-A035-CD294FA5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如何保证顺序消费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86850-C320-CE4F-B6EC-693E90834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顺序消费分为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种：分区顺序和全局顺序。</a:t>
            </a:r>
            <a:endParaRPr kumimoji="1" lang="en-US" altLang="zh-CN" dirty="0"/>
          </a:p>
          <a:p>
            <a:r>
              <a:rPr kumimoji="1" lang="zh-CN" altLang="en-US" dirty="0"/>
              <a:t>分区顺序：在一个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下的某个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是顺序的。比如对某个用户进行持续更新的消息，可以通过</a:t>
            </a:r>
            <a:r>
              <a:rPr lang="en" altLang="zh-CN" dirty="0" err="1"/>
              <a:t>MessageQueueSelector</a:t>
            </a:r>
            <a:r>
              <a:rPr lang="zh-CN" altLang="en" dirty="0"/>
              <a:t>将</a:t>
            </a:r>
            <a:r>
              <a:rPr lang="zh-CN" altLang="en-US" dirty="0"/>
              <a:t>某个用户的消息制定发送到同一个</a:t>
            </a:r>
            <a:r>
              <a:rPr lang="en-US" altLang="zh-CN" dirty="0"/>
              <a:t>queue</a:t>
            </a:r>
            <a:r>
              <a:rPr lang="zh-CN" altLang="en-US" dirty="0"/>
              <a:t>。</a:t>
            </a:r>
            <a:r>
              <a:rPr lang="en-US" altLang="zh-CN" dirty="0"/>
              <a:t>Consumer</a:t>
            </a:r>
            <a:r>
              <a:rPr lang="zh-CN" altLang="en-US" dirty="0"/>
              <a:t>消费时可以 采用</a:t>
            </a:r>
            <a:r>
              <a:rPr lang="en-US" altLang="zh-CN" dirty="0" err="1"/>
              <a:t>MessageListenerOrderly</a:t>
            </a:r>
            <a:r>
              <a:rPr lang="zh-CN" altLang="en-US" dirty="0"/>
              <a:t>的形式进行顺序消费，如果用</a:t>
            </a:r>
            <a:r>
              <a:rPr lang="en-US" altLang="zh-CN" dirty="0" err="1"/>
              <a:t>MessageListenerConcurrently</a:t>
            </a:r>
            <a:r>
              <a:rPr lang="zh-CN" altLang="en-US" dirty="0"/>
              <a:t>，则需要将线程池改为单线程。</a:t>
            </a:r>
            <a:endParaRPr lang="en-US" altLang="zh-CN" dirty="0"/>
          </a:p>
          <a:p>
            <a:r>
              <a:rPr kumimoji="1" lang="zh-CN" altLang="en-US" dirty="0"/>
              <a:t>全局顺序：只能通过将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设置成只有一个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来实现。同样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要顺序消费。</a:t>
            </a:r>
            <a:endParaRPr kumimoji="1" lang="en-US" altLang="zh-CN" dirty="0"/>
          </a:p>
          <a:p>
            <a:r>
              <a:rPr kumimoji="1" lang="zh-CN" altLang="en-US" dirty="0"/>
              <a:t>分区顺序并不能严格保证，在某些极端场景下，比如一个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分布在多个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上，但是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宕机导致</a:t>
            </a:r>
            <a:r>
              <a:rPr lang="en" altLang="zh-CN" dirty="0" err="1"/>
              <a:t>MessageQueueSelector</a:t>
            </a:r>
            <a:r>
              <a:rPr lang="zh-CN" altLang="en" dirty="0"/>
              <a:t>返回</a:t>
            </a:r>
            <a:r>
              <a:rPr lang="zh-CN" altLang="en-US" dirty="0"/>
              <a:t>的</a:t>
            </a:r>
            <a:r>
              <a:rPr lang="en-US" altLang="zh-CN" dirty="0"/>
              <a:t>Queue</a:t>
            </a:r>
            <a:r>
              <a:rPr lang="zh-CN" altLang="en-US" dirty="0"/>
              <a:t>列表数量发生了变化 ，消息被发送到不同的</a:t>
            </a:r>
            <a:r>
              <a:rPr lang="en-US" altLang="zh-CN" dirty="0"/>
              <a:t>Queue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622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64EE7-5937-0142-8BDB-0D3D216E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发展历史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10BA1-FBCB-FB42-9B72-972119C3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阿里巴巴消息中间件起源于</a:t>
            </a:r>
            <a:r>
              <a:rPr lang="en-US" altLang="zh-CN" dirty="0"/>
              <a:t>2001</a:t>
            </a:r>
            <a:r>
              <a:rPr lang="zh-CN" altLang="en-US" dirty="0"/>
              <a:t>年的五彩石项目，</a:t>
            </a:r>
            <a:r>
              <a:rPr lang="en-US" altLang="zh-CN" dirty="0"/>
              <a:t>Notify</a:t>
            </a:r>
            <a:r>
              <a:rPr lang="zh-CN" altLang="en-US" dirty="0"/>
              <a:t>在这期间应运而生，用于交易核心消息的流转。</a:t>
            </a:r>
          </a:p>
          <a:p>
            <a:r>
              <a:rPr lang="zh-CN" altLang="en-US" dirty="0"/>
              <a:t>至</a:t>
            </a:r>
            <a:r>
              <a:rPr lang="en-US" altLang="zh-CN" dirty="0"/>
              <a:t>2010</a:t>
            </a:r>
            <a:r>
              <a:rPr lang="zh-CN" altLang="en-US" dirty="0"/>
              <a:t>年，</a:t>
            </a:r>
            <a:r>
              <a:rPr lang="en-US" altLang="zh-CN" dirty="0"/>
              <a:t>B2B</a:t>
            </a:r>
            <a:r>
              <a:rPr lang="zh-CN" altLang="en-US" dirty="0"/>
              <a:t>开始大规模使用</a:t>
            </a:r>
            <a:r>
              <a:rPr lang="en-US" altLang="zh-CN" dirty="0"/>
              <a:t>ActiveMQ</a:t>
            </a:r>
            <a:r>
              <a:rPr lang="zh-CN" altLang="en-US" dirty="0"/>
              <a:t>作为消息内核，随着阿里业务的快速发展，急需一款支持顺序消息，拥有海量消息堆积能力的消息中间件，</a:t>
            </a:r>
            <a:r>
              <a:rPr lang="en-US" altLang="zh-CN" dirty="0" err="1"/>
              <a:t>MetaQ</a:t>
            </a:r>
            <a:r>
              <a:rPr lang="en-US" altLang="zh-CN" dirty="0"/>
              <a:t> 1.0</a:t>
            </a:r>
            <a:r>
              <a:rPr lang="zh-CN" altLang="en-US" dirty="0"/>
              <a:t>在</a:t>
            </a:r>
            <a:r>
              <a:rPr lang="en-US" altLang="zh-CN" dirty="0"/>
              <a:t>2011</a:t>
            </a:r>
            <a:r>
              <a:rPr lang="zh-CN" altLang="en-US" dirty="0"/>
              <a:t>年诞生。</a:t>
            </a:r>
          </a:p>
          <a:p>
            <a:r>
              <a:rPr lang="zh-CN" altLang="en-US" dirty="0"/>
              <a:t>到</a:t>
            </a:r>
            <a:r>
              <a:rPr lang="en-US" altLang="zh-CN" dirty="0"/>
              <a:t>2012</a:t>
            </a:r>
            <a:r>
              <a:rPr lang="zh-CN" altLang="en-US" dirty="0"/>
              <a:t>年，</a:t>
            </a:r>
            <a:r>
              <a:rPr lang="en-US" altLang="zh-CN" dirty="0" err="1"/>
              <a:t>MetaQ</a:t>
            </a:r>
            <a:r>
              <a:rPr lang="zh-CN" altLang="en-US" dirty="0"/>
              <a:t>已经发展到了</a:t>
            </a:r>
            <a:r>
              <a:rPr lang="en-US" altLang="zh-CN" dirty="0" err="1"/>
              <a:t>MetaQ</a:t>
            </a:r>
            <a:r>
              <a:rPr lang="en-US" altLang="zh-CN" dirty="0"/>
              <a:t> 3.0</a:t>
            </a:r>
            <a:r>
              <a:rPr lang="zh-CN" altLang="en-US" dirty="0"/>
              <a:t>，并抽象出了通用的消息引擎</a:t>
            </a:r>
            <a:r>
              <a:rPr lang="en-US" altLang="zh-CN" dirty="0" err="1"/>
              <a:t>RocketMQ</a:t>
            </a:r>
            <a:r>
              <a:rPr lang="zh-CN" altLang="en-US" dirty="0"/>
              <a:t>。随后，将</a:t>
            </a:r>
            <a:r>
              <a:rPr lang="en-US" altLang="zh-CN" dirty="0" err="1"/>
              <a:t>RocketMQ</a:t>
            </a:r>
            <a:r>
              <a:rPr lang="zh-CN" altLang="en-US" dirty="0"/>
              <a:t>进行了开源。</a:t>
            </a:r>
          </a:p>
          <a:p>
            <a:r>
              <a:rPr lang="en-US" altLang="zh-CN" dirty="0"/>
              <a:t>2016</a:t>
            </a:r>
            <a:r>
              <a:rPr lang="zh-CN" altLang="en-US" dirty="0"/>
              <a:t>年，</a:t>
            </a:r>
            <a:r>
              <a:rPr lang="en-US" altLang="zh-CN" dirty="0" err="1"/>
              <a:t>RocketMQ</a:t>
            </a:r>
            <a:r>
              <a:rPr lang="zh-CN" altLang="en-US" dirty="0"/>
              <a:t>进入</a:t>
            </a:r>
            <a:r>
              <a:rPr lang="en-US" altLang="zh-CN" dirty="0"/>
              <a:t>Apache </a:t>
            </a:r>
            <a:r>
              <a:rPr lang="zh-CN" altLang="en-US" dirty="0"/>
              <a:t>孵化。</a:t>
            </a:r>
            <a:endParaRPr lang="en-US" altLang="zh-CN" dirty="0"/>
          </a:p>
          <a:p>
            <a:r>
              <a:rPr lang="zh-CN" altLang="en-US" dirty="0"/>
              <a:t>第一代的</a:t>
            </a:r>
            <a:r>
              <a:rPr lang="en-US" altLang="zh-CN" dirty="0"/>
              <a:t>Notify </a:t>
            </a:r>
            <a:r>
              <a:rPr lang="zh-CN" altLang="en-US" dirty="0"/>
              <a:t>主要使用了推模型，解决了事务消息；</a:t>
            </a:r>
            <a:endParaRPr lang="en-US" altLang="zh-CN" dirty="0"/>
          </a:p>
          <a:p>
            <a:r>
              <a:rPr lang="zh-CN" altLang="en-US" dirty="0"/>
              <a:t>第二代的</a:t>
            </a:r>
            <a:r>
              <a:rPr lang="en-US" altLang="zh-CN" dirty="0" err="1"/>
              <a:t>MetaQ</a:t>
            </a:r>
            <a:r>
              <a:rPr lang="en-US" altLang="zh-CN" dirty="0"/>
              <a:t> </a:t>
            </a:r>
            <a:r>
              <a:rPr lang="zh-CN" altLang="en-US" dirty="0"/>
              <a:t>主要使用了拉模型，解决了顺序消息和海量堆积的问题。</a:t>
            </a:r>
            <a:endParaRPr lang="en-US" altLang="zh-CN" dirty="0"/>
          </a:p>
          <a:p>
            <a:r>
              <a:rPr lang="en-US" altLang="zh-CN" dirty="0" err="1"/>
              <a:t>RocketMQ</a:t>
            </a:r>
            <a:r>
              <a:rPr lang="en-US" altLang="zh-CN" dirty="0"/>
              <a:t> </a:t>
            </a:r>
            <a:r>
              <a:rPr lang="zh-CN" altLang="en-US" dirty="0"/>
              <a:t>基于长轮询的拉取方式， 兼有两者的优点。</a:t>
            </a:r>
            <a:endParaRPr lang="en-US" altLang="zh-CN" dirty="0"/>
          </a:p>
          <a:p>
            <a:endParaRPr lang="zh-CN" altLang="en-US" dirty="0"/>
          </a:p>
          <a:p>
            <a:pPr marL="3657600" lvl="8" indent="0">
              <a:buNone/>
            </a:pPr>
            <a:r>
              <a:rPr kumimoji="1" lang="zh-CN" altLang="en-US" dirty="0"/>
              <a:t>转载：</a:t>
            </a:r>
            <a:r>
              <a:rPr kumimoji="1" lang="en-US" altLang="zh-CN" dirty="0">
                <a:hlinkClick r:id="rId2"/>
              </a:rPr>
              <a:t>https://developer.aliyun.com/article/66129</a:t>
            </a:r>
            <a:r>
              <a:rPr kumimoji="1" lang="zh-CN" altLang="en-US" dirty="0"/>
              <a:t>  </a:t>
            </a:r>
            <a:r>
              <a:rPr kumimoji="1" lang="en-US" altLang="zh-CN" dirty="0"/>
              <a:t>《</a:t>
            </a:r>
            <a:r>
              <a:rPr lang="en-US" altLang="zh-CN" b="1" dirty="0" err="1"/>
              <a:t>RocketMQ</a:t>
            </a:r>
            <a:r>
              <a:rPr lang="zh-CN" altLang="en-US" b="1" dirty="0"/>
              <a:t>的前世今生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71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A7E95-64DE-874B-98C5-CAB5D7A8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如何处理消息堆积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1AC20-F3E2-ED45-B105-080C9CB0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场景：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长时间宕机导致消息大量积压，如何快速处理？</a:t>
            </a:r>
            <a:endParaRPr kumimoji="1" lang="en-US" altLang="zh-CN" dirty="0"/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1:</a:t>
            </a:r>
            <a:r>
              <a:rPr kumimoji="1" lang="zh-CN" altLang="en-US" dirty="0"/>
              <a:t> 当然是先恢复</a:t>
            </a:r>
            <a:r>
              <a:rPr kumimoji="1" lang="en-US" altLang="zh-CN" dirty="0"/>
              <a:t>consumer</a:t>
            </a:r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2:</a:t>
            </a:r>
            <a:r>
              <a:rPr kumimoji="1" lang="zh-CN" altLang="en-US" dirty="0"/>
              <a:t> 如果消息并不重要（日志，告警等），可以通过设置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消费时的</a:t>
            </a:r>
            <a:r>
              <a:rPr kumimoji="1" lang="en-US" altLang="zh-CN" dirty="0"/>
              <a:t>offset</a:t>
            </a:r>
            <a:r>
              <a:rPr kumimoji="1" lang="zh-CN" altLang="en-US" dirty="0"/>
              <a:t>为</a:t>
            </a:r>
            <a:r>
              <a:rPr lang="en" altLang="zh-CN" i="1" dirty="0"/>
              <a:t>CONSUME_FROM_LAST_OFFSET</a:t>
            </a:r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3:</a:t>
            </a:r>
            <a:r>
              <a:rPr kumimoji="1" lang="zh-CN" altLang="en-US" dirty="0"/>
              <a:t> 如果消息必须要重新消费，那先要查看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对应的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的数量，如果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数量小于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的数量，可以通过增加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数量到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数量的形式来加快消息消费</a:t>
            </a:r>
            <a:endParaRPr kumimoji="1" lang="en-US" altLang="zh-CN" dirty="0"/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4:</a:t>
            </a:r>
            <a:r>
              <a:rPr kumimoji="1" lang="zh-CN" altLang="en-US" dirty="0"/>
              <a:t> 如果步骤</a:t>
            </a:r>
            <a:r>
              <a:rPr kumimoji="1" lang="en-US" altLang="zh-CN" dirty="0"/>
              <a:t>3</a:t>
            </a:r>
            <a:r>
              <a:rPr kumimoji="1" lang="zh-CN" altLang="en-US" dirty="0"/>
              <a:t>不成立，则不能直接通过增加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数量的形式（因为一个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只能被一个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消费），可以考虑创建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个新的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，将堆积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的消息搬运到一个新的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（不处理业务逻辑，只搬运），新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数量是原来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</a:t>
            </a:r>
            <a:r>
              <a:rPr kumimoji="1" lang="en-US" altLang="zh-CN" dirty="0"/>
              <a:t>N</a:t>
            </a:r>
            <a:r>
              <a:rPr kumimoji="1" lang="zh-CN" altLang="en-US" dirty="0"/>
              <a:t>倍。然后扩大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的数量来消费新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的消息并完成业务处理，完成后将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数量恢复到原来并消费旧的</a:t>
            </a:r>
            <a:r>
              <a:rPr kumimoji="1" lang="en-US" altLang="zh-CN" dirty="0"/>
              <a:t>Topic</a:t>
            </a:r>
            <a:r>
              <a:rPr kumimoji="1" lang="zh-CN" altLang="en-US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804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09A91-A650-9D4B-BE61-62F8F8FF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719" y="2788555"/>
            <a:ext cx="8911687" cy="1280890"/>
          </a:xfrm>
        </p:spPr>
        <p:txBody>
          <a:bodyPr/>
          <a:lstStyle/>
          <a:p>
            <a:pPr algn="ctr"/>
            <a:r>
              <a:rPr kumimoji="1" lang="zh-CN" altLang="en-US" dirty="0"/>
              <a:t>源码分析</a:t>
            </a:r>
          </a:p>
        </p:txBody>
      </p:sp>
    </p:spTree>
    <p:extLst>
      <p:ext uri="{BB962C8B-B14F-4D97-AF65-F5344CB8AC3E}">
        <p14:creationId xmlns:p14="http://schemas.microsoft.com/office/powerpoint/2010/main" val="4258238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C4911-9AFC-C24A-B0E3-AC99CC93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Producer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456C6-549A-294F-A595-8D4ACD733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90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86660-B6C1-134F-9F34-815B79B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和竞品的比较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ED31E8C-0A42-CD48-8BE9-225814D29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762652"/>
              </p:ext>
            </p:extLst>
          </p:nvPr>
        </p:nvGraphicFramePr>
        <p:xfrm>
          <a:off x="2589213" y="2133600"/>
          <a:ext cx="7429500" cy="932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11687184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01505809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41391406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4209427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261678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rgbClr val="000000"/>
                          </a:solidFill>
                          <a:effectLst/>
                        </a:rPr>
                        <a:t>特性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ActiveMQ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RabbitMQ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RocketMQ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kafka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5425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开发语言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Erlang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Scala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5454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单机吞吐量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2748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时效性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us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级以内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5010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可用性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高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主从架构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高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主从架构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非常高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分布式架构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非常高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分布式架构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7734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可靠性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低概率丢失数据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低概率丢失数据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优化后可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丢失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优化后可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丢失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9225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消息消费方式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76100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支持协议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MQTT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STOMP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JMS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MQTT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STOMP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HTTP and WebSocket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无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JMS</a:t>
                      </a:r>
                    </a:p>
                    <a:p>
                      <a:pPr algn="l"/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79339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功能特性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成熟的产品，在很多公司得到应用；有较多的文档；各种协议支持较好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基于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erlang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开发，所以并发能力很强，性能极其好，延时很低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管理界面较丰富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MQ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功能比较完备，扩展性佳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只支持主要的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MQ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功能，像一些消息查询，消息回溯等功能没有提供，毕竟是为大数据准备的，在大数据领域应用广。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73809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20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7FDE7-68E6-AC4D-84EC-6A386431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架构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D36B8430-AEF2-CE49-A38C-3D2466823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256" y="1402585"/>
            <a:ext cx="7213076" cy="528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4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9B530-D398-7C4B-8A36-BF8AA984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角色关系图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E3FFD8-875C-DA4B-AC4D-06073AF70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570" y="2133600"/>
            <a:ext cx="760668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0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ED171-7BDA-1044-856C-B399BA37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Consumer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18D58-22DD-8544-8DC9-CE6FC45BF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/>
              <a:t>按</a:t>
            </a:r>
            <a:r>
              <a:rPr kumimoji="1" lang="zh-CN" altLang="en-US" i="1" dirty="0"/>
              <a:t>消息模式：</a:t>
            </a:r>
            <a:endParaRPr kumimoji="1" lang="en-US" altLang="zh-CN" i="1" dirty="0"/>
          </a:p>
          <a:p>
            <a:r>
              <a:rPr kumimoji="1" lang="en-US" altLang="zh-CN" dirty="0"/>
              <a:t>Clustering</a:t>
            </a:r>
            <a:r>
              <a:rPr kumimoji="1" lang="zh-CN" altLang="en-US" dirty="0"/>
              <a:t>：集群模式，同一个消费者组的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共同消费订阅的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的消息。</a:t>
            </a:r>
            <a:endParaRPr kumimoji="1" lang="en-US" altLang="zh-CN" dirty="0"/>
          </a:p>
          <a:p>
            <a:r>
              <a:rPr kumimoji="1" lang="en-US" altLang="zh-CN" dirty="0"/>
              <a:t>Broadcasting</a:t>
            </a:r>
            <a:r>
              <a:rPr kumimoji="1" lang="zh-CN" altLang="en-US" dirty="0"/>
              <a:t>：</a:t>
            </a:r>
            <a:r>
              <a:rPr lang="zh-CN" altLang="en-US" dirty="0"/>
              <a:t>同一个</a:t>
            </a:r>
            <a:r>
              <a:rPr lang="en" altLang="zh-CN" dirty="0" err="1"/>
              <a:t>ConsumerGroup</a:t>
            </a:r>
            <a:r>
              <a:rPr lang="en" altLang="zh-CN" dirty="0"/>
              <a:t> </a:t>
            </a:r>
            <a:r>
              <a:rPr lang="zh-CN" altLang="en-US" dirty="0"/>
              <a:t>里的每个</a:t>
            </a:r>
            <a:r>
              <a:rPr lang="en" altLang="zh-CN" dirty="0"/>
              <a:t>Consumer </a:t>
            </a:r>
            <a:r>
              <a:rPr lang="zh-CN" altLang="en-US" dirty="0"/>
              <a:t>都能消费到所订阅</a:t>
            </a:r>
            <a:r>
              <a:rPr lang="en" altLang="zh-CN" dirty="0"/>
              <a:t>Topic </a:t>
            </a:r>
            <a:r>
              <a:rPr lang="zh-CN" altLang="en-US" dirty="0"/>
              <a:t>的全部消息，也就是一个消息会被多次分发，被多个</a:t>
            </a:r>
            <a:r>
              <a:rPr lang="en" altLang="zh-CN" dirty="0"/>
              <a:t>Consumer </a:t>
            </a:r>
            <a:r>
              <a:rPr lang="zh-CN" altLang="en-US" dirty="0"/>
              <a:t>消费。</a:t>
            </a:r>
          </a:p>
          <a:p>
            <a:r>
              <a:rPr kumimoji="1" lang="zh-CN" altLang="en-US" dirty="0"/>
              <a:t>按实现：</a:t>
            </a:r>
            <a:endParaRPr kumimoji="1" lang="en-US" altLang="zh-CN" dirty="0"/>
          </a:p>
          <a:p>
            <a:r>
              <a:rPr lang="en" altLang="zh-CN" dirty="0" err="1"/>
              <a:t>DefaultMQPushConsumer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" altLang="zh-CN" dirty="0" err="1"/>
              <a:t>DefaultMQPullConsumer</a:t>
            </a:r>
            <a:r>
              <a:rPr lang="en" altLang="zh-CN" dirty="0"/>
              <a:t>:</a:t>
            </a:r>
            <a:r>
              <a:rPr lang="zh-CN" altLang="en-US" dirty="0"/>
              <a:t> 消费者消费某个</a:t>
            </a:r>
            <a:r>
              <a:rPr lang="en-US" altLang="zh-CN" dirty="0"/>
              <a:t>topic</a:t>
            </a:r>
            <a:r>
              <a:rPr lang="zh-CN" altLang="en-US" dirty="0"/>
              <a:t>的某个</a:t>
            </a:r>
            <a:r>
              <a:rPr lang="en-US" altLang="zh-CN" dirty="0"/>
              <a:t>queue</a:t>
            </a:r>
            <a:r>
              <a:rPr lang="zh-CN" altLang="en-US" dirty="0"/>
              <a:t>时，可以指定消费的具体位置。优点是比较灵活，可以跳过某些消息，也可以重新某个已经消费过的消息。在拉模式下，</a:t>
            </a:r>
            <a:r>
              <a:rPr lang="en-US" altLang="zh-CN" dirty="0"/>
              <a:t>consumer</a:t>
            </a:r>
            <a:r>
              <a:rPr lang="zh-CN" altLang="en-US" dirty="0"/>
              <a:t>可以根据自身的负载和消费能力来拉去消息。缺点是编码比较麻烦，而且需要自己维护</a:t>
            </a:r>
            <a:r>
              <a:rPr lang="en-US" altLang="zh-CN" dirty="0"/>
              <a:t>offset</a:t>
            </a:r>
            <a:r>
              <a:rPr lang="zh-CN" altLang="en-US" dirty="0"/>
              <a:t>，如果</a:t>
            </a:r>
            <a:r>
              <a:rPr lang="en-US" altLang="zh-CN" dirty="0"/>
              <a:t>offset</a:t>
            </a:r>
            <a:r>
              <a:rPr lang="zh-CN" altLang="en-US" dirty="0"/>
              <a:t>没有持久化，可能会丢失</a:t>
            </a:r>
            <a:r>
              <a:rPr lang="en-US" altLang="zh-CN" dirty="0"/>
              <a:t>offset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已废弃，使用</a:t>
            </a:r>
            <a:r>
              <a:rPr lang="en-US" altLang="zh-CN" dirty="0" err="1"/>
              <a:t>DefaultLitePullConsumer</a:t>
            </a:r>
            <a:r>
              <a:rPr lang="zh-CN" altLang="en-US" dirty="0"/>
              <a:t>代替。</a:t>
            </a:r>
            <a:r>
              <a:rPr lang="en" altLang="zh-CN" dirty="0"/>
              <a:t> </a:t>
            </a:r>
          </a:p>
          <a:p>
            <a:endParaRPr lang="en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14422-F1CE-9B43-8ED2-FB9A7B0E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en-US" altLang="zh-CN" dirty="0"/>
              <a:t> Broker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523E4-A945-3641-BDF9-4ADCD91C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接收</a:t>
            </a:r>
            <a:r>
              <a:rPr lang="en" altLang="zh-CN" dirty="0"/>
              <a:t>Producer </a:t>
            </a:r>
            <a:r>
              <a:rPr lang="zh-CN" altLang="en-US" dirty="0"/>
              <a:t>发过来的消息</a:t>
            </a:r>
            <a:endParaRPr lang="en-US" altLang="zh-CN" dirty="0"/>
          </a:p>
          <a:p>
            <a:r>
              <a:rPr lang="zh-CN" altLang="en-US" dirty="0"/>
              <a:t>处理</a:t>
            </a:r>
            <a:r>
              <a:rPr lang="en" altLang="zh-CN" dirty="0"/>
              <a:t>Consumer </a:t>
            </a:r>
            <a:r>
              <a:rPr lang="zh-CN" altLang="en-US" dirty="0"/>
              <a:t>的消费消息请求</a:t>
            </a:r>
            <a:endParaRPr lang="en-US" altLang="zh-CN" dirty="0"/>
          </a:p>
          <a:p>
            <a:r>
              <a:rPr lang="zh-CN" altLang="en-US" dirty="0"/>
              <a:t>消息的持久化存储</a:t>
            </a:r>
            <a:endParaRPr lang="en-US" altLang="zh-CN" dirty="0"/>
          </a:p>
          <a:p>
            <a:r>
              <a:rPr lang="zh-CN" altLang="en-US" dirty="0"/>
              <a:t>消息的</a:t>
            </a:r>
            <a:r>
              <a:rPr lang="en" altLang="zh-CN" dirty="0"/>
              <a:t>HA </a:t>
            </a:r>
            <a:r>
              <a:rPr lang="zh-CN" altLang="en-US" dirty="0"/>
              <a:t>机制</a:t>
            </a:r>
            <a:endParaRPr lang="en-US" altLang="zh-CN" dirty="0"/>
          </a:p>
          <a:p>
            <a:r>
              <a:rPr lang="zh-CN" altLang="en-US" dirty="0"/>
              <a:t>服务端过滤功能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62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82EE9-91D9-DD44-9A2A-8BF8F7E5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1095B-146A-AA40-888A-9D5D0057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​ Topic</a:t>
            </a:r>
            <a:r>
              <a:rPr lang="zh-CN" altLang="en-US" dirty="0"/>
              <a:t>是一个逻辑上的概念，实际上</a:t>
            </a:r>
            <a:r>
              <a:rPr lang="en" altLang="zh-CN" dirty="0"/>
              <a:t>Message</a:t>
            </a:r>
            <a:r>
              <a:rPr lang="zh-CN" altLang="en-US" dirty="0"/>
              <a:t>是在每个</a:t>
            </a:r>
            <a:r>
              <a:rPr lang="en" altLang="zh-CN" dirty="0"/>
              <a:t>Broker</a:t>
            </a:r>
            <a:r>
              <a:rPr lang="zh-CN" altLang="en-US" dirty="0"/>
              <a:t>上以</a:t>
            </a:r>
            <a:r>
              <a:rPr lang="en" altLang="zh-CN" dirty="0"/>
              <a:t>Queue</a:t>
            </a:r>
            <a:r>
              <a:rPr lang="zh-CN" altLang="en-US" dirty="0"/>
              <a:t>的形式记录。</a:t>
            </a:r>
            <a:endParaRPr lang="en-US" altLang="zh-CN" dirty="0"/>
          </a:p>
          <a:p>
            <a:r>
              <a:rPr lang="zh-CN" altLang="en-US" dirty="0"/>
              <a:t>消费者发送的</a:t>
            </a:r>
            <a:r>
              <a:rPr lang="en" altLang="zh-CN" dirty="0"/>
              <a:t>Message</a:t>
            </a:r>
            <a:r>
              <a:rPr lang="zh-CN" altLang="en-US" dirty="0"/>
              <a:t>会在</a:t>
            </a:r>
            <a:r>
              <a:rPr lang="en" altLang="zh-CN" dirty="0"/>
              <a:t>Broker</a:t>
            </a:r>
            <a:r>
              <a:rPr lang="zh-CN" altLang="en-US" dirty="0"/>
              <a:t>中的</a:t>
            </a:r>
            <a:r>
              <a:rPr lang="en" altLang="zh-CN" dirty="0"/>
              <a:t>Queue</a:t>
            </a:r>
            <a:r>
              <a:rPr lang="zh-CN" altLang="en-US" dirty="0"/>
              <a:t>队列中记录。 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" altLang="zh-CN" dirty="0"/>
              <a:t>Topic</a:t>
            </a:r>
            <a:r>
              <a:rPr lang="zh-CN" altLang="en-US" dirty="0"/>
              <a:t>的数据可能会存在多个</a:t>
            </a:r>
            <a:r>
              <a:rPr lang="en" altLang="zh-CN" dirty="0"/>
              <a:t>Broker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" altLang="zh-CN" dirty="0"/>
              <a:t>Broker</a:t>
            </a:r>
            <a:r>
              <a:rPr lang="zh-CN" altLang="en-US" dirty="0"/>
              <a:t>存在多个</a:t>
            </a:r>
            <a:r>
              <a:rPr lang="en" altLang="zh-CN" dirty="0"/>
              <a:t>Queue</a:t>
            </a:r>
            <a:r>
              <a:rPr lang="zh-CN" altLang="en" dirty="0"/>
              <a:t>。</a:t>
            </a:r>
            <a:r>
              <a:rPr lang="en" altLang="zh-CN" dirty="0"/>
              <a:t> </a:t>
            </a:r>
          </a:p>
          <a:p>
            <a:r>
              <a:rPr lang="zh-CN" altLang="en-US" dirty="0"/>
              <a:t>单个的</a:t>
            </a:r>
            <a:r>
              <a:rPr lang="en" altLang="zh-CN" dirty="0"/>
              <a:t>Queue</a:t>
            </a:r>
            <a:r>
              <a:rPr lang="zh-CN" altLang="en-US" dirty="0"/>
              <a:t>也可能存储多个</a:t>
            </a:r>
            <a:r>
              <a:rPr lang="en" altLang="zh-CN" dirty="0"/>
              <a:t>Topic</a:t>
            </a:r>
            <a:r>
              <a:rPr lang="zh-CN" altLang="en-US" dirty="0"/>
              <a:t>的消息。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85829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9234</TotalTime>
  <Words>3115</Words>
  <Application>Microsoft Macintosh PowerPoint</Application>
  <PresentationFormat>宽屏</PresentationFormat>
  <Paragraphs>195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Arial</vt:lpstr>
      <vt:lpstr>Century Gothic</vt:lpstr>
      <vt:lpstr>Wingdings 3</vt:lpstr>
      <vt:lpstr>丝状</vt:lpstr>
      <vt:lpstr>RocketMQ简介</vt:lpstr>
      <vt:lpstr>什么是RocketMQ</vt:lpstr>
      <vt:lpstr>RocketMQ发展历史</vt:lpstr>
      <vt:lpstr>RocketMQ和竞品的比较</vt:lpstr>
      <vt:lpstr>RocketMQ架构</vt:lpstr>
      <vt:lpstr>RocketMQ角色关系图</vt:lpstr>
      <vt:lpstr>Consumer</vt:lpstr>
      <vt:lpstr>RocketMQ Broker</vt:lpstr>
      <vt:lpstr>Topic</vt:lpstr>
      <vt:lpstr>ReadQueue和WriteQueue的概念</vt:lpstr>
      <vt:lpstr>Topic和Broker的关系</vt:lpstr>
      <vt:lpstr>PowerPoint 演示文稿</vt:lpstr>
      <vt:lpstr>Producer发送失败后的重试机制</vt:lpstr>
      <vt:lpstr>自定义消息发送规则</vt:lpstr>
      <vt:lpstr>基于Tag的消息过滤</vt:lpstr>
      <vt:lpstr>使用Tag存在的问题</vt:lpstr>
      <vt:lpstr>延迟消息</vt:lpstr>
      <vt:lpstr>事务消息</vt:lpstr>
      <vt:lpstr>负载均衡机制</vt:lpstr>
      <vt:lpstr>RocketMQ存储机制</vt:lpstr>
      <vt:lpstr>常见问题</vt:lpstr>
      <vt:lpstr>一个JVM进程是否可以启动多个Producer？</vt:lpstr>
      <vt:lpstr>如何保证高可用</vt:lpstr>
      <vt:lpstr>RocketMQ如何保证消息可靠性</vt:lpstr>
      <vt:lpstr>如何控制Consumer在push模式下一次拉取多条消息</vt:lpstr>
      <vt:lpstr>如果同一个消费者组的Consumer订阅了不同的Topic会怎么样？</vt:lpstr>
      <vt:lpstr>引入RocketMQ（MQ）带来的问题</vt:lpstr>
      <vt:lpstr>RocketMQ如何处理消息重复消费</vt:lpstr>
      <vt:lpstr>RocketMQ如何保证顺序消费</vt:lpstr>
      <vt:lpstr>如何处理消息堆积</vt:lpstr>
      <vt:lpstr>源码分析</vt:lpstr>
      <vt:lpstr>Producer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RocketMQ简介</dc:title>
  <dc:creator>Microsoft Office User</dc:creator>
  <cp:lastModifiedBy>Microsoft Office User</cp:lastModifiedBy>
  <cp:revision>147</cp:revision>
  <dcterms:created xsi:type="dcterms:W3CDTF">2021-04-21T06:48:11Z</dcterms:created>
  <dcterms:modified xsi:type="dcterms:W3CDTF">2021-05-19T13:24:41Z</dcterms:modified>
</cp:coreProperties>
</file>