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73" r:id="rId11"/>
    <p:sldId id="282" r:id="rId12"/>
    <p:sldId id="283" r:id="rId13"/>
    <p:sldId id="290" r:id="rId14"/>
    <p:sldId id="285" r:id="rId15"/>
    <p:sldId id="286" r:id="rId16"/>
    <p:sldId id="287" r:id="rId17"/>
    <p:sldId id="271" r:id="rId18"/>
    <p:sldId id="284" r:id="rId19"/>
    <p:sldId id="264" r:id="rId20"/>
    <p:sldId id="265" r:id="rId21"/>
    <p:sldId id="260" r:id="rId22"/>
    <p:sldId id="291" r:id="rId23"/>
    <p:sldId id="272" r:id="rId24"/>
    <p:sldId id="266" r:id="rId25"/>
    <p:sldId id="277" r:id="rId26"/>
    <p:sldId id="274" r:id="rId27"/>
    <p:sldId id="262" r:id="rId28"/>
    <p:sldId id="261" r:id="rId29"/>
    <p:sldId id="263" r:id="rId30"/>
    <p:sldId id="267" r:id="rId31"/>
    <p:sldId id="292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95837.html?spm=a2c4g.11186623.6.730.7bd353981tHGJT" TargetMode="External"/><Relationship Id="rId2" Type="http://schemas.openxmlformats.org/officeDocument/2006/relationships/hyperlink" Target="https://help.aliyun.com/document_detail/43523.html?spm=a2c4g.11186623.4.1.179338cbbwlJX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220"/>
            <a:ext cx="8915400" cy="438100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时可以指定读写队列的数量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作用是信息路由</a:t>
            </a:r>
            <a:endParaRPr kumimoji="1" lang="en-US" altLang="zh-CN" dirty="0"/>
          </a:p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消费时可读队列的数量</a:t>
            </a:r>
            <a:endParaRPr kumimoji="1" lang="en-US" altLang="zh-CN" dirty="0"/>
          </a:p>
          <a:p>
            <a:r>
              <a:rPr kumimoji="1" lang="en-US" altLang="zh-CN" dirty="0" err="1"/>
              <a:t>WriteQueue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消费时可写队列的数量，也就是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的数量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个队列都写入消息。但是因为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可以消费其中一个队列（一个队列只能被一个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消费），因此另一个队列的消息没有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可以消费。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个队列写入消息，但是只有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可以成功消费到消息，其他的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无法获取消息（因为根本没有队列。。）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lang="en" altLang="zh-CN" dirty="0" err="1"/>
              <a:t>ReadQueueNums</a:t>
            </a:r>
            <a:r>
              <a:rPr lang="en" altLang="zh-CN" dirty="0"/>
              <a:t>&gt;=</a:t>
            </a:r>
            <a:r>
              <a:rPr lang="en" altLang="zh-CN" dirty="0" err="1"/>
              <a:t>WriteQueueNums</a:t>
            </a:r>
            <a:r>
              <a:rPr lang="en" altLang="zh-CN" dirty="0"/>
              <a:t>,</a:t>
            </a:r>
            <a:r>
              <a:rPr lang="zh-CN" altLang="en-US" dirty="0"/>
              <a:t>程序才能正常进行。最佳实践是</a:t>
            </a:r>
            <a:r>
              <a:rPr lang="en" altLang="zh-CN" dirty="0" err="1"/>
              <a:t>ReadQueueNums</a:t>
            </a:r>
            <a:r>
              <a:rPr lang="en" altLang="zh-CN" dirty="0"/>
              <a:t>=</a:t>
            </a:r>
            <a:r>
              <a:rPr lang="en" altLang="zh-CN" dirty="0" err="1"/>
              <a:t>WriteQueueNums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为什么要设计出</a:t>
            </a:r>
            <a:r>
              <a:rPr lang="en" altLang="zh-CN" dirty="0" err="1"/>
              <a:t>ReadQueue</a:t>
            </a:r>
            <a:r>
              <a:rPr lang="zh-CN" altLang="en" dirty="0"/>
              <a:t>和</a:t>
            </a:r>
            <a:r>
              <a:rPr lang="en" altLang="zh-CN" dirty="0" err="1"/>
              <a:t>WriteQueue</a:t>
            </a:r>
            <a:r>
              <a:rPr lang="zh-CN" altLang="en-US" dirty="0"/>
              <a:t>？？</a:t>
            </a:r>
            <a:endParaRPr lang="en-US" altLang="zh-CN" dirty="0"/>
          </a:p>
          <a:p>
            <a:r>
              <a:rPr lang="zh-CN" altLang="en-US" dirty="0"/>
              <a:t>我也不太明白，有人指出是为了方便队列的缩容和扩容。可以参考</a:t>
            </a:r>
            <a:r>
              <a:rPr lang="en" altLang="zh-CN" dirty="0"/>
              <a:t>https://</a:t>
            </a:r>
            <a:r>
              <a:rPr lang="en" altLang="zh-CN" dirty="0" err="1"/>
              <a:t>blog.csdn.net</a:t>
            </a:r>
            <a:r>
              <a:rPr lang="en" altLang="zh-CN" dirty="0"/>
              <a:t>/qian_348840260/article/details</a:t>
            </a:r>
            <a:r>
              <a:rPr lang="en" altLang="zh-CN"/>
              <a:t>/108975241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81599-B890-6B49-955E-A9413324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Producer</a:t>
            </a:r>
            <a:r>
              <a:rPr kumimoji="1" lang="zh-CN" altLang="en-US" dirty="0"/>
              <a:t>发送失败后的重试机制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EDEE1-FDA9-8E4A-8613-55E922B8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同步发送模式，参数：</a:t>
            </a:r>
            <a:r>
              <a:rPr lang="en-US" altLang="zh-CN" dirty="0"/>
              <a:t> </a:t>
            </a:r>
            <a:r>
              <a:rPr lang="en-US" altLang="zh-CN" dirty="0" err="1"/>
              <a:t>retryTimesWhenSendFailed</a:t>
            </a:r>
            <a:r>
              <a:rPr lang="zh-CN" altLang="en-US" dirty="0"/>
              <a:t>，默认为</a:t>
            </a:r>
            <a:r>
              <a:rPr lang="en-US" altLang="zh-CN" dirty="0"/>
              <a:t>2</a:t>
            </a:r>
            <a:r>
              <a:rPr lang="zh-CN" altLang="en-US" dirty="0"/>
              <a:t>。也就是说，消息最多会发送</a:t>
            </a:r>
            <a:r>
              <a:rPr lang="en-US" altLang="zh-CN" dirty="0"/>
              <a:t>1+ </a:t>
            </a:r>
            <a:r>
              <a:rPr lang="en-US" altLang="zh-CN" dirty="0" err="1"/>
              <a:t>retryTimesWhenSendFailed</a:t>
            </a:r>
            <a:r>
              <a:rPr lang="en-US" altLang="zh-CN" dirty="0"/>
              <a:t> </a:t>
            </a:r>
            <a:r>
              <a:rPr lang="zh-CN" altLang="en-US" dirty="0"/>
              <a:t>次。</a:t>
            </a:r>
            <a:r>
              <a:rPr lang="en-US" altLang="zh-CN" dirty="0"/>
              <a:t>Producer</a:t>
            </a:r>
            <a:r>
              <a:rPr lang="zh-CN" altLang="en-US" dirty="0"/>
              <a:t>会先获取</a:t>
            </a:r>
            <a:r>
              <a:rPr lang="en-US" altLang="zh-CN" dirty="0"/>
              <a:t>topic</a:t>
            </a:r>
            <a:r>
              <a:rPr lang="zh-CN" altLang="en-US" dirty="0"/>
              <a:t>信息（从</a:t>
            </a:r>
            <a:r>
              <a:rPr lang="en-US" altLang="zh-CN"/>
              <a:t>nameserver</a:t>
            </a:r>
            <a:r>
              <a:rPr lang="zh-CN" altLang="en-US"/>
              <a:t>），</a:t>
            </a:r>
            <a:r>
              <a:rPr lang="zh-CN" altLang="en-US" dirty="0"/>
              <a:t>然后选择一个</a:t>
            </a:r>
            <a:r>
              <a:rPr lang="en-US" altLang="zh-CN" dirty="0" err="1"/>
              <a:t>MessageQueue</a:t>
            </a:r>
            <a:r>
              <a:rPr lang="zh-CN" altLang="en-US" dirty="0"/>
              <a:t>循环发送消息，在出现异常时会进行重试。如果返回结果不为</a:t>
            </a:r>
            <a:r>
              <a:rPr lang="en-US" altLang="zh-CN" dirty="0" err="1"/>
              <a:t>SendStatus.</a:t>
            </a:r>
            <a:r>
              <a:rPr lang="en-US" altLang="zh-CN" i="1" dirty="0" err="1"/>
              <a:t>SEND_OK</a:t>
            </a:r>
            <a:r>
              <a:rPr lang="zh-CN" altLang="en-US" i="1" dirty="0"/>
              <a:t>，则先判断</a:t>
            </a:r>
            <a:r>
              <a:rPr lang="en-US" altLang="zh-CN" dirty="0" err="1"/>
              <a:t>retryAnotherBrokerWhenNotStoreOK</a:t>
            </a:r>
            <a:r>
              <a:rPr lang="zh-CN" altLang="en-US" dirty="0"/>
              <a:t>是否为</a:t>
            </a:r>
            <a:r>
              <a:rPr lang="en-US" altLang="zh-CN" dirty="0"/>
              <a:t>true</a:t>
            </a:r>
            <a:r>
              <a:rPr lang="zh-CN" altLang="en-US" dirty="0"/>
              <a:t>（默认</a:t>
            </a:r>
            <a:r>
              <a:rPr lang="en-US" altLang="zh-CN" dirty="0"/>
              <a:t>false</a:t>
            </a:r>
            <a:r>
              <a:rPr lang="zh-CN" altLang="en-US" dirty="0"/>
              <a:t>），如果是，则进行重试。也就是说，光配置</a:t>
            </a:r>
            <a:r>
              <a:rPr lang="en-US" altLang="zh-CN" dirty="0" err="1"/>
              <a:t>retryTimesWhenSendFailed</a:t>
            </a:r>
            <a:r>
              <a:rPr lang="zh-CN" altLang="en-US" dirty="0"/>
              <a:t>是不起效果的。。。</a:t>
            </a:r>
            <a:endParaRPr lang="en-US" altLang="zh-CN" dirty="0"/>
          </a:p>
          <a:p>
            <a:r>
              <a:rPr kumimoji="1" lang="zh-CN" altLang="en-US" dirty="0"/>
              <a:t>异步发送模式，参数：</a:t>
            </a:r>
            <a:r>
              <a:rPr lang="en-US" altLang="zh-CN" dirty="0"/>
              <a:t> </a:t>
            </a:r>
            <a:r>
              <a:rPr lang="en-US" altLang="zh-CN" dirty="0" err="1"/>
              <a:t>retryTimesWhenSendAsyncFailed</a:t>
            </a:r>
            <a:r>
              <a:rPr lang="en-US" altLang="zh-CN" dirty="0"/>
              <a:t>, </a:t>
            </a:r>
            <a:r>
              <a:rPr lang="zh-CN" altLang="en-US" dirty="0"/>
              <a:t>默认为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MessageQueue</a:t>
            </a:r>
            <a:r>
              <a:rPr lang="zh-CN" altLang="en-US" dirty="0"/>
              <a:t>选择机制：使用</a:t>
            </a:r>
            <a:r>
              <a:rPr lang="en-US" altLang="zh-CN" dirty="0" err="1"/>
              <a:t>ThreadLocalIndex</a:t>
            </a:r>
            <a:r>
              <a:rPr lang="zh-CN" altLang="en-US" dirty="0"/>
              <a:t>保存当前</a:t>
            </a:r>
            <a:r>
              <a:rPr lang="en-US" altLang="zh-CN" dirty="0"/>
              <a:t>Topic</a:t>
            </a:r>
            <a:r>
              <a:rPr lang="zh-CN" altLang="en-US" dirty="0"/>
              <a:t>下的</a:t>
            </a:r>
            <a:r>
              <a:rPr lang="en-US" altLang="zh-CN" dirty="0" err="1"/>
              <a:t>MessageQueue</a:t>
            </a:r>
            <a:r>
              <a:rPr lang="zh-CN" altLang="en-US" dirty="0"/>
              <a:t>下标（初始为一个随机数），后面采用</a:t>
            </a:r>
            <a:r>
              <a:rPr lang="en-US" altLang="zh-CN" dirty="0"/>
              <a:t>Index</a:t>
            </a:r>
            <a:r>
              <a:rPr lang="zh-CN" altLang="en-US" dirty="0"/>
              <a:t>递增和</a:t>
            </a:r>
            <a:r>
              <a:rPr lang="en-US" altLang="zh-CN" dirty="0" err="1"/>
              <a:t>MessageQueue</a:t>
            </a:r>
            <a:r>
              <a:rPr lang="zh-CN" altLang="en-US" dirty="0"/>
              <a:t>列表长度取模的形式获取消息发送的</a:t>
            </a:r>
            <a:r>
              <a:rPr lang="en-US" altLang="zh-CN" dirty="0" err="1"/>
              <a:t>MessageQueue</a:t>
            </a:r>
            <a:r>
              <a:rPr lang="zh-CN" altLang="en-US" dirty="0"/>
              <a:t>（相当于轮询）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54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 dirty="0"/>
              <a:t>);</a:t>
            </a:r>
            <a:br>
              <a:rPr lang="en" altLang="zh-CN" dirty="0"/>
            </a:br>
            <a:r>
              <a:rPr lang="en" altLang="zh-CN" dirty="0"/>
              <a:t>}</a:t>
            </a:r>
            <a:br>
              <a:rPr lang="en" altLang="zh-CN" dirty="0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767C-F0CB-AC46-BE23-9CE8679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的消息过滤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F4819-37DE-F649-8DDE-5AF003C1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消息发送时，可以指定</a:t>
            </a:r>
            <a:r>
              <a:rPr kumimoji="1" lang="en-US" altLang="zh-CN" dirty="0"/>
              <a:t>tag</a:t>
            </a:r>
            <a:r>
              <a:rPr kumimoji="1" lang="zh-CN" altLang="en-US" dirty="0"/>
              <a:t>。消费者可以指定消费的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列表（</a:t>
            </a:r>
            <a:r>
              <a:rPr lang="zh-CN" altLang="en-US" dirty="0"/>
              <a:t>用</a:t>
            </a:r>
            <a:r>
              <a:rPr lang="en-US" altLang="zh-CN" dirty="0"/>
              <a:t>||</a:t>
            </a:r>
            <a:r>
              <a:rPr lang="zh-CN" altLang="en-US" dirty="0"/>
              <a:t>分隔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r>
              <a:rPr kumimoji="1" lang="en-US" altLang="zh-CN" dirty="0" err="1"/>
              <a:t>consumequque</a:t>
            </a:r>
            <a:r>
              <a:rPr kumimoji="1" lang="zh-CN" altLang="en-US" dirty="0"/>
              <a:t>中每个条目为定长</a:t>
            </a:r>
            <a:r>
              <a:rPr kumimoji="1" lang="en-US" altLang="zh-CN" dirty="0"/>
              <a:t>20</a:t>
            </a:r>
            <a:r>
              <a:rPr kumimoji="1" lang="zh-CN" altLang="en-US" dirty="0"/>
              <a:t>字节，最后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字节存储了消息的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值。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值是为了使条目是定长，而且避免</a:t>
            </a:r>
            <a:r>
              <a:rPr kumimoji="1" lang="en-US" altLang="zh-CN" dirty="0"/>
              <a:t>Tag</a:t>
            </a:r>
            <a:r>
              <a:rPr kumimoji="1" lang="zh-CN" altLang="en-US" dirty="0"/>
              <a:t>过长。（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的长度一般是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个字节，这里为什么用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字节？）</a:t>
            </a:r>
            <a:endParaRPr kumimoji="1" lang="en-US" altLang="zh-CN" dirty="0"/>
          </a:p>
          <a:p>
            <a:r>
              <a:rPr lang="en-US" altLang="zh-CN" dirty="0"/>
              <a:t>Consumer</a:t>
            </a:r>
            <a:r>
              <a:rPr lang="zh-CN" altLang="en-US" dirty="0"/>
              <a:t>会将这个订阅请求构建成一个 </a:t>
            </a:r>
            <a:r>
              <a:rPr lang="en-US" altLang="zh-CN" dirty="0" err="1"/>
              <a:t>SubscriptionData</a:t>
            </a:r>
            <a:r>
              <a:rPr lang="zh-CN" altLang="en-US" dirty="0"/>
              <a:t>，发送一个</a:t>
            </a:r>
            <a:r>
              <a:rPr lang="en-US" altLang="zh-CN" dirty="0"/>
              <a:t>Pull</a:t>
            </a:r>
            <a:r>
              <a:rPr lang="zh-CN" altLang="en-US" dirty="0"/>
              <a:t>消息的请求给</a:t>
            </a:r>
            <a:r>
              <a:rPr lang="en-US" altLang="zh-CN" dirty="0"/>
              <a:t>Broker</a:t>
            </a:r>
            <a:r>
              <a:rPr lang="zh-CN" altLang="en-US" dirty="0"/>
              <a:t>端。</a:t>
            </a:r>
            <a:r>
              <a:rPr lang="en-US" altLang="zh-CN" dirty="0"/>
              <a:t>Broker</a:t>
            </a:r>
            <a:r>
              <a:rPr lang="zh-CN" altLang="en-US" dirty="0"/>
              <a:t>端从</a:t>
            </a:r>
            <a:r>
              <a:rPr lang="en-US" altLang="zh-CN" dirty="0" err="1"/>
              <a:t>RocketMQ</a:t>
            </a:r>
            <a:r>
              <a:rPr lang="zh-CN" altLang="en-US" dirty="0"/>
              <a:t>的文件存储层</a:t>
            </a:r>
            <a:r>
              <a:rPr lang="en-US" altLang="zh-CN" dirty="0"/>
              <a:t>—Store</a:t>
            </a:r>
            <a:r>
              <a:rPr lang="zh-CN" altLang="en-US" dirty="0"/>
              <a:t>读取数据之前，会用这些数据先构建一个</a:t>
            </a:r>
            <a:r>
              <a:rPr lang="en-US" altLang="zh-CN" dirty="0" err="1"/>
              <a:t>MessageFilter</a:t>
            </a:r>
            <a:r>
              <a:rPr lang="zh-CN" altLang="en-US" dirty="0"/>
              <a:t>，然后传给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r>
              <a:rPr lang="en-US" altLang="zh-CN" dirty="0"/>
              <a:t>Store</a:t>
            </a:r>
            <a:r>
              <a:rPr lang="zh-CN" altLang="en-US" dirty="0"/>
              <a:t>从 </a:t>
            </a:r>
            <a:r>
              <a:rPr lang="en-US" altLang="zh-CN" dirty="0" err="1"/>
              <a:t>ConsumeQueue</a:t>
            </a:r>
            <a:r>
              <a:rPr lang="zh-CN" altLang="en-US" dirty="0"/>
              <a:t>读取到一条记录后，会用它记录的消息</a:t>
            </a:r>
            <a:r>
              <a:rPr lang="en-US" altLang="zh-CN" dirty="0"/>
              <a:t>tag hash</a:t>
            </a:r>
            <a:r>
              <a:rPr lang="zh-CN" altLang="en-US" dirty="0"/>
              <a:t>值去做过滤，由于在服务端只是根据</a:t>
            </a:r>
            <a:r>
              <a:rPr lang="en-US" altLang="zh-CN" dirty="0" err="1"/>
              <a:t>hashcode</a:t>
            </a:r>
            <a:r>
              <a:rPr lang="zh-CN" altLang="en-US" dirty="0"/>
              <a:t>进行判断，无法精确对</a:t>
            </a:r>
            <a:r>
              <a:rPr lang="en-US" altLang="zh-CN" dirty="0"/>
              <a:t>tag</a:t>
            </a:r>
            <a:r>
              <a:rPr lang="zh-CN" altLang="en-US" dirty="0"/>
              <a:t>原始字符串进行过滤，故在消息消费端拉取到消息后，还需要对消息的原始</a:t>
            </a:r>
            <a:r>
              <a:rPr lang="en-US" altLang="zh-CN" dirty="0"/>
              <a:t>tag</a:t>
            </a:r>
            <a:r>
              <a:rPr lang="zh-CN" altLang="en-US" dirty="0"/>
              <a:t>字符串进行比对，如果不同，则丢弃该消息，不进行消息消费。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3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59-44EC-4340-86B0-61AFF75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3949-F9A2-524A-B46C-0A0B4981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，属于同一个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，都订阅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（假设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），其中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tag1||tag2,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。先启动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，再启动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，然后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往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发送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的消息各</a:t>
            </a:r>
            <a:r>
              <a:rPr kumimoji="1" lang="en-US" altLang="zh-CN" dirty="0"/>
              <a:t>N</a:t>
            </a:r>
            <a:r>
              <a:rPr kumimoji="1" lang="zh-CN" altLang="en-US" dirty="0"/>
              <a:t>条，结果发现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成功消费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的（部分）消息，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没有消费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中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消息的状态是</a:t>
            </a:r>
            <a:r>
              <a:rPr kumimoji="1" lang="en-US" altLang="zh-CN" dirty="0" err="1"/>
              <a:t>consumerd_but_filtered</a:t>
            </a:r>
            <a:r>
              <a:rPr kumimoji="1" lang="zh-CN" altLang="en-US" dirty="0"/>
              <a:t>（消费但是被过滤，可以理解为被丢弃）。此时关闭</a:t>
            </a:r>
            <a:r>
              <a:rPr kumimoji="1" lang="en-US" altLang="zh-CN" dirty="0" err="1"/>
              <a:t>ConsumerA</a:t>
            </a:r>
            <a:r>
              <a:rPr kumimoji="1" lang="en-US" altLang="zh-CN" dirty="0"/>
              <a:t>,</a:t>
            </a:r>
            <a:r>
              <a:rPr kumimoji="1" lang="zh-CN" altLang="en-US" dirty="0"/>
              <a:t>重启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的消息依然不能被重新消费。</a:t>
            </a:r>
            <a:endParaRPr kumimoji="1" lang="en-US" altLang="zh-CN" dirty="0"/>
          </a:p>
          <a:p>
            <a:r>
              <a:rPr kumimoji="1" lang="zh-CN" altLang="en-US" dirty="0"/>
              <a:t>原因：</a:t>
            </a:r>
            <a:r>
              <a:rPr kumimoji="1" lang="en-US" altLang="zh-CN" dirty="0"/>
              <a:t>C</a:t>
            </a:r>
            <a:r>
              <a:rPr lang="en" altLang="zh-CN" dirty="0" err="1"/>
              <a:t>onsumer</a:t>
            </a:r>
            <a:r>
              <a:rPr lang="zh-CN" altLang="en-US" dirty="0"/>
              <a:t>订阅时，会将订阅信息注册到到服务端。后启动的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覆盖了先启动的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，即同一个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的订阅关系只有一个。消息消费时，</a:t>
            </a:r>
            <a:r>
              <a:rPr lang="en-US" altLang="zh-CN" dirty="0"/>
              <a:t>broker</a:t>
            </a:r>
            <a:r>
              <a:rPr lang="zh-CN" altLang="en-US" dirty="0"/>
              <a:t>会根据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订阅的</a:t>
            </a:r>
            <a:r>
              <a:rPr lang="en-US" altLang="zh-CN" dirty="0"/>
              <a:t>tag</a:t>
            </a:r>
            <a:r>
              <a:rPr lang="zh-CN" altLang="en-US" dirty="0"/>
              <a:t>进行过滤，导致</a:t>
            </a:r>
            <a:r>
              <a:rPr lang="en-US" altLang="zh-CN" dirty="0"/>
              <a:t>tag3</a:t>
            </a:r>
            <a:r>
              <a:rPr lang="zh-CN" altLang="en-US" dirty="0"/>
              <a:t>的消息被成功消费，但是被</a:t>
            </a:r>
            <a:r>
              <a:rPr lang="en-US" altLang="zh-CN" dirty="0"/>
              <a:t>broker</a:t>
            </a:r>
            <a:r>
              <a:rPr lang="zh-CN" altLang="en-US" dirty="0"/>
              <a:t>过滤。</a:t>
            </a:r>
            <a:r>
              <a:rPr lang="en-US" altLang="zh-CN" dirty="0" err="1"/>
              <a:t>ConsumerA</a:t>
            </a:r>
            <a:r>
              <a:rPr lang="zh-CN" altLang="en-US" dirty="0"/>
              <a:t>（假设分配</a:t>
            </a:r>
            <a:r>
              <a:rPr lang="en-US" altLang="zh-CN" dirty="0"/>
              <a:t>queue1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的消息，在</a:t>
            </a:r>
            <a:r>
              <a:rPr lang="en-US" altLang="zh-CN" dirty="0"/>
              <a:t>consumer</a:t>
            </a:r>
            <a:r>
              <a:rPr lang="zh-CN" altLang="en-US" dirty="0"/>
              <a:t>过滤时发现</a:t>
            </a:r>
            <a:r>
              <a:rPr lang="en-US" altLang="zh-CN" dirty="0"/>
              <a:t>tag</a:t>
            </a:r>
            <a:r>
              <a:rPr lang="zh-CN" altLang="en-US" dirty="0"/>
              <a:t>符合，消费成功。</a:t>
            </a:r>
            <a:r>
              <a:rPr lang="en-US" altLang="zh-CN" dirty="0" err="1"/>
              <a:t>ConsumerB</a:t>
            </a:r>
            <a:r>
              <a:rPr lang="zh-CN" altLang="en-US" dirty="0"/>
              <a:t>（假设分配到</a:t>
            </a:r>
            <a:r>
              <a:rPr lang="en-US" altLang="zh-CN" dirty="0"/>
              <a:t>queue2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 但是在</a:t>
            </a:r>
            <a:r>
              <a:rPr lang="en-US" altLang="zh-CN" dirty="0"/>
              <a:t>consumer</a:t>
            </a:r>
            <a:r>
              <a:rPr lang="zh-CN" altLang="en-US" dirty="0"/>
              <a:t>过滤时发现不是</a:t>
            </a:r>
            <a:r>
              <a:rPr lang="en-US" altLang="zh-CN" dirty="0"/>
              <a:t>tag3</a:t>
            </a:r>
            <a:r>
              <a:rPr lang="zh-CN" altLang="en-US" dirty="0"/>
              <a:t>，直接丢弃。导致</a:t>
            </a:r>
            <a:r>
              <a:rPr lang="en-US" altLang="zh-CN" dirty="0"/>
              <a:t>Topic1</a:t>
            </a:r>
            <a:r>
              <a:rPr lang="zh-CN" altLang="en-US" dirty="0"/>
              <a:t>的</a:t>
            </a:r>
            <a:r>
              <a:rPr lang="en-US" altLang="zh-CN" dirty="0"/>
              <a:t>tag3</a:t>
            </a:r>
            <a:r>
              <a:rPr lang="zh-CN" altLang="en-US" dirty="0"/>
              <a:t>消息全部被过滤，而</a:t>
            </a:r>
            <a:r>
              <a:rPr lang="en-US" altLang="zh-CN" dirty="0"/>
              <a:t>queue2</a:t>
            </a:r>
            <a:r>
              <a:rPr lang="zh-CN" altLang="en-US" dirty="0"/>
              <a:t>的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的消息也没有被消费。</a:t>
            </a:r>
            <a:endParaRPr lang="en-US" altLang="zh-CN" dirty="0"/>
          </a:p>
          <a:p>
            <a:r>
              <a:rPr lang="zh-CN" altLang="en-US" dirty="0"/>
              <a:t>阿里云上提到同一个消费者</a:t>
            </a:r>
            <a:r>
              <a:rPr lang="en" altLang="zh-CN" dirty="0"/>
              <a:t>Group ID</a:t>
            </a:r>
            <a:r>
              <a:rPr lang="zh-CN" altLang="en-US" dirty="0"/>
              <a:t>下所有</a:t>
            </a:r>
            <a:r>
              <a:rPr lang="en" altLang="zh-CN" dirty="0"/>
              <a:t>Consumer</a:t>
            </a:r>
            <a:r>
              <a:rPr lang="zh-CN" altLang="en-US" dirty="0"/>
              <a:t>实例所订阅的</a:t>
            </a:r>
            <a:r>
              <a:rPr lang="en" altLang="zh-CN" dirty="0"/>
              <a:t>Topic</a:t>
            </a:r>
            <a:r>
              <a:rPr lang="zh-CN" altLang="en" dirty="0"/>
              <a:t>、</a:t>
            </a:r>
            <a:r>
              <a:rPr lang="en" altLang="zh-CN" dirty="0"/>
              <a:t>Group ID</a:t>
            </a:r>
            <a:r>
              <a:rPr lang="zh-CN" altLang="en" dirty="0"/>
              <a:t>、</a:t>
            </a:r>
            <a:r>
              <a:rPr lang="en" altLang="zh-CN" dirty="0"/>
              <a:t>Tag</a:t>
            </a:r>
            <a:r>
              <a:rPr lang="zh-CN" altLang="en-US" dirty="0"/>
              <a:t>必须完全一致，否则消息消费的逻辑就会混乱，甚至导致消息丢失。</a:t>
            </a:r>
            <a:r>
              <a:rPr lang="en" altLang="zh-CN" dirty="0"/>
              <a:t> </a:t>
            </a:r>
            <a:r>
              <a:rPr lang="en" altLang="zh-CN" dirty="0">
                <a:hlinkClick r:id="rId2"/>
              </a:rPr>
              <a:t>https://help.aliyun.com/document_detail/43523.html?spm=a2c4g.11186623.4.1.179338cbbwlJXC</a:t>
            </a:r>
            <a:endParaRPr lang="en" altLang="zh-CN" dirty="0"/>
          </a:p>
          <a:p>
            <a:r>
              <a:rPr lang="zh-CN" altLang="en-US" dirty="0"/>
              <a:t>同时阿里云建议</a:t>
            </a:r>
            <a:r>
              <a:rPr lang="en" altLang="zh-CN" dirty="0"/>
              <a:t>Topic</a:t>
            </a:r>
            <a:r>
              <a:rPr lang="zh-CN" altLang="en-US" dirty="0"/>
              <a:t>与</a:t>
            </a:r>
            <a:r>
              <a:rPr lang="en" altLang="zh-CN" dirty="0"/>
              <a:t>Tag</a:t>
            </a:r>
            <a:r>
              <a:rPr lang="zh-CN" altLang="en-US" dirty="0"/>
              <a:t>最佳实践是</a:t>
            </a:r>
            <a:r>
              <a:rPr lang="en" altLang="zh-CN" dirty="0"/>
              <a:t>Topic</a:t>
            </a:r>
            <a:r>
              <a:rPr lang="zh-CN" altLang="en-US" dirty="0"/>
              <a:t>是一级分类，而</a:t>
            </a:r>
            <a:r>
              <a:rPr lang="en" altLang="zh-CN" dirty="0"/>
              <a:t>Tag</a:t>
            </a:r>
            <a:r>
              <a:rPr lang="zh-CN" altLang="en-US" dirty="0"/>
              <a:t>是二级分类。比如订单创建是</a:t>
            </a:r>
            <a:r>
              <a:rPr lang="en-US" altLang="zh-CN" dirty="0"/>
              <a:t>topic-order-create</a:t>
            </a:r>
            <a:r>
              <a:rPr lang="zh-CN" altLang="en-US" dirty="0"/>
              <a:t>，但是女性订单是</a:t>
            </a:r>
            <a:r>
              <a:rPr lang="en-US" altLang="zh-CN" dirty="0" err="1"/>
              <a:t>tagWomen</a:t>
            </a:r>
            <a:r>
              <a:rPr lang="zh-CN" altLang="en-US" dirty="0"/>
              <a:t>，小孩订单是</a:t>
            </a:r>
            <a:r>
              <a:rPr lang="en-US" altLang="zh-CN" dirty="0" err="1"/>
              <a:t>tagKid</a:t>
            </a:r>
            <a:r>
              <a:rPr lang="zh-CN" altLang="en-US" dirty="0"/>
              <a:t>，宠物订单是</a:t>
            </a:r>
            <a:r>
              <a:rPr lang="en-US" altLang="zh-CN" dirty="0" err="1"/>
              <a:t>tagPet</a:t>
            </a:r>
            <a:r>
              <a:rPr lang="zh-CN" altLang="en-US" dirty="0"/>
              <a:t>。同时这</a:t>
            </a:r>
            <a:r>
              <a:rPr lang="en-US" altLang="zh-CN" dirty="0"/>
              <a:t>3</a:t>
            </a:r>
            <a:r>
              <a:rPr lang="zh-CN" altLang="en-US" dirty="0"/>
              <a:t>种订单要用不同的</a:t>
            </a:r>
            <a:r>
              <a:rPr lang="en-US" altLang="zh-CN" dirty="0" err="1"/>
              <a:t>ConsumerGroup</a:t>
            </a:r>
            <a:r>
              <a:rPr lang="zh-CN" altLang="en-US" dirty="0"/>
              <a:t>去消费。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>
                <a:hlinkClick r:id="rId3"/>
              </a:rPr>
              <a:t>https://help.aliyun.com/document_detail/95837.html?spm=a2c4g.11186623.6.730.7bd353981tHGJT</a:t>
            </a:r>
            <a:endParaRPr lang="en-US" altLang="zh-CN" dirty="0"/>
          </a:p>
          <a:p>
            <a:r>
              <a:rPr lang="zh-CN" altLang="en-US" dirty="0"/>
              <a:t>个人建议直接用多个</a:t>
            </a:r>
            <a:r>
              <a:rPr lang="en-US" altLang="zh-CN" dirty="0"/>
              <a:t>topic</a:t>
            </a:r>
            <a:r>
              <a:rPr lang="zh-CN" altLang="en-US" dirty="0"/>
              <a:t>区分就好，多个</a:t>
            </a:r>
            <a:r>
              <a:rPr lang="en-US" altLang="zh-CN" dirty="0"/>
              <a:t>topic</a:t>
            </a:r>
            <a:r>
              <a:rPr lang="zh-CN" altLang="en-US" dirty="0"/>
              <a:t>对</a:t>
            </a:r>
            <a:r>
              <a:rPr lang="en-US" altLang="zh-CN" dirty="0" err="1"/>
              <a:t>RocketMQ</a:t>
            </a:r>
            <a:r>
              <a:rPr lang="zh-CN" altLang="en-US" dirty="0"/>
              <a:t>并没有太大的性能问题。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9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Broker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E5545A-85CE-9646-A0B6-2F6F3F18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4947"/>
            <a:ext cx="8840788" cy="534644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Broker</a:t>
            </a:r>
            <a:r>
              <a:rPr lang="zh-CN" altLang="en-US" dirty="0"/>
              <a:t> 文件存储结构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02B312-5BB2-524F-9EE6-17AE08FE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52" y="1425899"/>
            <a:ext cx="7870759" cy="41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2788B-DB38-6142-8226-92CE9D07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进程是否可以启动多个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76989-19A6-2E4C-B84E-04404D23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可以。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个参数</a:t>
            </a:r>
            <a:endParaRPr kumimoji="1" lang="en-US" altLang="zh-CN" dirty="0"/>
          </a:p>
          <a:p>
            <a:r>
              <a:rPr lang="en-US" altLang="zh-CN" dirty="0" err="1"/>
              <a:t>instanceName</a:t>
            </a:r>
            <a:r>
              <a:rPr lang="zh-CN" altLang="en-US" dirty="0"/>
              <a:t>：实例名，默认为</a:t>
            </a:r>
            <a:r>
              <a:rPr lang="en-US" altLang="zh-CN" dirty="0"/>
              <a:t>DEFAULT</a:t>
            </a:r>
            <a:r>
              <a:rPr lang="zh-CN" altLang="en-US" dirty="0"/>
              <a:t>，启动时如果为默认值，则会被改写成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PID</a:t>
            </a:r>
            <a:r>
              <a:rPr lang="zh-CN" altLang="en-US" dirty="0"/>
              <a:t>。这里有个概念，</a:t>
            </a:r>
            <a:r>
              <a:rPr lang="en-US" altLang="zh-CN" dirty="0" err="1"/>
              <a:t>MQClientInstance</a:t>
            </a:r>
            <a:r>
              <a:rPr lang="zh-CN" altLang="en-US" dirty="0"/>
              <a:t>，封装了和</a:t>
            </a:r>
            <a:r>
              <a:rPr lang="en-US" altLang="zh-CN" dirty="0" err="1"/>
              <a:t>Netty</a:t>
            </a:r>
            <a:r>
              <a:rPr lang="zh-CN" altLang="en-US" dirty="0"/>
              <a:t>通信相关的功能，代表</a:t>
            </a:r>
            <a:r>
              <a:rPr lang="en-US" altLang="zh-CN" dirty="0"/>
              <a:t>		</a:t>
            </a:r>
            <a:r>
              <a:rPr lang="zh-CN" altLang="en-US" dirty="0"/>
              <a:t>和一个</a:t>
            </a:r>
            <a:r>
              <a:rPr lang="en-US" altLang="zh-CN" dirty="0" err="1"/>
              <a:t>RocketMQ</a:t>
            </a:r>
            <a:r>
              <a:rPr lang="zh-CN" altLang="en-US" dirty="0"/>
              <a:t>集群的通信。在一个</a:t>
            </a:r>
            <a:r>
              <a:rPr lang="en-US" altLang="zh-CN" dirty="0"/>
              <a:t>JVM</a:t>
            </a:r>
            <a:r>
              <a:rPr lang="zh-CN" altLang="en-US" dirty="0"/>
              <a:t>进程中，可以有多</a:t>
            </a:r>
            <a:r>
              <a:rPr lang="en-US" altLang="zh-CN" dirty="0" err="1"/>
              <a:t>MQClientInstance</a:t>
            </a:r>
            <a:r>
              <a:rPr lang="zh-CN" altLang="en-US" dirty="0"/>
              <a:t>，</a:t>
            </a:r>
            <a:r>
              <a:rPr lang="en-US" altLang="zh-CN" dirty="0"/>
              <a:t> 	</a:t>
            </a:r>
            <a:r>
              <a:rPr lang="en-US" altLang="zh-CN" dirty="0" err="1"/>
              <a:t>clientId</a:t>
            </a:r>
            <a:r>
              <a:rPr lang="zh-CN" altLang="en-US" dirty="0"/>
              <a:t>为</a:t>
            </a:r>
            <a:r>
              <a:rPr lang="en-US" altLang="zh-CN" dirty="0"/>
              <a:t>IP+ </a:t>
            </a:r>
            <a:r>
              <a:rPr lang="en-US" altLang="zh-CN" dirty="0" err="1"/>
              <a:t>instanceName</a:t>
            </a:r>
            <a:r>
              <a:rPr lang="en-US" altLang="zh-CN" dirty="0"/>
              <a:t>	</a:t>
            </a:r>
            <a:r>
              <a:rPr lang="zh-CN" altLang="en-US" dirty="0"/>
              <a:t>的形式。也就是说，相同实例名的</a:t>
            </a:r>
            <a:r>
              <a:rPr lang="en-US" altLang="zh-CN" dirty="0"/>
              <a:t>	</a:t>
            </a:r>
            <a:r>
              <a:rPr lang="en-US" altLang="zh-CN" dirty="0" err="1"/>
              <a:t>MQClientInstance</a:t>
            </a:r>
            <a:r>
              <a:rPr lang="zh-CN" altLang="en-US" dirty="0"/>
              <a:t>可以复用。</a:t>
            </a:r>
            <a:endParaRPr lang="en-US" altLang="zh-CN" dirty="0"/>
          </a:p>
          <a:p>
            <a:r>
              <a:rPr lang="en-US" altLang="zh-CN" dirty="0" err="1"/>
              <a:t>producerGroup</a:t>
            </a:r>
            <a:r>
              <a:rPr lang="en-US" altLang="zh-CN" dirty="0"/>
              <a:t>: </a:t>
            </a:r>
            <a:r>
              <a:rPr lang="zh-CN" altLang="en-US" dirty="0"/>
              <a:t>生产者组，只有在事务消息的状态回查中有用。一个</a:t>
            </a:r>
            <a:r>
              <a:rPr lang="en-US" altLang="zh-CN" dirty="0"/>
              <a:t>	</a:t>
            </a:r>
            <a:r>
              <a:rPr lang="en-US" altLang="zh-CN" dirty="0" err="1"/>
              <a:t>MQClientInstance</a:t>
            </a:r>
            <a:r>
              <a:rPr lang="zh-CN" altLang="en-US" dirty="0"/>
              <a:t>中，每个</a:t>
            </a:r>
            <a:r>
              <a:rPr lang="en-US" altLang="zh-CN" dirty="0" err="1"/>
              <a:t>producerGroup</a:t>
            </a:r>
            <a:r>
              <a:rPr lang="zh-CN" altLang="en-US" dirty="0"/>
              <a:t>只能注册一个</a:t>
            </a:r>
            <a:r>
              <a:rPr lang="en-US" altLang="zh-CN" dirty="0"/>
              <a:t>Producer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所以启动多个属于同一</a:t>
            </a:r>
            <a:r>
              <a:rPr lang="en-US" altLang="zh-CN" dirty="0" err="1"/>
              <a:t>producerGroup</a:t>
            </a:r>
            <a:r>
              <a:rPr lang="zh-CN" altLang="en-US" dirty="0"/>
              <a:t>的</a:t>
            </a:r>
            <a:r>
              <a:rPr lang="en-US" altLang="zh-CN" dirty="0"/>
              <a:t>producer</a:t>
            </a:r>
            <a:r>
              <a:rPr lang="zh-CN" altLang="en-US" dirty="0"/>
              <a:t>会失败。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zh-CN" altLang="en-US" dirty="0"/>
              <a:t> 因此，如果一个</a:t>
            </a:r>
            <a:r>
              <a:rPr lang="en-US" altLang="zh-CN" dirty="0"/>
              <a:t>JVM</a:t>
            </a:r>
            <a:r>
              <a:rPr lang="zh-CN" altLang="en-US" dirty="0"/>
              <a:t>进程需要和多个</a:t>
            </a:r>
            <a:r>
              <a:rPr lang="en-US" altLang="zh-CN" dirty="0" err="1"/>
              <a:t>RocketMQ</a:t>
            </a:r>
            <a:r>
              <a:rPr lang="zh-CN" altLang="en-US" dirty="0"/>
              <a:t>集群通信，可以启动多个</a:t>
            </a:r>
            <a:r>
              <a:rPr lang="en-US" altLang="zh-CN" dirty="0" err="1"/>
              <a:t>instanceName</a:t>
            </a:r>
            <a:r>
              <a:rPr lang="zh-CN" altLang="en-US" dirty="0"/>
              <a:t>不同的</a:t>
            </a:r>
            <a:r>
              <a:rPr lang="en-US" altLang="zh-CN" dirty="0"/>
              <a:t>Producer</a:t>
            </a:r>
            <a:r>
              <a:rPr lang="zh-CN" altLang="en-US" dirty="0"/>
              <a:t>。但是一个</a:t>
            </a:r>
            <a:r>
              <a:rPr lang="en-US" altLang="zh-CN" dirty="0" err="1"/>
              <a:t>producerGroup</a:t>
            </a:r>
            <a:r>
              <a:rPr lang="zh-CN" altLang="en-US" dirty="0"/>
              <a:t>只需要一个</a:t>
            </a:r>
            <a:r>
              <a:rPr lang="en-US" altLang="zh-CN" dirty="0"/>
              <a:t>Producer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930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顺序消费分为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种：分区顺序和全局顺序。</a:t>
            </a:r>
            <a:endParaRPr kumimoji="1" lang="en-US" altLang="zh-CN" dirty="0"/>
          </a:p>
          <a:p>
            <a:r>
              <a:rPr kumimoji="1" lang="zh-CN" altLang="en-US" dirty="0"/>
              <a:t>分区顺序：在一个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下的某个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是顺序的。比如对某个用户进行持续更新的消息，可以通过</a:t>
            </a:r>
            <a:r>
              <a:rPr lang="en" altLang="zh-CN" dirty="0" err="1"/>
              <a:t>MessageQueueSelector</a:t>
            </a:r>
            <a:r>
              <a:rPr lang="zh-CN" altLang="en" dirty="0"/>
              <a:t>将</a:t>
            </a:r>
            <a:r>
              <a:rPr lang="zh-CN" altLang="en-US" dirty="0"/>
              <a:t>某个用户的消息制定发送到同一个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r>
              <a:rPr lang="en-US" altLang="zh-CN" dirty="0"/>
              <a:t>Consumer</a:t>
            </a:r>
            <a:r>
              <a:rPr lang="zh-CN" altLang="en-US" dirty="0"/>
              <a:t>消费时可以 采用</a:t>
            </a:r>
            <a:r>
              <a:rPr lang="en-US" altLang="zh-CN" dirty="0" err="1"/>
              <a:t>MessageListenerOrderly</a:t>
            </a:r>
            <a:r>
              <a:rPr lang="zh-CN" altLang="en-US" dirty="0"/>
              <a:t>的形式进行顺序消费，如果用</a:t>
            </a:r>
            <a:r>
              <a:rPr lang="en-US" altLang="zh-CN" dirty="0" err="1"/>
              <a:t>MessageListenerConcurrently</a:t>
            </a:r>
            <a:r>
              <a:rPr lang="zh-CN" altLang="en-US" dirty="0"/>
              <a:t>，则需要将线程池改为单线程。</a:t>
            </a:r>
            <a:endParaRPr lang="en-US" altLang="zh-CN" dirty="0"/>
          </a:p>
          <a:p>
            <a:r>
              <a:rPr kumimoji="1" lang="zh-CN" altLang="en-US" dirty="0"/>
              <a:t>全局顺序：只能通过将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设置成只有一个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来实现。同样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要顺序消费。</a:t>
            </a:r>
            <a:endParaRPr kumimoji="1" lang="en-US" altLang="zh-CN" dirty="0"/>
          </a:p>
          <a:p>
            <a:r>
              <a:rPr kumimoji="1" lang="zh-CN" altLang="en-US" dirty="0"/>
              <a:t>分区顺序并不能严格保证，在某些极端场景下，比如一个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分布在多个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上，但是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宕机导致</a:t>
            </a:r>
            <a:r>
              <a:rPr lang="en" altLang="zh-CN" dirty="0" err="1"/>
              <a:t>MessageQueueSelector</a:t>
            </a:r>
            <a:r>
              <a:rPr lang="zh-CN" altLang="en" dirty="0"/>
              <a:t>返回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  <a:r>
              <a:rPr lang="zh-CN" altLang="en-US" dirty="0"/>
              <a:t>列表数量发生了变化 ，消息被发送到不同的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长时间宕机导致消息大量积压，如何快速处理？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1:</a:t>
            </a:r>
            <a:r>
              <a:rPr kumimoji="1" lang="zh-CN" altLang="en-US" dirty="0"/>
              <a:t> 当然是先恢复</a:t>
            </a:r>
            <a:r>
              <a:rPr kumimoji="1" lang="en-US" altLang="zh-CN" dirty="0"/>
              <a:t>consumer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</a:t>
            </a:r>
            <a:r>
              <a:rPr kumimoji="1" lang="zh-CN" altLang="en-US" dirty="0"/>
              <a:t> 如果消息并不重要（日志，告警等），可以通过设置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消费时的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为</a:t>
            </a:r>
            <a:r>
              <a:rPr lang="en" altLang="zh-CN" i="1" dirty="0"/>
              <a:t>CONSUME_FROM_LAST_OFFSET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</a:t>
            </a:r>
            <a:r>
              <a:rPr kumimoji="1" lang="zh-CN" altLang="en-US" dirty="0"/>
              <a:t> 如果消息必须要重新消费，那先要查看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的数量，如果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数量小于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的数量，可以通过增加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数量到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数量的形式来加快消息消费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</a:t>
            </a:r>
            <a:r>
              <a:rPr kumimoji="1" lang="zh-CN" altLang="en-US" dirty="0"/>
              <a:t> 如果步骤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不成立，则不能直接通过增加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数量的形式（因为一个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消费），可以考虑创建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个新的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，将堆积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的消息搬运到一个新的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（不处理业务逻辑，只搬运），新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数量是原来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倍。然后扩大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的数量来消费新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的消息并完成业务处理，完成后将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数量恢复到原来并消费旧的</a:t>
            </a:r>
            <a:r>
              <a:rPr kumimoji="1" lang="en-US" altLang="zh-CN" dirty="0"/>
              <a:t>Topic</a:t>
            </a:r>
            <a:r>
              <a:rPr kumimoji="1" lang="zh-CN" altLang="en-US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9F919-14A4-7C4C-8AF6-50C9A7FF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如何处理过期文件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B16E8-1176-4D45-AF1A-A144D5E9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6759"/>
            <a:ext cx="8915400" cy="4124463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文件过期判定：</a:t>
            </a:r>
            <a:r>
              <a:rPr lang="en-US" altLang="zh-CN" dirty="0"/>
              <a:t> </a:t>
            </a:r>
            <a:r>
              <a:rPr lang="en-US" altLang="zh-CN" dirty="0" err="1"/>
              <a:t>RocketMQ</a:t>
            </a:r>
            <a:r>
              <a:rPr lang="zh-CN" altLang="en-US" dirty="0"/>
              <a:t>顺序写</a:t>
            </a:r>
            <a:r>
              <a:rPr lang="en-US" altLang="zh-CN" dirty="0" err="1"/>
              <a:t>CommitLog</a:t>
            </a:r>
            <a:r>
              <a:rPr lang="zh-CN" altLang="en-US" dirty="0"/>
              <a:t>文件、</a:t>
            </a:r>
            <a:r>
              <a:rPr lang="en-US" altLang="zh-CN" dirty="0" err="1"/>
              <a:t>ComsumeQueue</a:t>
            </a:r>
            <a:r>
              <a:rPr lang="zh-CN" altLang="en-US" dirty="0"/>
              <a:t>文件，所有的写操作都追加到最后一个文件上，因此在当前写文件之前的文件将不会有数据插入，也就不会有任何变动，因此可通过时间来做判断，比如超过</a:t>
            </a:r>
            <a:r>
              <a:rPr lang="en-US" altLang="zh-CN" dirty="0" err="1"/>
              <a:t>fileReservedTime</a:t>
            </a:r>
            <a:r>
              <a:rPr lang="zh-CN" altLang="en-US" dirty="0"/>
              <a:t>（默认</a:t>
            </a:r>
            <a:r>
              <a:rPr lang="en-US" altLang="zh-CN" dirty="0"/>
              <a:t>48</a:t>
            </a:r>
            <a:r>
              <a:rPr lang="zh-CN" altLang="en-US" dirty="0"/>
              <a:t>）小时未更新的文件将会被删除（即使这个</a:t>
            </a:r>
            <a:r>
              <a:rPr lang="en-US" altLang="zh-CN" dirty="0" err="1"/>
              <a:t>CommitLog</a:t>
            </a:r>
            <a:r>
              <a:rPr lang="zh-CN" altLang="en-US" dirty="0"/>
              <a:t>文件没有被完全消费）。</a:t>
            </a:r>
            <a:endParaRPr lang="en-US" altLang="zh-CN" dirty="0"/>
          </a:p>
          <a:p>
            <a:r>
              <a:rPr kumimoji="1" lang="en-US" altLang="zh-CN" dirty="0" err="1"/>
              <a:t>deleteWhen</a:t>
            </a:r>
            <a:r>
              <a:rPr kumimoji="1" lang="zh-CN" altLang="en-US" dirty="0"/>
              <a:t>参数代表在几年做过期文件删除（默认</a:t>
            </a:r>
            <a:r>
              <a:rPr kumimoji="1" lang="en-US" altLang="zh-CN" dirty="0"/>
              <a:t>04</a:t>
            </a:r>
            <a:r>
              <a:rPr kumimoji="1" lang="zh-CN" altLang="en-US" dirty="0"/>
              <a:t>代表凌晨</a:t>
            </a:r>
            <a:r>
              <a:rPr kumimoji="1" lang="en-US" altLang="zh-CN" dirty="0"/>
              <a:t>4</a:t>
            </a:r>
            <a:r>
              <a:rPr kumimoji="1" lang="zh-CN" altLang="en-US" dirty="0"/>
              <a:t>点）</a:t>
            </a:r>
            <a:endParaRPr kumimoji="1" lang="en-US" altLang="zh-CN" dirty="0"/>
          </a:p>
          <a:p>
            <a:r>
              <a:rPr kumimoji="1" lang="zh-CN" altLang="en-US" dirty="0"/>
              <a:t>流程：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lang="en-US" altLang="zh-CN" dirty="0"/>
              <a:t>broker</a:t>
            </a:r>
            <a:r>
              <a:rPr lang="zh-CN" altLang="en-US" dirty="0"/>
              <a:t>定时任务每</a:t>
            </a:r>
            <a:r>
              <a:rPr lang="en-US" altLang="zh-CN" dirty="0"/>
              <a:t>10</a:t>
            </a:r>
            <a:r>
              <a:rPr lang="zh-CN" altLang="en-US" dirty="0"/>
              <a:t>秒扫描是否有文件需要删除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2.</a:t>
            </a:r>
            <a:r>
              <a:rPr lang="zh-CN" altLang="en-US" dirty="0"/>
              <a:t> 以下三种情况触发文件删除：到了</a:t>
            </a:r>
            <a:r>
              <a:rPr lang="en-US" altLang="zh-CN" dirty="0" err="1"/>
              <a:t>deleteWhere</a:t>
            </a:r>
            <a:r>
              <a:rPr lang="zh-CN" altLang="en-US" dirty="0"/>
              <a:t>指定的时间点（默认是凌晨</a:t>
            </a:r>
            <a:r>
              <a:rPr lang="en-US" altLang="zh-CN" dirty="0"/>
              <a:t>4</a:t>
            </a:r>
            <a:r>
              <a:rPr lang="zh-CN" altLang="en-US" dirty="0"/>
              <a:t>点）、磁盘不足、手动触发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3.</a:t>
            </a:r>
            <a:r>
              <a:rPr lang="zh-CN" altLang="en-US" dirty="0"/>
              <a:t>对于磁盘不足的情况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a. </a:t>
            </a:r>
            <a:r>
              <a:rPr lang="zh-CN" altLang="en-US" dirty="0"/>
              <a:t>当磁盘使用率大于磁盘空间警戒线水位（默认是</a:t>
            </a:r>
            <a:r>
              <a:rPr lang="en-US" altLang="zh-CN" dirty="0"/>
              <a:t>90%</a:t>
            </a:r>
            <a:r>
              <a:rPr lang="zh-CN" altLang="en-US" dirty="0"/>
              <a:t>），会阻止消息写入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b. </a:t>
            </a:r>
            <a:r>
              <a:rPr lang="zh-CN" altLang="en-US" dirty="0"/>
              <a:t>磁盘已经达到必须释放的上限（</a:t>
            </a:r>
            <a:r>
              <a:rPr lang="en-US" altLang="zh-CN" dirty="0"/>
              <a:t>85%</a:t>
            </a:r>
            <a:r>
              <a:rPr lang="zh-CN" altLang="en-US" dirty="0"/>
              <a:t>水位线）的时候，则开始批量清理文件（无论是否过期），直到空间充足。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c. </a:t>
            </a:r>
            <a:r>
              <a:rPr lang="zh-CN" altLang="en-US" dirty="0"/>
              <a:t>消息文件过期，且到达清理时点（默认是凌晨</a:t>
            </a:r>
            <a:r>
              <a:rPr lang="en-US" altLang="zh-CN" dirty="0"/>
              <a:t>4</a:t>
            </a:r>
            <a:r>
              <a:rPr lang="zh-CN" altLang="en-US" dirty="0"/>
              <a:t>点），删除过期文件。</a:t>
            </a:r>
          </a:p>
          <a:p>
            <a:pPr marL="0" indent="0">
              <a:buNone/>
            </a:pPr>
            <a:r>
              <a:rPr lang="en-US" altLang="zh-CN" dirty="0"/>
              <a:t>	d. </a:t>
            </a:r>
            <a:r>
              <a:rPr lang="zh-CN" altLang="en-US" dirty="0"/>
              <a:t>消息</a:t>
            </a:r>
            <a:r>
              <a:rPr lang="zh-CN" altLang="en-US"/>
              <a:t>文件过期，</a:t>
            </a:r>
            <a:r>
              <a:rPr lang="zh-CN" altLang="en-US" dirty="0"/>
              <a:t>且磁盘空间达到了水位线（默认</a:t>
            </a:r>
            <a:r>
              <a:rPr lang="en-US" altLang="zh-CN" dirty="0"/>
              <a:t>75%</a:t>
            </a:r>
            <a:r>
              <a:rPr lang="zh-CN" altLang="en-US" dirty="0"/>
              <a:t>），删除过期文件。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409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源码分析</a:t>
            </a:r>
          </a:p>
        </p:txBody>
      </p:sp>
    </p:spTree>
    <p:extLst>
      <p:ext uri="{BB962C8B-B14F-4D97-AF65-F5344CB8AC3E}">
        <p14:creationId xmlns:p14="http://schemas.microsoft.com/office/powerpoint/2010/main" val="4258238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C4911-9AFC-C24A-B0E3-AC99CC93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456C6-549A-294F-A595-8D4ACD73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90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可以根据自身的负载和消费能力来拉去消息。缺点是编码比较麻烦，而且需要自己维护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9432</TotalTime>
  <Words>3386</Words>
  <Application>Microsoft Macintosh PowerPoint</Application>
  <PresentationFormat>宽屏</PresentationFormat>
  <Paragraphs>219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Consumer</vt:lpstr>
      <vt:lpstr>RocketMQ Broker</vt:lpstr>
      <vt:lpstr>Topic</vt:lpstr>
      <vt:lpstr>ReadQueue和WriteQueue的概念</vt:lpstr>
      <vt:lpstr>Topic和Broker的关系</vt:lpstr>
      <vt:lpstr>PowerPoint 演示文稿</vt:lpstr>
      <vt:lpstr>Producer发送失败后的重试机制</vt:lpstr>
      <vt:lpstr>自定义消息发送规则</vt:lpstr>
      <vt:lpstr>基于Tag的消息过滤</vt:lpstr>
      <vt:lpstr>使用Tag存在的问题</vt:lpstr>
      <vt:lpstr>延迟消息</vt:lpstr>
      <vt:lpstr>事务消息</vt:lpstr>
      <vt:lpstr>负载均衡机制</vt:lpstr>
      <vt:lpstr>Broker存储机制</vt:lpstr>
      <vt:lpstr>常见问题</vt:lpstr>
      <vt:lpstr>一个JVM进程是否可以启动多个Producer？</vt:lpstr>
      <vt:lpstr>如何保证高可用</vt:lpstr>
      <vt:lpstr>RocketMQ如何保证消息可靠性</vt:lpstr>
      <vt:lpstr>如何控制Consumer在push模式下一次拉取多条消息</vt:lpstr>
      <vt:lpstr>如果同一个消费者组的Consumer订阅了不同的Topic会怎么样？</vt:lpstr>
      <vt:lpstr>引入RocketMQ（MQ）带来的问题</vt:lpstr>
      <vt:lpstr>RocketMQ如何处理消息重复消费</vt:lpstr>
      <vt:lpstr>RocketMQ如何保证顺序消费</vt:lpstr>
      <vt:lpstr>如何处理消息堆积</vt:lpstr>
      <vt:lpstr>如何处理过期文件</vt:lpstr>
      <vt:lpstr>源码分析</vt:lpstr>
      <vt:lpstr>Producer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161</cp:revision>
  <dcterms:created xsi:type="dcterms:W3CDTF">2021-04-21T06:48:11Z</dcterms:created>
  <dcterms:modified xsi:type="dcterms:W3CDTF">2021-05-23T05:38:33Z</dcterms:modified>
</cp:coreProperties>
</file>