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73" r:id="rId10"/>
    <p:sldId id="265" r:id="rId11"/>
    <p:sldId id="269" r:id="rId12"/>
    <p:sldId id="264" r:id="rId13"/>
    <p:sldId id="271" r:id="rId14"/>
    <p:sldId id="272" r:id="rId15"/>
    <p:sldId id="270" r:id="rId16"/>
    <p:sldId id="274" r:id="rId17"/>
    <p:sldId id="268" r:id="rId18"/>
    <p:sldId id="277" r:id="rId19"/>
    <p:sldId id="279" r:id="rId20"/>
    <p:sldId id="278" r:id="rId21"/>
    <p:sldId id="276" r:id="rId22"/>
    <p:sldId id="280" r:id="rId23"/>
    <p:sldId id="282" r:id="rId24"/>
    <p:sldId id="281" r:id="rId25"/>
    <p:sldId id="266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.pro/db/111005" TargetMode="External"/><Relationship Id="rId2" Type="http://schemas.openxmlformats.org/officeDocument/2006/relationships/hyperlink" Target="https://zhuanlan.zhihu.com/p/199277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83962186" TargetMode="External"/><Relationship Id="rId5" Type="http://schemas.openxmlformats.org/officeDocument/2006/relationships/hyperlink" Target="https://www.cnblogs.com/Forgenvueory/p/10938622.html" TargetMode="External"/><Relationship Id="rId4" Type="http://schemas.openxmlformats.org/officeDocument/2006/relationships/hyperlink" Target="https://www.modb.pro/db/647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属性：节点和关系都可以指定多个属性并参与查询。属性大小写敏感。</a:t>
            </a:r>
            <a:endParaRPr kumimoji="1" lang="en-US" altLang="zh-CN" dirty="0"/>
          </a:p>
          <a:p>
            <a:r>
              <a:rPr kumimoji="1" lang="zh-CN" altLang="en-US" dirty="0"/>
              <a:t>注意：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的关系虽然是单向的，但是查询时可以忽略关系的方向。</a:t>
            </a:r>
            <a:br>
              <a:rPr kumimoji="1" lang="en-US" altLang="zh-CN" dirty="0"/>
            </a:br>
            <a:r>
              <a:rPr kumimoji="1" lang="zh-CN" altLang="en-US" dirty="0"/>
              <a:t>只要在查询时不指定方向即可。</a:t>
            </a:r>
            <a:r>
              <a:rPr kumimoji="1" lang="en-US" altLang="zh-CN" dirty="0"/>
              <a:t> (p1:Person)-[</a:t>
            </a:r>
            <a:r>
              <a:rPr kumimoji="1" lang="en-US" altLang="zh-CN"/>
              <a:t>r:FRIEND]-(</a:t>
            </a:r>
            <a:r>
              <a:rPr kumimoji="1" lang="en-US" altLang="zh-CN" dirty="0"/>
              <a:t>p2:Person) </a:t>
            </a:r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27" y="4069080"/>
            <a:ext cx="4811745" cy="26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46D3-4CF7-3B43-AC29-B94A7CF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（模式）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B33F9-02A0-0A44-958A-CD8D2E2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中模式指索引（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）和约束（</a:t>
            </a:r>
            <a:r>
              <a:rPr kumimoji="1" lang="en" altLang="zh-CN" dirty="0"/>
              <a:t>constraint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可以在指定类型的节点的属性上创建索引</a:t>
            </a:r>
            <a:r>
              <a:rPr kumimoji="1" lang="en-US" altLang="zh-CN" dirty="0"/>
              <a:t>(</a:t>
            </a:r>
            <a:r>
              <a:rPr kumimoji="1" lang="zh-CN" altLang="en-US" dirty="0"/>
              <a:t>支持复合索引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INDEX  FOR (a:Actor) ON (a.name, a.born)</a:t>
            </a:r>
          </a:p>
          <a:p>
            <a:pPr algn="l"/>
            <a:r>
              <a:rPr kumimoji="1" lang="zh-CN" altLang="en-US" dirty="0"/>
              <a:t>不支持在关系的属性上创建索引。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可以在指定类型的节点的某个属性上创建约束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不支持复合约束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CONSTRAINT FOR (movie:Movie) REQUIRE movie.title IS UNIQUE</a:t>
            </a:r>
            <a:endParaRPr kumimoji="1" lang="en-US" altLang="zh-CN" sz="1600" dirty="0"/>
          </a:p>
          <a:p>
            <a:pPr algn="l"/>
            <a:r>
              <a:rPr kumimoji="1" lang="zh-CN" altLang="en-US" dirty="0"/>
              <a:t>约束分为唯一约束和属性存在约束（只有企业版才支持）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创建约束会同时创建一个索引。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支持在关系的属性上创建约束。</a:t>
            </a:r>
            <a:br>
              <a:rPr kumimoji="1" lang="en-US" altLang="zh-CN" dirty="0"/>
            </a:br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B4C4-BE8D-944A-99A9-B550FE9A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数据遍历框架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A56B5-68FC-2D4F-9D91-627F0CA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</a:t>
            </a:r>
            <a:r>
              <a:rPr kumimoji="1" lang="en-US" altLang="zh-CN" dirty="0"/>
              <a:t>API</a:t>
            </a:r>
            <a:r>
              <a:rPr kumimoji="1" lang="zh-CN" altLang="en-US" dirty="0"/>
              <a:t>采用的是基于回调，惰性执行的机制。只有调用</a:t>
            </a:r>
            <a:r>
              <a:rPr lang="en" altLang="zh-CN" sz="1800" dirty="0">
                <a:solidFill>
                  <a:srgbClr val="A9B7C6"/>
                </a:solidFill>
                <a:effectLst/>
                <a:latin typeface="JetBrains Mono"/>
              </a:rPr>
              <a:t>Traverser</a:t>
            </a:r>
            <a:r>
              <a:rPr lang="zh-CN" altLang="en" dirty="0"/>
              <a:t>对象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方法，遍历操作才会被执行一次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遍历框架基本概念：</a:t>
            </a:r>
            <a:endParaRPr kumimoji="1"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路径拓展（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PathExpander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定义将要对图数据库中的什么进行遍历，一般是指针对关系的指向和关系的类型进行遍历。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顺序（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Order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深度优先或广度优先。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唯一性（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Uniqueness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在遍历过程中，确保每个节点（关系、路径）只被遍历一次。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评估器（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Evaluator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用来决定返回什么结果，以及是否停止或继续遍历当前位置。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开始节点：启动遍历最先开始的节点。</a:t>
            </a:r>
          </a:p>
          <a:p>
            <a:r>
              <a:rPr kumimoji="1" lang="zh-CN" altLang="en-US" dirty="0"/>
              <a:t>广度优先遍历比深度优先更耗内存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1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F70C-B38F-F749-8793-85BF998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遍历框架结构图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F7FDE0-75C5-DE43-9430-E13B4F7C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113" y="2133600"/>
            <a:ext cx="60915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0F0F-5E2B-5F47-9E9D-0DB3413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</a:t>
            </a:r>
            <a:r>
              <a:rPr kumimoji="1" lang="zh-CN" altLang="en-US" dirty="0"/>
              <a:t>执行计划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5F71-928E-DE42-9D53-9EE5ED8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  Cypher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查询计划程序将每个查询转换为执行计划。 执行计划告诉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在执行查询时要执行哪些操作。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使用的是基于成本的优化器（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Cost Based Optimizer)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将查询分解为一些被称为运算符的小块。运算符以模式（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Pattern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）的形式连接在一起组成一个执行计划。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执行计划有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种方式：</a:t>
            </a:r>
            <a:endParaRPr kumimoji="1"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EXPLAIN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只查看执行计划，不执行语句，所以不会返回结果，数据库也不会产生变化。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PROFILE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查看执行计划并执行语句，跟踪传递了多少行数据给每个运算符，以及每个运算符与存储层交互了多少次以获取必要的数据。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41F2-8384-3E45-BC78-01C74B25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执行计划统计信息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06DE9-D41E-6443-A36F-22BB10F5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rows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Row</a:t>
            </a:r>
            <a:r>
              <a:rPr kumimoji="1" lang="zh-CN" altLang="en-US" dirty="0"/>
              <a:t>运算符产生的行数，只有带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的语句才会返回。</a:t>
            </a:r>
            <a:endParaRPr kumimoji="1" lang="en-US" altLang="zh-CN" dirty="0"/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estimated rows</a:t>
            </a:r>
            <a:r>
              <a:rPr kumimoji="1"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 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使用的是基于成本的优化器，可以看到由运算符产生的预估行数。编译器使用这个预估值来选择合适的执行计划。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 hits: 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每个运算符都会向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Neo4j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存储引擎请求像数据检索或者更新数据这样的工作。一次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 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hits(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数据库命中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是存储引擎工作的一个抽象单元。</a:t>
            </a:r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  <a:p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8B494-BBE1-A74A-8DFD-631B7B24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00" y="3849624"/>
            <a:ext cx="5065024" cy="27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8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B79F-ED71-7245-B840-04A9E90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/>
              <a:t>免索引邻接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1CA-7E82-6B42-9FC2-6F912481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966"/>
            <a:ext cx="8915400" cy="3777622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直接在点和边中保存相应点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属性的引用</a:t>
            </a:r>
            <a:r>
              <a:rPr kumimoji="1"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，因此每个节点都相当于与它相邻节点的微索引。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免去了基于索引进行扫描查找的开销，查询的时间和图的整体规模无关，只与节点相邻节点的数量成正比。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关系型数据库一般需要中间表来表示连接关系，关系的索引查询效率为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O(log(n))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  <a:br>
              <a:rPr lang="en-US" altLang="zh-CN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而且反向查询会导致索引失效，需要维护一个反向索引。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3C6EB7-5818-9A40-965E-45CF9473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86" y="3168017"/>
            <a:ext cx="6184900" cy="1079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AFADEB-2ACD-BA4F-B8D8-63168562515E}"/>
              </a:ext>
            </a:extLst>
          </p:cNvPr>
          <p:cNvSpPr txBox="1"/>
          <p:nvPr/>
        </p:nvSpPr>
        <p:spPr>
          <a:xfrm>
            <a:off x="5455218" y="4195272"/>
            <a:ext cx="18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rdbms</a:t>
            </a:r>
            <a:r>
              <a:rPr kumimoji="1" lang="zh-CN" altLang="en-US" dirty="0"/>
              <a:t>关系查询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2CEE59-9EC8-6C40-814B-21B7056D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8" y="4379938"/>
            <a:ext cx="6311900" cy="2019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3E1911-4D0E-6748-BD28-F12B8C562BCA}"/>
              </a:ext>
            </a:extLst>
          </p:cNvPr>
          <p:cNvSpPr txBox="1"/>
          <p:nvPr/>
        </p:nvSpPr>
        <p:spPr>
          <a:xfrm>
            <a:off x="5569032" y="6214572"/>
            <a:ext cx="1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关系查询</a:t>
            </a:r>
          </a:p>
        </p:txBody>
      </p:sp>
    </p:spTree>
    <p:extLst>
      <p:ext uri="{BB962C8B-B14F-4D97-AF65-F5344CB8AC3E}">
        <p14:creationId xmlns:p14="http://schemas.microsoft.com/office/powerpoint/2010/main" val="379474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242BF-96BA-5743-959B-1BEB4D98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429C5-CDFE-D441-BD48-FC3B71B3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311022"/>
          </a:xfrm>
        </p:spPr>
        <p:txBody>
          <a:bodyPr/>
          <a:lstStyle/>
          <a:p>
            <a:pPr algn="l"/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neo4j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在磁盘上会分不同的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store file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</a:t>
            </a:r>
            <a:endParaRPr lang="en-US" altLang="zh-CN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neostore.nodestore.db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存储节点</a:t>
            </a:r>
            <a:endParaRPr lang="en-US" altLang="zh-CN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neostore.relationshipstore.db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存储关系</a:t>
            </a: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neostore.propertystore.db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存储属性</a:t>
            </a: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neostore.xxx</a:t>
            </a:r>
            <a:r>
              <a:rPr lang="en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.db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.id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kumimoji="1" lang="zh-CN" altLang="en-US" dirty="0"/>
              <a:t>存储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最大的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及已经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free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ID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在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中，点、关系和属性等图的组成元素都是基于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内部维护的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进行访问的，而且这些元素的定长存储的。知道了点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关系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属性的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就能直接算出该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在对应文件中的偏移位置，直接进行访问。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D6E822-747A-DE4A-84E0-84A4A721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48" y="4584326"/>
            <a:ext cx="50546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6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节点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15F2ED-80D6-A64E-950B-642CCE2D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1056"/>
            <a:ext cx="8915400" cy="4320166"/>
          </a:xfrm>
        </p:spPr>
        <p:txBody>
          <a:bodyPr/>
          <a:lstStyle/>
          <a:p>
            <a:r>
              <a:rPr lang="zh-CN" altLang="en-US" dirty="0"/>
              <a:t>节点结构为固定长度</a:t>
            </a:r>
            <a:r>
              <a:rPr lang="en-US" altLang="zh-CN" dirty="0"/>
              <a:t>15byte</a:t>
            </a:r>
          </a:p>
          <a:p>
            <a:r>
              <a:rPr kumimoji="1" lang="zh-CN" altLang="en-US" sz="1800" dirty="0"/>
              <a:t>注：</a:t>
            </a:r>
            <a:r>
              <a:rPr kumimoji="1" lang="en-US" altLang="zh-CN" sz="1800" dirty="0"/>
              <a:t>Neo4j</a:t>
            </a:r>
            <a:r>
              <a:rPr kumimoji="1" lang="zh-CN" altLang="en-US" sz="1800" dirty="0"/>
              <a:t>中的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Long</a:t>
            </a:r>
            <a:r>
              <a:rPr kumimoji="1" lang="zh-CN" altLang="en-US" sz="1800" dirty="0"/>
              <a:t>型</a:t>
            </a:r>
            <a:endParaRPr kumimoji="1" lang="en-US" altLang="zh-CN" sz="1800" dirty="0"/>
          </a:p>
          <a:p>
            <a:r>
              <a:rPr kumimoji="1" lang="zh-CN" altLang="en-US" sz="1800" dirty="0"/>
              <a:t>代码</a:t>
            </a:r>
            <a:r>
              <a:rPr kumimoji="1" lang="zh-CN" altLang="en-US" dirty="0"/>
              <a:t>在</a:t>
            </a:r>
            <a:r>
              <a:rPr kumimoji="1" lang="en-US" altLang="zh-CN" sz="1800" dirty="0"/>
              <a:t>org.neo4j.kernel.impl.store.format.standard.NodeRecordFormat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8840DA-1BDB-014B-8580-C35FEA16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32039"/>
            <a:ext cx="8661400" cy="8382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62E6FE00-C81B-3940-967C-9E5852BC8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113542"/>
            <a:ext cx="6976364" cy="276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24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节点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DE1CB89-D004-6C4A-86CB-DFD219724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5608"/>
            <a:ext cx="8915400" cy="377762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个字节存储</a:t>
            </a:r>
            <a:r>
              <a:rPr kumimoji="1" lang="en-US" altLang="zh-CN" dirty="0"/>
              <a:t>in_use(</a:t>
            </a:r>
            <a:r>
              <a:rPr kumimoji="1" lang="zh-CN" altLang="en-US" sz="1800" dirty="0"/>
              <a:t>节点是否在使用，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代表使用中，</a:t>
            </a:r>
            <a:r>
              <a:rPr kumimoji="1" lang="en-US" altLang="zh-CN" sz="1800" dirty="0"/>
              <a:t>0</a:t>
            </a:r>
            <a:r>
              <a:rPr kumimoji="1" lang="zh-CN" altLang="en-US" sz="1800" dirty="0"/>
              <a:t>代表被删除</a:t>
            </a:r>
            <a:r>
              <a:rPr kumimoji="1" lang="en-US" altLang="zh-CN" dirty="0"/>
              <a:t>) + 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个关系的</a:t>
            </a:r>
            <a:r>
              <a:rPr kumimoji="1" lang="en-US" altLang="zh-CN" dirty="0"/>
              <a:t>3</a:t>
            </a:r>
            <a:r>
              <a:rPr kumimoji="1" lang="zh-CN" altLang="en-US" dirty="0"/>
              <a:t>位高位信息（第</a:t>
            </a:r>
            <a:r>
              <a:rPr kumimoji="1" lang="en-US" altLang="zh-CN" dirty="0"/>
              <a:t>33</a:t>
            </a:r>
            <a:r>
              <a:rPr kumimoji="1" lang="zh-CN" altLang="en-US" dirty="0"/>
              <a:t>位到</a:t>
            </a:r>
            <a:r>
              <a:rPr kumimoji="1" lang="en-US" altLang="zh-CN" dirty="0"/>
              <a:t>35</a:t>
            </a:r>
            <a:r>
              <a:rPr kumimoji="1" lang="zh-CN" altLang="en-US" dirty="0"/>
              <a:t>位）</a:t>
            </a:r>
            <a:r>
              <a:rPr kumimoji="1" lang="en-US" altLang="zh-CN" dirty="0"/>
              <a:t>+ 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个属性的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位高位信息（第</a:t>
            </a:r>
            <a:r>
              <a:rPr kumimoji="1" lang="en-US" altLang="zh-CN" dirty="0"/>
              <a:t>33</a:t>
            </a:r>
            <a:r>
              <a:rPr kumimoji="1" lang="zh-CN" altLang="en-US" dirty="0"/>
              <a:t>位到</a:t>
            </a:r>
            <a:r>
              <a:rPr kumimoji="1" lang="en-US" altLang="zh-CN" dirty="0"/>
              <a:t>36</a:t>
            </a:r>
            <a:r>
              <a:rPr kumimoji="1" lang="zh-CN" altLang="en-US" dirty="0"/>
              <a:t>位），可以看出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35</a:t>
            </a:r>
            <a:r>
              <a:rPr kumimoji="1" lang="zh-CN" altLang="en-US" dirty="0"/>
              <a:t>位保存关系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，使用</a:t>
            </a:r>
            <a:r>
              <a:rPr kumimoji="1" lang="en-US" altLang="zh-CN" dirty="0"/>
              <a:t>36</a:t>
            </a:r>
            <a:r>
              <a:rPr kumimoji="1" lang="zh-CN" altLang="en-US" dirty="0"/>
              <a:t>位保存属性</a:t>
            </a:r>
            <a:r>
              <a:rPr kumimoji="1" lang="en-US" altLang="zh-CN" dirty="0"/>
              <a:t>id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lang="en-US" altLang="zh-CN" dirty="0"/>
              <a:t>2^35 = 34,359,738,368</a:t>
            </a:r>
            <a:br>
              <a:rPr lang="en-US" altLang="zh-CN" dirty="0"/>
            </a:br>
            <a:r>
              <a:rPr lang="en-US" altLang="zh-CN" dirty="0"/>
              <a:t>2^36 = 68,719,476,7362</a:t>
            </a:r>
            <a:br>
              <a:rPr lang="en-US" altLang="zh-CN" dirty="0"/>
            </a:br>
            <a:r>
              <a:rPr lang="zh-CN" altLang="en-US" dirty="0"/>
              <a:t>可以推导出</a:t>
            </a:r>
            <a:r>
              <a:rPr lang="en-US" altLang="zh-CN" dirty="0"/>
              <a:t>Neo4j</a:t>
            </a:r>
            <a:r>
              <a:rPr lang="zh-CN" altLang="en-US" dirty="0"/>
              <a:t>社区版最大支持</a:t>
            </a:r>
            <a:r>
              <a:rPr lang="en-US" altLang="zh-CN" dirty="0"/>
              <a:t>340</a:t>
            </a:r>
            <a:r>
              <a:rPr lang="zh-CN" altLang="en-US" dirty="0"/>
              <a:t>亿的关系和</a:t>
            </a:r>
            <a:r>
              <a:rPr lang="en-US" altLang="zh-CN" dirty="0"/>
              <a:t>680</a:t>
            </a:r>
            <a:r>
              <a:rPr lang="zh-CN" altLang="en-US" dirty="0"/>
              <a:t>亿的属性。</a:t>
            </a:r>
            <a:endParaRPr lang="en-US" altLang="zh-CN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到</a:t>
            </a:r>
            <a:r>
              <a:rPr kumimoji="1" lang="en-US" altLang="zh-CN" dirty="0"/>
              <a:t>5</a:t>
            </a:r>
            <a:r>
              <a:rPr kumimoji="1" lang="zh-CN" altLang="en-US" dirty="0"/>
              <a:t>共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个字节，代表</a:t>
            </a:r>
            <a:r>
              <a:rPr kumimoji="1" lang="en-US" altLang="zh-CN" sz="1800" dirty="0"/>
              <a:t>NextRelId</a:t>
            </a:r>
            <a:r>
              <a:rPr kumimoji="1" lang="zh-CN" altLang="en-US" sz="1800" dirty="0"/>
              <a:t>，节点的第一个关系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-1</a:t>
            </a:r>
            <a:r>
              <a:rPr kumimoji="1" lang="zh-CN" altLang="en-US" sz="1800" dirty="0"/>
              <a:t>表示没有）</a:t>
            </a:r>
            <a:endParaRPr kumimoji="1" lang="en-US" altLang="zh-CN" sz="1800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6</a:t>
            </a:r>
            <a:r>
              <a:rPr kumimoji="1" lang="zh-CN" altLang="en-US" dirty="0"/>
              <a:t>到</a:t>
            </a:r>
            <a:r>
              <a:rPr kumimoji="1" lang="en-US" altLang="zh-CN" dirty="0"/>
              <a:t>9</a:t>
            </a:r>
            <a:r>
              <a:rPr kumimoji="1" lang="zh-CN" altLang="en-US" dirty="0"/>
              <a:t>共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个字节，代表</a:t>
            </a:r>
            <a:r>
              <a:rPr kumimoji="1" lang="en-US" altLang="zh-CN" sz="1800" dirty="0"/>
              <a:t>NextPropId</a:t>
            </a:r>
            <a:r>
              <a:rPr kumimoji="1" lang="zh-CN" altLang="en-US" sz="1800" dirty="0"/>
              <a:t>，节点的第一个属性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-1</a:t>
            </a:r>
            <a:r>
              <a:rPr kumimoji="1" lang="zh-CN" altLang="en-US" sz="1800" dirty="0"/>
              <a:t>表示没有）</a:t>
            </a:r>
            <a:endParaRPr kumimoji="1" lang="en-US" altLang="zh-CN" sz="1800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13</a:t>
            </a:r>
            <a:r>
              <a:rPr kumimoji="1" lang="zh-CN" altLang="en-US" dirty="0"/>
              <a:t>共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个字节，代表</a:t>
            </a:r>
            <a:r>
              <a:rPr kumimoji="1" lang="en-US" altLang="zh-CN" dirty="0"/>
              <a:t>LsbLabels</a:t>
            </a:r>
            <a:r>
              <a:rPr kumimoji="1" lang="zh-CN" altLang="en-US" sz="1800" dirty="0"/>
              <a:t>，标签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的最低有效位（后</a:t>
            </a:r>
            <a:r>
              <a:rPr kumimoji="1" lang="en-US" altLang="zh-CN" sz="1800" dirty="0"/>
              <a:t>32</a:t>
            </a:r>
            <a:r>
              <a:rPr kumimoji="1" lang="zh-CN" altLang="en-US" sz="1800" dirty="0"/>
              <a:t>位）</a:t>
            </a:r>
            <a:endParaRPr kumimoji="1" lang="en-US" altLang="zh-CN" sz="1800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14</a:t>
            </a:r>
            <a:r>
              <a:rPr kumimoji="1" lang="zh-CN" altLang="en-US" dirty="0"/>
              <a:t>个字节，代表</a:t>
            </a:r>
            <a:r>
              <a:rPr kumimoji="1" lang="en-US" altLang="zh-CN" dirty="0"/>
              <a:t>MsbLabels</a:t>
            </a:r>
            <a:r>
              <a:rPr kumimoji="1" lang="zh-CN" altLang="en-US" dirty="0"/>
              <a:t>，</a:t>
            </a:r>
            <a:r>
              <a:rPr kumimoji="1" lang="zh-CN" altLang="en-US" sz="1800" dirty="0"/>
              <a:t>标签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的最高有效位（第</a:t>
            </a:r>
            <a:r>
              <a:rPr kumimoji="1" lang="en-US" altLang="zh-CN" sz="1800" dirty="0"/>
              <a:t>33-40</a:t>
            </a:r>
            <a:r>
              <a:rPr kumimoji="1" lang="zh-CN" altLang="en-US" sz="1800" dirty="0"/>
              <a:t>位共</a:t>
            </a:r>
            <a:r>
              <a:rPr kumimoji="1" lang="en-US" altLang="zh-CN" sz="1800" dirty="0"/>
              <a:t>8</a:t>
            </a:r>
            <a:r>
              <a:rPr kumimoji="1" lang="zh-CN" altLang="en-US" sz="1800" dirty="0"/>
              <a:t>位）</a:t>
            </a:r>
            <a:endParaRPr kumimoji="1" lang="en-US" altLang="zh-CN" sz="1800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15</a:t>
            </a:r>
            <a:r>
              <a:rPr kumimoji="1" lang="zh-CN" altLang="en-US" dirty="0"/>
              <a:t>个字节，代表</a:t>
            </a:r>
            <a:r>
              <a:rPr kumimoji="1" lang="en-US" altLang="zh-CN" sz="1800" dirty="0"/>
              <a:t>Extra</a:t>
            </a:r>
            <a:r>
              <a:rPr kumimoji="1" lang="zh-CN" altLang="en-US" sz="1800" dirty="0"/>
              <a:t>，保留字段，表示节点是否是</a:t>
            </a:r>
            <a:r>
              <a:rPr kumimoji="1" lang="en-US" altLang="zh-CN" sz="1800" dirty="0"/>
              <a:t>dense</a:t>
            </a:r>
            <a:r>
              <a:rPr kumimoji="1" lang="zh-CN" altLang="en-US" sz="1800" dirty="0"/>
              <a:t>节点（有很多边的节点）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4916DE-3BCC-2D4E-886F-F14A1F39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36" y="5213230"/>
            <a:ext cx="5003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45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FA6BC-9496-6643-A056-F7357D39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0200"/>
            <a:ext cx="9005380" cy="4311022"/>
          </a:xfrm>
        </p:spPr>
        <p:txBody>
          <a:bodyPr>
            <a:normAutofit/>
          </a:bodyPr>
          <a:lstStyle/>
          <a:p>
            <a:r>
              <a:rPr lang="zh-CN" altLang="en-US" dirty="0"/>
              <a:t>关系结构为固定长度</a:t>
            </a:r>
            <a:r>
              <a:rPr lang="en-US" altLang="zh-CN" dirty="0"/>
              <a:t>34byte</a:t>
            </a:r>
          </a:p>
          <a:p>
            <a:r>
              <a:rPr kumimoji="1" lang="zh-CN" altLang="en-US" sz="1800" dirty="0"/>
              <a:t>代码</a:t>
            </a:r>
            <a:r>
              <a:rPr kumimoji="1" lang="zh-CN" altLang="en-US" dirty="0"/>
              <a:t>在</a:t>
            </a:r>
            <a:r>
              <a:rPr kumimoji="1" lang="en-US" altLang="zh-CN" sz="1800" dirty="0"/>
              <a:t>org.neo4j.kernel.impl.store.format.standard.RelationshipRecordFormat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C26076-F11A-014A-A2B5-469FAC89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450160"/>
            <a:ext cx="7280345" cy="22608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7578AE8-9E30-3D49-ABF2-F9B0FB017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546350"/>
            <a:ext cx="86868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61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FA6BC-9496-6643-A056-F7357D39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0322"/>
            <a:ext cx="8915400" cy="4330900"/>
          </a:xfrm>
        </p:spPr>
        <p:txBody>
          <a:bodyPr>
            <a:normAutofit/>
          </a:bodyPr>
          <a:lstStyle/>
          <a:p>
            <a:r>
              <a:rPr kumimoji="1" lang="zh-CN" altLang="en-US" sz="1400" dirty="0"/>
              <a:t>第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个字节存储</a:t>
            </a:r>
            <a:r>
              <a:rPr kumimoji="1" lang="en-US" altLang="zh-CN" sz="1400" dirty="0"/>
              <a:t>in_use(</a:t>
            </a:r>
            <a:r>
              <a:rPr kumimoji="1" lang="zh-CN" altLang="en-US" sz="1400" dirty="0"/>
              <a:t>关系是否在使用，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代表使用中，</a:t>
            </a:r>
            <a:r>
              <a:rPr kumimoji="1" lang="en-US" altLang="zh-CN" sz="1400" dirty="0"/>
              <a:t>0</a:t>
            </a:r>
            <a:r>
              <a:rPr kumimoji="1" lang="zh-CN" altLang="en-US" sz="1400" dirty="0"/>
              <a:t>代表被删除</a:t>
            </a:r>
            <a:r>
              <a:rPr kumimoji="1" lang="en-US" altLang="zh-CN" sz="1400" dirty="0"/>
              <a:t>) + </a:t>
            </a:r>
            <a:r>
              <a:rPr kumimoji="1" lang="zh-CN" altLang="en-US" sz="1400" dirty="0"/>
              <a:t>关系起始节点的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位高位信息（第</a:t>
            </a:r>
            <a:r>
              <a:rPr kumimoji="1" lang="en-US" altLang="zh-CN" sz="1400" dirty="0"/>
              <a:t>33</a:t>
            </a:r>
            <a:r>
              <a:rPr kumimoji="1" lang="zh-CN" altLang="en-US" sz="1400" dirty="0"/>
              <a:t>位到</a:t>
            </a:r>
            <a:r>
              <a:rPr kumimoji="1" lang="en-US" altLang="zh-CN" sz="1400" dirty="0"/>
              <a:t>35</a:t>
            </a:r>
            <a:r>
              <a:rPr kumimoji="1" lang="zh-CN" altLang="en-US" sz="1400" dirty="0"/>
              <a:t>位）</a:t>
            </a:r>
            <a:r>
              <a:rPr kumimoji="1" lang="en-US" altLang="zh-CN" sz="1400" dirty="0"/>
              <a:t>+ </a:t>
            </a:r>
            <a:r>
              <a:rPr kumimoji="1" lang="zh-CN" altLang="en-US" sz="1400" dirty="0"/>
              <a:t>第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个属性的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位高位信息（第</a:t>
            </a:r>
            <a:r>
              <a:rPr kumimoji="1" lang="en-US" altLang="zh-CN" sz="1400" dirty="0"/>
              <a:t>33</a:t>
            </a:r>
            <a:r>
              <a:rPr kumimoji="1" lang="zh-CN" altLang="en-US" sz="1400" dirty="0"/>
              <a:t>位到</a:t>
            </a:r>
            <a:r>
              <a:rPr kumimoji="1" lang="en-US" altLang="zh-CN" sz="1400" dirty="0"/>
              <a:t>36</a:t>
            </a:r>
            <a:r>
              <a:rPr kumimoji="1" lang="zh-CN" altLang="en-US" sz="1400" dirty="0"/>
              <a:t>位），可以看出</a:t>
            </a:r>
            <a:r>
              <a:rPr kumimoji="1" lang="en-US" altLang="zh-CN" sz="1400" dirty="0"/>
              <a:t>Neo4j</a:t>
            </a:r>
            <a:r>
              <a:rPr kumimoji="1" lang="zh-CN" altLang="en-US" sz="1400" dirty="0"/>
              <a:t>使用</a:t>
            </a:r>
            <a:r>
              <a:rPr kumimoji="1" lang="en-US" altLang="zh-CN" sz="1400" dirty="0"/>
              <a:t>35</a:t>
            </a:r>
            <a:r>
              <a:rPr kumimoji="1" lang="zh-CN" altLang="en-US" sz="1400" dirty="0"/>
              <a:t>位保存节点</a:t>
            </a:r>
            <a:r>
              <a:rPr kumimoji="1" lang="en-US" altLang="zh-CN" sz="1400" dirty="0"/>
              <a:t>id</a:t>
            </a:r>
            <a:r>
              <a:rPr kumimoji="1" lang="zh-CN" altLang="en-US" sz="1400" dirty="0"/>
              <a:t>。</a:t>
            </a:r>
            <a:br>
              <a:rPr kumimoji="1" lang="en-US" altLang="zh-CN" sz="1400" dirty="0"/>
            </a:br>
            <a:r>
              <a:rPr lang="en-US" altLang="zh-CN" sz="1400" dirty="0"/>
              <a:t>2^35 = 34,359,738,368</a:t>
            </a:r>
            <a:br>
              <a:rPr lang="en-US" altLang="zh-CN" sz="1400" dirty="0"/>
            </a:br>
            <a:r>
              <a:rPr lang="zh-CN" altLang="en-US" sz="1400" dirty="0"/>
              <a:t>可以推导出</a:t>
            </a:r>
            <a:r>
              <a:rPr lang="en-US" altLang="zh-CN" sz="1400" dirty="0"/>
              <a:t>Neo4j</a:t>
            </a:r>
            <a:r>
              <a:rPr lang="zh-CN" altLang="en-US" sz="1400" dirty="0"/>
              <a:t>社区版最大支持</a:t>
            </a:r>
            <a:r>
              <a:rPr lang="en-US" altLang="zh-CN" sz="1400" dirty="0"/>
              <a:t>340</a:t>
            </a:r>
            <a:r>
              <a:rPr lang="zh-CN" altLang="en-US" sz="1400" dirty="0"/>
              <a:t>亿的节点。</a:t>
            </a:r>
            <a:endParaRPr lang="en-US" altLang="zh-CN" sz="1400" dirty="0"/>
          </a:p>
          <a:p>
            <a:r>
              <a:rPr kumimoji="1" lang="zh-CN" altLang="en-US" sz="1400" dirty="0"/>
              <a:t>第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到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共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个字节，代表</a:t>
            </a:r>
            <a:r>
              <a:rPr kumimoji="1" lang="en-US" altLang="zh-CN" sz="1400" dirty="0"/>
              <a:t>FirstNode</a:t>
            </a:r>
            <a:r>
              <a:rPr kumimoji="1" lang="zh-CN" altLang="en-US" sz="1400" dirty="0"/>
              <a:t>，关系的起点</a:t>
            </a:r>
            <a:endParaRPr kumimoji="1" lang="en-US" altLang="zh-CN" sz="1400" dirty="0"/>
          </a:p>
          <a:p>
            <a:r>
              <a:rPr kumimoji="1" lang="zh-CN" altLang="en-US" sz="1400" dirty="0"/>
              <a:t>第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到</a:t>
            </a:r>
            <a:r>
              <a:rPr kumimoji="1" lang="en-US" altLang="zh-CN" sz="1400" dirty="0"/>
              <a:t>9</a:t>
            </a:r>
            <a:r>
              <a:rPr kumimoji="1" lang="zh-CN" altLang="en-US" sz="1400" dirty="0"/>
              <a:t>共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个字节，代表</a:t>
            </a:r>
            <a:r>
              <a:rPr kumimoji="1" lang="en-US" altLang="zh-CN" sz="1400" dirty="0"/>
              <a:t>SecondNode </a:t>
            </a:r>
            <a:r>
              <a:rPr kumimoji="1" lang="zh-CN" altLang="en-US" sz="1400" dirty="0"/>
              <a:t>，关系的终点</a:t>
            </a:r>
            <a:endParaRPr kumimoji="1" lang="en-US" altLang="zh-CN" sz="1400" dirty="0"/>
          </a:p>
          <a:p>
            <a:r>
              <a:rPr kumimoji="1" lang="zh-CN" altLang="en-US" sz="1400" dirty="0"/>
              <a:t>第</a:t>
            </a:r>
            <a:r>
              <a:rPr kumimoji="1" lang="en-US" altLang="zh-CN" sz="1400" dirty="0"/>
              <a:t>10</a:t>
            </a:r>
            <a:r>
              <a:rPr kumimoji="1" lang="zh-CN" altLang="en-US" sz="1400" dirty="0"/>
              <a:t>到</a:t>
            </a:r>
            <a:r>
              <a:rPr kumimoji="1" lang="en-US" altLang="zh-CN" sz="1400" dirty="0"/>
              <a:t>13</a:t>
            </a:r>
            <a:r>
              <a:rPr kumimoji="1" lang="zh-CN" altLang="en-US" sz="1400" dirty="0"/>
              <a:t>共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个字节，代表</a:t>
            </a:r>
            <a:r>
              <a:rPr kumimoji="1" lang="en-US" altLang="zh-CN" sz="1400" dirty="0"/>
              <a:t>RelType</a:t>
            </a:r>
            <a:r>
              <a:rPr kumimoji="1" lang="zh-CN" altLang="en-US" sz="1400" dirty="0"/>
              <a:t>，关系类型</a:t>
            </a:r>
            <a:r>
              <a:rPr kumimoji="1" lang="en-US" altLang="zh-CN" sz="1400" dirty="0"/>
              <a:t> + </a:t>
            </a:r>
            <a:r>
              <a:rPr kumimoji="1" lang="zh-CN" altLang="en-US" sz="1400" dirty="0"/>
              <a:t>关系终点的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位</a:t>
            </a:r>
            <a:r>
              <a:rPr kumimoji="1" lang="en-US" altLang="zh-CN" sz="1400" dirty="0"/>
              <a:t>msb + </a:t>
            </a:r>
            <a:r>
              <a:rPr kumimoji="1" lang="zh-CN" altLang="en-US" sz="1400" dirty="0"/>
              <a:t>起点上一个关系的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位</a:t>
            </a:r>
            <a:r>
              <a:rPr kumimoji="1" lang="en-US" altLang="zh-CN" sz="1400" dirty="0"/>
              <a:t>msb + </a:t>
            </a:r>
            <a:r>
              <a:rPr kumimoji="1" lang="zh-CN" altLang="en-US" sz="1400" dirty="0"/>
              <a:t>起点下一个关系的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位</a:t>
            </a:r>
            <a:r>
              <a:rPr kumimoji="1" lang="en-US" altLang="zh-CN" sz="1400" dirty="0"/>
              <a:t>msb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+</a:t>
            </a:r>
            <a:r>
              <a:rPr kumimoji="1" lang="zh-CN" altLang="en-US" sz="1400" dirty="0"/>
              <a:t> 终点上一个关系的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位</a:t>
            </a:r>
            <a:r>
              <a:rPr kumimoji="1" lang="en-US" altLang="zh-CN" sz="1400" dirty="0"/>
              <a:t>msb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+</a:t>
            </a:r>
            <a:r>
              <a:rPr kumimoji="1" lang="zh-CN" altLang="en-US" sz="1400" dirty="0"/>
              <a:t> 终点下一个关系的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位</a:t>
            </a:r>
            <a:r>
              <a:rPr kumimoji="1" lang="en-US" altLang="zh-CN" sz="1400" dirty="0"/>
              <a:t>msb</a:t>
            </a:r>
            <a:r>
              <a:rPr kumimoji="1" lang="zh-CN" altLang="en-US" sz="1400" dirty="0"/>
              <a:t>。</a:t>
            </a:r>
            <a:endParaRPr kumimoji="1" lang="en-US" altLang="zh-CN" sz="1400" dirty="0"/>
          </a:p>
          <a:p>
            <a:r>
              <a:rPr kumimoji="1" lang="zh-CN" altLang="en-US" sz="1400" dirty="0"/>
              <a:t>第</a:t>
            </a:r>
            <a:r>
              <a:rPr kumimoji="1" lang="en-US" altLang="zh-CN" sz="1400" dirty="0"/>
              <a:t>14</a:t>
            </a:r>
            <a:r>
              <a:rPr kumimoji="1" lang="zh-CN" altLang="en-US" sz="1400" dirty="0"/>
              <a:t>到</a:t>
            </a:r>
            <a:r>
              <a:rPr kumimoji="1" lang="en-US" altLang="zh-CN" sz="1400" dirty="0"/>
              <a:t>17</a:t>
            </a:r>
            <a:r>
              <a:rPr kumimoji="1" lang="zh-CN" altLang="en-US" sz="1400" dirty="0"/>
              <a:t>共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个字节，代表</a:t>
            </a:r>
            <a:r>
              <a:rPr kumimoji="1" lang="en-US" altLang="zh-CN" sz="1400" dirty="0"/>
              <a:t>FirstPrevRelId</a:t>
            </a:r>
            <a:r>
              <a:rPr kumimoji="1" lang="zh-CN" altLang="en-US" sz="1400" dirty="0"/>
              <a:t>，关系起点的上一个关系</a:t>
            </a:r>
            <a:r>
              <a:rPr kumimoji="1" lang="en-US" altLang="zh-CN" sz="1400" dirty="0"/>
              <a:t>id</a:t>
            </a:r>
            <a:r>
              <a:rPr kumimoji="1" lang="zh-CN" altLang="en-US" sz="1400" dirty="0"/>
              <a:t>（</a:t>
            </a:r>
            <a:r>
              <a:rPr kumimoji="1" lang="en-US" altLang="zh-CN" sz="1400" dirty="0"/>
              <a:t>-1</a:t>
            </a:r>
            <a:r>
              <a:rPr kumimoji="1" lang="zh-CN" altLang="en-US" sz="1400" dirty="0"/>
              <a:t>表示没有）</a:t>
            </a:r>
            <a:endParaRPr kumimoji="1" lang="en-US" altLang="zh-CN" sz="1400" dirty="0"/>
          </a:p>
          <a:p>
            <a:r>
              <a:rPr kumimoji="1" lang="zh-CN" altLang="en-US" sz="1400" dirty="0"/>
              <a:t>第</a:t>
            </a:r>
            <a:r>
              <a:rPr kumimoji="1" lang="en-US" altLang="zh-CN" sz="1400" dirty="0"/>
              <a:t>18</a:t>
            </a:r>
            <a:r>
              <a:rPr kumimoji="1" lang="zh-CN" altLang="en-US" sz="1400" dirty="0"/>
              <a:t>到</a:t>
            </a:r>
            <a:r>
              <a:rPr kumimoji="1" lang="en-US" altLang="zh-CN" sz="1400" dirty="0"/>
              <a:t>21</a:t>
            </a:r>
            <a:r>
              <a:rPr kumimoji="1" lang="zh-CN" altLang="en-US" sz="1400" dirty="0"/>
              <a:t>共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个字节，代表</a:t>
            </a:r>
            <a:r>
              <a:rPr kumimoji="1" lang="en-US" altLang="zh-CN" sz="1400" dirty="0"/>
              <a:t>FirstNextRelId</a:t>
            </a:r>
            <a:r>
              <a:rPr kumimoji="1" lang="zh-CN" altLang="en-US" sz="1400" dirty="0"/>
              <a:t>，关系起点的下一个关系</a:t>
            </a:r>
            <a:r>
              <a:rPr kumimoji="1" lang="en-US" altLang="zh-CN" sz="1400" dirty="0"/>
              <a:t>id</a:t>
            </a:r>
            <a:r>
              <a:rPr kumimoji="1" lang="zh-CN" altLang="en-US" sz="1400" dirty="0"/>
              <a:t>（</a:t>
            </a:r>
            <a:r>
              <a:rPr kumimoji="1" lang="en-US" altLang="zh-CN" sz="1400" dirty="0"/>
              <a:t>-1</a:t>
            </a:r>
            <a:r>
              <a:rPr kumimoji="1" lang="zh-CN" altLang="en-US" sz="1400" dirty="0"/>
              <a:t>表示没有）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0F43DE-F940-4142-BD86-30BE076D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478" y="2166352"/>
            <a:ext cx="4931410" cy="9768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9B146E-F61A-E14E-861A-B6BEFF452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28" y="4414390"/>
            <a:ext cx="10046906" cy="19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24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FA6BC-9496-6643-A056-F7357D39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0322"/>
            <a:ext cx="8915400" cy="4330900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第</a:t>
            </a:r>
            <a:r>
              <a:rPr kumimoji="1" lang="en-US" altLang="zh-CN" sz="1800" dirty="0"/>
              <a:t>22</a:t>
            </a:r>
            <a:r>
              <a:rPr kumimoji="1" lang="zh-CN" altLang="en-US" sz="1800" dirty="0"/>
              <a:t>到</a:t>
            </a:r>
            <a:r>
              <a:rPr kumimoji="1" lang="en-US" altLang="zh-CN" sz="1800" dirty="0"/>
              <a:t>25</a:t>
            </a:r>
            <a:r>
              <a:rPr kumimoji="1" lang="zh-CN" altLang="en-US" sz="1800" dirty="0"/>
              <a:t>共</a:t>
            </a:r>
            <a:r>
              <a:rPr kumimoji="1" lang="en-US" altLang="zh-CN" sz="1800" dirty="0"/>
              <a:t>4</a:t>
            </a:r>
            <a:r>
              <a:rPr kumimoji="1" lang="zh-CN" altLang="en-US" sz="1800" dirty="0"/>
              <a:t>个字节，代表</a:t>
            </a:r>
            <a:r>
              <a:rPr kumimoji="1" lang="en-US" altLang="zh-CN" dirty="0"/>
              <a:t>Second</a:t>
            </a:r>
            <a:r>
              <a:rPr kumimoji="1" lang="en-US" altLang="zh-CN" sz="1800" dirty="0"/>
              <a:t>PrevRelId</a:t>
            </a:r>
            <a:r>
              <a:rPr kumimoji="1" lang="zh-CN" altLang="en-US" sz="1800" dirty="0"/>
              <a:t>，关系终点的上一个关系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-1</a:t>
            </a:r>
            <a:r>
              <a:rPr kumimoji="1" lang="zh-CN" altLang="en-US" sz="1800" dirty="0"/>
              <a:t>表示没有）</a:t>
            </a:r>
            <a:endParaRPr kumimoji="1" lang="en-US" altLang="zh-CN" sz="1800" dirty="0"/>
          </a:p>
          <a:p>
            <a:r>
              <a:rPr kumimoji="1" lang="zh-CN" altLang="en-US" sz="1800" dirty="0"/>
              <a:t>第</a:t>
            </a:r>
            <a:r>
              <a:rPr kumimoji="1" lang="en-US" altLang="zh-CN" dirty="0"/>
              <a:t>26</a:t>
            </a:r>
            <a:r>
              <a:rPr kumimoji="1" lang="zh-CN" altLang="en-US" sz="1800" dirty="0"/>
              <a:t>到</a:t>
            </a:r>
            <a:r>
              <a:rPr kumimoji="1" lang="en-US" altLang="zh-CN" sz="1800" dirty="0"/>
              <a:t>29</a:t>
            </a:r>
            <a:r>
              <a:rPr kumimoji="1" lang="zh-CN" altLang="en-US" sz="1800" dirty="0"/>
              <a:t>共</a:t>
            </a:r>
            <a:r>
              <a:rPr kumimoji="1" lang="en-US" altLang="zh-CN" sz="1800" dirty="0"/>
              <a:t>4</a:t>
            </a:r>
            <a:r>
              <a:rPr kumimoji="1" lang="zh-CN" altLang="en-US" sz="1800" dirty="0"/>
              <a:t>个字节，代表</a:t>
            </a:r>
            <a:r>
              <a:rPr kumimoji="1" lang="en-US" altLang="zh-CN" dirty="0"/>
              <a:t>Second</a:t>
            </a:r>
            <a:r>
              <a:rPr kumimoji="1" lang="en-US" altLang="zh-CN" sz="1800" dirty="0"/>
              <a:t>NextRelId</a:t>
            </a:r>
            <a:r>
              <a:rPr kumimoji="1" lang="zh-CN" altLang="en-US" sz="1800" dirty="0"/>
              <a:t>，关系终点的下一个关系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-1</a:t>
            </a:r>
            <a:r>
              <a:rPr kumimoji="1" lang="zh-CN" altLang="en-US" sz="1800" dirty="0"/>
              <a:t>表示没有）</a:t>
            </a:r>
            <a:endParaRPr kumimoji="1" lang="en-US" altLang="zh-CN" sz="1800" dirty="0"/>
          </a:p>
          <a:p>
            <a:r>
              <a:rPr kumimoji="1" lang="zh-CN" altLang="en-US" sz="1800" dirty="0"/>
              <a:t>第</a:t>
            </a:r>
            <a:r>
              <a:rPr kumimoji="1" lang="en-US" altLang="zh-CN" sz="1800" dirty="0"/>
              <a:t>30</a:t>
            </a:r>
            <a:r>
              <a:rPr kumimoji="1" lang="zh-CN" altLang="en-US" sz="1800" dirty="0"/>
              <a:t>到</a:t>
            </a:r>
            <a:r>
              <a:rPr kumimoji="1" lang="en-US" altLang="zh-CN" dirty="0"/>
              <a:t>33</a:t>
            </a:r>
            <a:r>
              <a:rPr kumimoji="1" lang="zh-CN" altLang="en-US" sz="1800" dirty="0"/>
              <a:t>共</a:t>
            </a:r>
            <a:r>
              <a:rPr kumimoji="1" lang="en-US" altLang="zh-CN" sz="1800" dirty="0"/>
              <a:t>4</a:t>
            </a:r>
            <a:r>
              <a:rPr kumimoji="1" lang="zh-CN" altLang="en-US" sz="1800" dirty="0"/>
              <a:t>个字节，</a:t>
            </a:r>
            <a:r>
              <a:rPr kumimoji="1" lang="zh-CN" altLang="en-US" dirty="0"/>
              <a:t>代表</a:t>
            </a:r>
            <a:r>
              <a:rPr kumimoji="1" lang="en-US" altLang="zh-CN" sz="1800" dirty="0"/>
              <a:t>NextPropId</a:t>
            </a:r>
            <a:r>
              <a:rPr kumimoji="1" lang="zh-CN" altLang="en-US" sz="1800" dirty="0"/>
              <a:t>，关系的第一个属性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-1</a:t>
            </a:r>
            <a:r>
              <a:rPr kumimoji="1" lang="zh-CN" altLang="en-US" sz="1800" dirty="0"/>
              <a:t>表示没有）</a:t>
            </a:r>
            <a:endParaRPr kumimoji="1" lang="en-US" altLang="zh-CN" sz="1800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34</a:t>
            </a:r>
            <a:r>
              <a:rPr kumimoji="1" lang="zh-CN" altLang="en-US" dirty="0"/>
              <a:t>个字节，代表</a:t>
            </a:r>
            <a:r>
              <a:rPr kumimoji="1" lang="en-US" altLang="zh-CN" sz="1800" dirty="0"/>
              <a:t>Extra</a:t>
            </a:r>
            <a:r>
              <a:rPr kumimoji="1" lang="zh-CN" altLang="en-US" sz="1800" dirty="0"/>
              <a:t>，</a:t>
            </a:r>
            <a:r>
              <a:rPr kumimoji="1" lang="zh-CN" altLang="en-US" dirty="0"/>
              <a:t>关系是不是起点和终点的第一个关系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322503-FE50-C24A-9F84-73064BF1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754" y="3745772"/>
            <a:ext cx="5854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80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查询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A8C7191-465C-794B-8CAA-DD04AC6592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974" y="2169653"/>
            <a:ext cx="674158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10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E35E-627E-EF40-8FB8-1FB6E1A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43B0-99BE-2942-94CE-82F7E46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02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FB76-02BD-7D40-A6E0-3DE346D5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附录：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的一些文档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44CE9C-EDD1-344C-9800-69CAC3C6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21873"/>
            <a:ext cx="8915400" cy="3777622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图数据库对比：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Neo4j vs Nebula Graph vs HugeGraph</a:t>
            </a:r>
            <a:endParaRPr lang="en" altLang="zh-CN" dirty="0"/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  <a:hlinkClick r:id="rId3"/>
              </a:rPr>
              <a:t>同花顺知识图谱团队的图数据库选型</a:t>
            </a:r>
            <a:endParaRPr lang="en-US" altLang="zh-CN" b="1" i="0" dirty="0">
              <a:solidFill>
                <a:srgbClr val="000000"/>
              </a:solidFill>
              <a:effectLst/>
              <a:latin typeface="PingFangSC-Regular" panose="020B0400000000000000" pitchFamily="34" charset="-122"/>
              <a:ea typeface="PingFangSC-Regular" panose="020B0400000000000000" pitchFamily="34" charset="-122"/>
            </a:endParaRPr>
          </a:p>
          <a:p>
            <a:r>
              <a:rPr lang="zh-CN" altLang="en-US" dirty="0">
                <a:effectLst/>
                <a:hlinkClick r:id="rId4"/>
              </a:rPr>
              <a:t>面向初学者的图数据库：原生与非原生图技术</a:t>
            </a:r>
            <a:endParaRPr lang="zh-CN" altLang="en-US" dirty="0">
              <a:effectLst/>
            </a:endParaRPr>
          </a:p>
          <a:p>
            <a:r>
              <a:rPr lang="en" altLang="zh-CN" dirty="0">
                <a:effectLst/>
                <a:hlinkClick r:id="rId5"/>
              </a:rPr>
              <a:t>Neo4j</a:t>
            </a:r>
            <a:r>
              <a:rPr lang="zh-CN" altLang="en-US" dirty="0">
                <a:effectLst/>
                <a:hlinkClick r:id="rId5"/>
              </a:rPr>
              <a:t>底层存储</a:t>
            </a:r>
            <a:endParaRPr lang="en-US" altLang="zh-CN" dirty="0">
              <a:effectLst/>
            </a:endParaRPr>
          </a:p>
          <a:p>
            <a:r>
              <a:rPr lang="en" altLang="zh-CN" dirty="0">
                <a:effectLst/>
                <a:hlinkClick r:id="rId6"/>
              </a:rPr>
              <a:t>Neo4j</a:t>
            </a:r>
            <a:r>
              <a:rPr lang="zh-CN" altLang="en-US" dirty="0">
                <a:effectLst/>
                <a:hlinkClick r:id="rId6"/>
              </a:rPr>
              <a:t>底层存储</a:t>
            </a:r>
            <a:endParaRPr lang="zh-CN" altLang="en-US" dirty="0">
              <a:effectLst/>
            </a:endParaRPr>
          </a:p>
          <a:p>
            <a:pPr marL="0" indent="0">
              <a:buNone/>
            </a:pPr>
            <a:br>
              <a:rPr lang="en-US" altLang="zh-CN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</a:rPr>
            </a:br>
            <a:br>
              <a:rPr lang="e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71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5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340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41E0-28E1-AC40-B71F-3125A50B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运行模式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02F5-4540-154B-851B-9E05E383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编写，运行于</a:t>
            </a:r>
            <a:r>
              <a:rPr kumimoji="1" lang="en-US" altLang="zh-CN" dirty="0"/>
              <a:t>JVM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嵌入式部署：应用和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运行在同一个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进程中。通过引入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包，应用可以直接创建一个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实例，并使用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来操作数据库。此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实例拥有完整的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事务，数据以文件的形式</a:t>
            </a:r>
            <a:r>
              <a:rPr kumimoji="1" lang="zh-CN" altLang="en-US"/>
              <a:t>存储在本地。</a:t>
            </a:r>
            <a:br>
              <a:rPr kumimoji="1" lang="en-US" altLang="zh-CN" dirty="0"/>
            </a:br>
            <a:r>
              <a:rPr kumimoji="1" lang="zh-CN" altLang="en-US" dirty="0"/>
              <a:t>优点是可以比较轻量的使用图数据库的功能，缺点是没有一些高级功能，也没法组成集群。</a:t>
            </a:r>
            <a:endParaRPr kumimoji="1" lang="en-US" altLang="zh-CN" dirty="0"/>
          </a:p>
          <a:p>
            <a:r>
              <a:rPr kumimoji="1" lang="zh-CN" altLang="en-US" dirty="0"/>
              <a:t>独立部署：应用进程独立于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实例。采用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来连接并操作数据库。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7479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9526</TotalTime>
  <Words>2302</Words>
  <Application>Microsoft Macintosh PowerPoint</Application>
  <PresentationFormat>宽屏</PresentationFormat>
  <Paragraphs>138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-apple-system</vt:lpstr>
      <vt:lpstr>JetBrains Mono</vt:lpstr>
      <vt:lpstr>PingFang SC</vt:lpstr>
      <vt:lpstr>PingFangSC-Regular</vt:lpstr>
      <vt:lpstr>Arial</vt:lpstr>
      <vt:lpstr>Century Gothic</vt:lpstr>
      <vt:lpstr>Helvetica Neue</vt:lpstr>
      <vt:lpstr>Lato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Neo4j运行模式</vt:lpstr>
      <vt:lpstr>Neo4j基本元素</vt:lpstr>
      <vt:lpstr>Neo4j Schema（模式）</vt:lpstr>
      <vt:lpstr>Cypher--Neo4j查询语言</vt:lpstr>
      <vt:lpstr>Neo4j数据遍历框架</vt:lpstr>
      <vt:lpstr>Neo4j遍历框架结构图</vt:lpstr>
      <vt:lpstr>Cypher执行计划</vt:lpstr>
      <vt:lpstr>执行计划统计信息</vt:lpstr>
      <vt:lpstr>Neo4j免索引邻接</vt:lpstr>
      <vt:lpstr>Neo4j底层存储结构-文件</vt:lpstr>
      <vt:lpstr>Neo4j底层存储结构-节点</vt:lpstr>
      <vt:lpstr>Neo4j底层存储结构-节点</vt:lpstr>
      <vt:lpstr>Neo4j底层存储结构-关系</vt:lpstr>
      <vt:lpstr>Neo4j底层存储结构-关系</vt:lpstr>
      <vt:lpstr>Neo4j底层存储结构-关系</vt:lpstr>
      <vt:lpstr>Neo4j底层存储结构-查询</vt:lpstr>
      <vt:lpstr>Neo4j集群</vt:lpstr>
      <vt:lpstr>附录：Neo4j的一些文档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187</cp:revision>
  <dcterms:created xsi:type="dcterms:W3CDTF">2023-02-18T15:21:24Z</dcterms:created>
  <dcterms:modified xsi:type="dcterms:W3CDTF">2023-04-01T14:31:41Z</dcterms:modified>
</cp:coreProperties>
</file>