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1" r:id="rId4"/>
    <p:sldId id="259" r:id="rId5"/>
    <p:sldId id="260" r:id="rId6"/>
    <p:sldId id="257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60"/>
    <p:restoredTop sz="96327"/>
  </p:normalViewPr>
  <p:slideViewPr>
    <p:cSldViewPr snapToGrid="0" snapToObjects="1">
      <p:cViewPr varScale="1">
        <p:scale>
          <a:sx n="118" d="100"/>
          <a:sy n="118" d="100"/>
        </p:scale>
        <p:origin x="208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zhihu.com/?target=https%3A//neo4j.com/docs/operations-manual/4.0/manage-databases/introduction/%23manage-databases-default" TargetMode="External"/><Relationship Id="rId2" Type="http://schemas.openxmlformats.org/officeDocument/2006/relationships/hyperlink" Target="https://link.zhihu.com/?target=https%3A//neo4j.com/docs/operations-manual/4.0/manage-databases/introduction/%23manage-databases-syste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84538-C177-3B42-BB53-0B4A7D958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7825" y="793376"/>
            <a:ext cx="8915399" cy="2262781"/>
          </a:xfrm>
        </p:spPr>
        <p:txBody>
          <a:bodyPr/>
          <a:lstStyle/>
          <a:p>
            <a:pPr algn="ctr"/>
            <a:r>
              <a:rPr kumimoji="1" lang="zh-CN" altLang="en-US" dirty="0"/>
              <a:t>图数据库</a:t>
            </a:r>
            <a:r>
              <a:rPr kumimoji="1" lang="en-US" altLang="zh-CN" dirty="0"/>
              <a:t>-Neo4j</a:t>
            </a:r>
            <a:r>
              <a:rPr kumimoji="1" lang="zh-CN" altLang="en-US" dirty="0"/>
              <a:t>简介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7EAE04-9A3B-534B-B214-D4A93F38C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10554" y="3549214"/>
            <a:ext cx="8915399" cy="1126283"/>
          </a:xfrm>
        </p:spPr>
        <p:txBody>
          <a:bodyPr/>
          <a:lstStyle/>
          <a:p>
            <a:pPr algn="r"/>
            <a:r>
              <a:rPr kumimoji="1" lang="en-US" altLang="zh-CN" dirty="0"/>
              <a:t>Neo4j</a:t>
            </a:r>
            <a:r>
              <a:rPr kumimoji="1" lang="zh-CN" altLang="en-US" dirty="0"/>
              <a:t>从入门到放弃</a:t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782930DF-DDEF-B446-96E0-D2BAAD8C2A4D}"/>
              </a:ext>
            </a:extLst>
          </p:cNvPr>
          <p:cNvSpPr txBox="1">
            <a:spLocks/>
          </p:cNvSpPr>
          <p:nvPr/>
        </p:nvSpPr>
        <p:spPr>
          <a:xfrm>
            <a:off x="3010554" y="4726840"/>
            <a:ext cx="8915399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zh-CN" altLang="en-US" dirty="0"/>
              <a:t>吴添</a:t>
            </a:r>
          </a:p>
        </p:txBody>
      </p:sp>
    </p:spTree>
    <p:extLst>
      <p:ext uri="{BB962C8B-B14F-4D97-AF65-F5344CB8AC3E}">
        <p14:creationId xmlns:p14="http://schemas.microsoft.com/office/powerpoint/2010/main" val="2969302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0C6F7-5EAC-B04F-97B5-A13D9CBC7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什么是图数据库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B2BEF6-CF7B-6C44-AAB4-3A890C376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11087"/>
            <a:ext cx="8915400" cy="4300136"/>
          </a:xfrm>
        </p:spPr>
        <p:txBody>
          <a:bodyPr/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图数据库是以点、边为基础存储单元，以高效存储、查询图数据为设计原理的数据管理系统。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图数据库一般用于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-apple-system"/>
              </a:rPr>
              <a:t>OLTP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系统中，提供在线事务处理能力。</a:t>
            </a:r>
            <a:endParaRPr lang="zh-CN" altLang="en-US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r>
              <a:rPr lang="zh-CN" altLang="en-US" dirty="0"/>
              <a:t>以数学中的图论为理论基础，属于</a:t>
            </a:r>
            <a:r>
              <a:rPr lang="en-US" altLang="zh-CN" dirty="0"/>
              <a:t>No-SQL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图是一种数据结构，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由顶点（</a:t>
            </a:r>
            <a:r>
              <a:rPr lang="en" altLang="zh-CN" b="0" i="0" dirty="0">
                <a:solidFill>
                  <a:srgbClr val="4F4F4F"/>
                </a:solidFill>
                <a:effectLst/>
                <a:latin typeface="-apple-system"/>
              </a:rPr>
              <a:t>Vertex</a:t>
            </a:r>
            <a:r>
              <a:rPr lang="zh-CN" altLang="en" b="0" i="0" dirty="0">
                <a:solidFill>
                  <a:srgbClr val="4F4F4F"/>
                </a:solidFill>
                <a:effectLst/>
                <a:latin typeface="-apple-system"/>
              </a:rPr>
              <a:t>）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集和边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( </a:t>
            </a:r>
            <a:r>
              <a:rPr lang="en" altLang="zh-CN" b="0" i="0" dirty="0">
                <a:solidFill>
                  <a:srgbClr val="4F4F4F"/>
                </a:solidFill>
                <a:effectLst/>
                <a:latin typeface="-apple-system"/>
              </a:rPr>
              <a:t>Edge</a:t>
            </a:r>
            <a:r>
              <a:rPr lang="zh-CN" altLang="en" b="0" i="0" dirty="0">
                <a:solidFill>
                  <a:srgbClr val="4F4F4F"/>
                </a:solidFill>
                <a:effectLst/>
                <a:latin typeface="-apple-system"/>
              </a:rPr>
              <a:t>）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集组成，</a:t>
            </a:r>
            <a:r>
              <a:rPr lang="zh-CN" altLang="en-US" dirty="0"/>
              <a:t>而不是指图片（</a:t>
            </a:r>
            <a:r>
              <a:rPr lang="en-US" altLang="zh-CN" dirty="0"/>
              <a:t>jpg</a:t>
            </a:r>
            <a:r>
              <a:rPr lang="zh-CN" altLang="en-US" dirty="0"/>
              <a:t>，</a:t>
            </a:r>
            <a:r>
              <a:rPr lang="en-US" altLang="zh-CN" dirty="0"/>
              <a:t>png</a:t>
            </a:r>
            <a:r>
              <a:rPr lang="zh-CN" altLang="en-US" dirty="0"/>
              <a:t>等等）。</a:t>
            </a:r>
            <a:endParaRPr lang="en-US" altLang="zh-CN" dirty="0"/>
          </a:p>
          <a:p>
            <a:br>
              <a:rPr lang="zh-CN" altLang="en-US" dirty="0"/>
            </a:b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DDDDE85-80A8-6448-8931-4B06662BF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386" y="3526971"/>
            <a:ext cx="2186214" cy="203005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69130B2-D2AE-2241-97E0-B08F14AFDEA1}"/>
              </a:ext>
            </a:extLst>
          </p:cNvPr>
          <p:cNvSpPr txBox="1"/>
          <p:nvPr/>
        </p:nvSpPr>
        <p:spPr>
          <a:xfrm>
            <a:off x="5404744" y="5940256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☑️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DFF7DFA-FA8D-834D-8D74-A7FF25291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088" y="3640298"/>
            <a:ext cx="1663700" cy="18034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7EE2D6F-F23F-BC46-91A6-352A5B96DF36}"/>
              </a:ext>
            </a:extLst>
          </p:cNvPr>
          <p:cNvSpPr txBox="1"/>
          <p:nvPr/>
        </p:nvSpPr>
        <p:spPr>
          <a:xfrm>
            <a:off x="8563189" y="59112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❌</a:t>
            </a:r>
          </a:p>
        </p:txBody>
      </p:sp>
    </p:spTree>
    <p:extLst>
      <p:ext uri="{BB962C8B-B14F-4D97-AF65-F5344CB8AC3E}">
        <p14:creationId xmlns:p14="http://schemas.microsoft.com/office/powerpoint/2010/main" val="2282127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217F37-4748-B94F-8979-9327669F5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为什么要使用图数据库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003535-EF9D-CA4A-9345-70760FFE0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随着技术的发展，我们对数据的需求已经不再局限于对数据本身的获取了，我们还需要获取数据与数据间的关系（也就是连接数据）。</a:t>
            </a:r>
          </a:p>
          <a:p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可以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使用 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-apple-system"/>
              </a:rPr>
              <a:t>RDBMS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数据库存储大量连接数据，但是不能做到快速遍历查找连接数据。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zh-CN" altLang="en-US" dirty="0"/>
              <a:t>利用图相关算法，可以方便的计算最短路径，节点度等。</a:t>
            </a:r>
            <a:endParaRPr lang="en-US" altLang="zh-CN" dirty="0"/>
          </a:p>
          <a:p>
            <a:r>
              <a:rPr lang="zh-CN" altLang="en-US" dirty="0"/>
              <a:t>在社交网络，推荐系统，金融风控，意向图，兴趣图，知识图谱等方面有很</a:t>
            </a:r>
            <a:r>
              <a:rPr lang="zh-CN" altLang="en-US"/>
              <a:t>好的应用。</a:t>
            </a:r>
            <a:br>
              <a:rPr lang="zh-CN" altLang="en-US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6113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821F0-DF99-2C45-8453-6F6D71424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图数据库排名（截止</a:t>
            </a:r>
            <a:r>
              <a:rPr kumimoji="1" lang="en-US" altLang="zh-CN" dirty="0"/>
              <a:t>2023/2</a:t>
            </a:r>
            <a:r>
              <a:rPr kumimoji="1" lang="zh-CN" altLang="en-US" dirty="0"/>
              <a:t>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26DBCF-66A1-9C46-801F-040DE7652756}"/>
              </a:ext>
            </a:extLst>
          </p:cNvPr>
          <p:cNvSpPr txBox="1"/>
          <p:nvPr/>
        </p:nvSpPr>
        <p:spPr>
          <a:xfrm>
            <a:off x="3119718" y="1613647"/>
            <a:ext cx="570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https://db-engines.com/en/ranking/graph+dbms</a:t>
            </a:r>
            <a:endParaRPr kumimoji="1"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37D60920-15C9-0142-9933-6B5EB7AF02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0707" y="2133600"/>
            <a:ext cx="4892412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710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EA7AD-AFC6-7A41-9D60-ED2705358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7</a:t>
            </a:r>
            <a:r>
              <a:rPr kumimoji="1" lang="zh-CN" altLang="en-US" dirty="0"/>
              <a:t>种主流图数据库比较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B0B09F-6532-4543-BDFD-0BA6D5B984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766" y="2133600"/>
            <a:ext cx="6123163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CFF658B-A3BA-8A4E-8204-B34DD02DE9DC}"/>
              </a:ext>
            </a:extLst>
          </p:cNvPr>
          <p:cNvSpPr txBox="1"/>
          <p:nvPr/>
        </p:nvSpPr>
        <p:spPr>
          <a:xfrm>
            <a:off x="3191435" y="1541929"/>
            <a:ext cx="774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引用自：</a:t>
            </a:r>
            <a:r>
              <a:rPr kumimoji="1" lang="en" altLang="zh-CN" dirty="0"/>
              <a:t>https://blog.csdn.net/u011397981/article/details/123467458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4728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7B544-8F61-4646-A8F2-EDC61EB7C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优点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F686FF-51DF-094B-B792-19B6BFC51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2" y="1458686"/>
            <a:ext cx="8915400" cy="3777622"/>
          </a:xfrm>
        </p:spPr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是最老牌图数据库，图数据库排名第一。</a:t>
            </a:r>
            <a:endParaRPr kumimoji="1" lang="en-US" altLang="zh-CN" dirty="0"/>
          </a:p>
          <a:p>
            <a:r>
              <a:rPr kumimoji="1" lang="zh-CN" altLang="en-US" dirty="0"/>
              <a:t>功能强大，支持完整的</a:t>
            </a:r>
            <a:r>
              <a:rPr kumimoji="1" lang="en-US" altLang="zh-CN" dirty="0"/>
              <a:t>ACID</a:t>
            </a:r>
            <a:r>
              <a:rPr kumimoji="1" lang="zh-CN" altLang="en-US" dirty="0"/>
              <a:t>事务，支持高可用集群。</a:t>
            </a:r>
            <a:endParaRPr kumimoji="1" lang="en-US" altLang="zh-CN" dirty="0"/>
          </a:p>
          <a:p>
            <a:r>
              <a:rPr kumimoji="1" lang="zh-CN" altLang="en-US" dirty="0"/>
              <a:t>性能不错（稳定但不是最强）。</a:t>
            </a:r>
            <a:endParaRPr kumimoji="1" lang="en-US" altLang="zh-CN" dirty="0"/>
          </a:p>
          <a:p>
            <a:r>
              <a:rPr kumimoji="1" lang="zh-CN" altLang="en-US" dirty="0"/>
              <a:t>原生图数据库，数据的存储，查询，处理都基于图，而且拥有自己的存储系统。</a:t>
            </a:r>
            <a:endParaRPr kumimoji="1" lang="en-US" altLang="zh-CN" dirty="0"/>
          </a:p>
          <a:p>
            <a:r>
              <a:rPr kumimoji="1" lang="zh-CN" altLang="en-US" dirty="0"/>
              <a:t>提供类似</a:t>
            </a:r>
            <a:r>
              <a:rPr kumimoji="1" lang="en-US" altLang="zh-CN" dirty="0"/>
              <a:t>SQL</a:t>
            </a:r>
            <a:r>
              <a:rPr kumimoji="1" lang="zh-CN" altLang="en-US" dirty="0"/>
              <a:t>的简单易理解的</a:t>
            </a:r>
            <a:r>
              <a:rPr kumimoji="1" lang="en-US" altLang="zh-CN" dirty="0"/>
              <a:t>CypherQL</a:t>
            </a:r>
            <a:r>
              <a:rPr kumimoji="1" lang="zh-CN" altLang="en-US" dirty="0"/>
              <a:t>。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08FAD9D-F7E8-5A4D-B11C-91162A5D9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2" y="3604708"/>
            <a:ext cx="4613078" cy="302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0B2A79A-526D-D944-8117-43DAD0F8B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393" y="3629931"/>
            <a:ext cx="4892750" cy="299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705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5A88F-2F4D-2B47-A100-7F4984554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缺点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14D591-1436-9544-AB0C-F173C69E4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453959"/>
          </a:xfrm>
        </p:spPr>
        <p:txBody>
          <a:bodyPr/>
          <a:lstStyle/>
          <a:p>
            <a:r>
              <a:rPr kumimoji="1" lang="zh-CN" altLang="en-US" dirty="0"/>
              <a:t>企业版功能（性能）强但是收费（高），社区版免费但是功能（性能）弱。</a:t>
            </a:r>
            <a:endParaRPr kumimoji="1" lang="en-US" altLang="zh-CN" dirty="0"/>
          </a:p>
          <a:p>
            <a:r>
              <a:rPr kumimoji="1" lang="zh-CN" altLang="en-US" dirty="0"/>
              <a:t>只有企业版才支持分布式事务，集群，热备份，离线导入，属性存在约束等。</a:t>
            </a:r>
            <a:endParaRPr kumimoji="1" lang="en-US" altLang="zh-CN" dirty="0"/>
          </a:p>
          <a:p>
            <a:r>
              <a:rPr kumimoji="1" lang="zh-CN" altLang="en-US" dirty="0"/>
              <a:t>社区版</a:t>
            </a:r>
            <a:r>
              <a:rPr kumimoji="1" lang="en-US" altLang="zh-CN" dirty="0"/>
              <a:t>4.3</a:t>
            </a:r>
            <a:r>
              <a:rPr kumimoji="1" lang="zh-CN" altLang="en-US" dirty="0"/>
              <a:t>及之前最多只能使用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个核心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，企业版无限制。 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lang="zh-CN" altLang="e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社区版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4.4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及之前最多支持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34</a:t>
            </a:r>
            <a:r>
              <a:rPr lang="zh-CN" altLang="e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亿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节点（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node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）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, 34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0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亿关系（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relationships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）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, 68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0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 </a:t>
            </a:r>
            <a:r>
              <a:rPr lang="zh-CN" altLang="e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亿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属性（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properties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），企业版无限制。</a:t>
            </a:r>
            <a:endParaRPr lang="en-US" altLang="zh-CN" b="0" i="0" dirty="0">
              <a:solidFill>
                <a:srgbClr val="000000"/>
              </a:solidFill>
              <a:effectLst/>
              <a:latin typeface="Nunito Sans" panose="020F0502020204030204" pitchFamily="34" charset="0"/>
            </a:endParaRPr>
          </a:p>
          <a:p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</a:rPr>
              <a:t>社区版不支持多用户数据库（</a:t>
            </a:r>
            <a:r>
              <a:rPr kumimoji="1" lang="en-US" altLang="zh-CN" dirty="0">
                <a:solidFill>
                  <a:srgbClr val="000000"/>
                </a:solidFill>
                <a:latin typeface="Nunito Sans" panose="020F0502020204030204" pitchFamily="34" charset="0"/>
              </a:rPr>
              <a:t>neo4j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</a:rPr>
              <a:t>有</a:t>
            </a:r>
            <a:r>
              <a:rPr kumimoji="1" lang="en-US" altLang="zh-CN" dirty="0">
                <a:solidFill>
                  <a:srgbClr val="000000"/>
                </a:solidFill>
                <a:latin typeface="Nunito Sans" panose="020F0502020204030204" pitchFamily="34" charset="0"/>
              </a:rPr>
              <a:t>1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</a:rPr>
              <a:t>个</a:t>
            </a:r>
            <a:r>
              <a:rPr kumimoji="1" lang="en" altLang="zh-CN" dirty="0">
                <a:solidFill>
                  <a:srgbClr val="000000"/>
                </a:solidFill>
                <a:latin typeface="Nunito Sans" panose="020F0502020204030204" pitchFamily="34" charset="0"/>
              </a:rPr>
              <a:t>system- 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系统数据库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</a:rPr>
              <a:t>和</a:t>
            </a:r>
            <a:r>
              <a:rPr kumimoji="1" lang="en" altLang="zh-CN" dirty="0">
                <a:solidFill>
                  <a:srgbClr val="000000"/>
                </a:solidFill>
                <a:latin typeface="Nunito Sans" panose="020F0502020204030204" pitchFamily="34" charset="0"/>
              </a:rPr>
              <a:t>neo4j- 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默认数据库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</a:rPr>
              <a:t>）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，企业版无限制。</a:t>
            </a:r>
            <a:endParaRPr lang="en-US" altLang="zh-CN" b="0" i="0" dirty="0">
              <a:solidFill>
                <a:srgbClr val="000000"/>
              </a:solidFill>
              <a:effectLst/>
              <a:latin typeface="Nunito Sans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249C56A-3358-7D4B-977B-633BF9E9A52C}"/>
              </a:ext>
            </a:extLst>
          </p:cNvPr>
          <p:cNvSpPr txBox="1"/>
          <p:nvPr/>
        </p:nvSpPr>
        <p:spPr>
          <a:xfrm>
            <a:off x="2589212" y="5587559"/>
            <a:ext cx="6853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参考文档：</a:t>
            </a:r>
            <a:endParaRPr kumimoji="1" lang="en-US" altLang="zh-CN" dirty="0"/>
          </a:p>
          <a:p>
            <a:r>
              <a:rPr kumimoji="1" lang="en" altLang="zh-CN" dirty="0"/>
              <a:t>https://neo4j.com/docs/operations-manual/5/introduction/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0050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22AE4-FAA9-FA42-AB30-68A5101A5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结论，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不适合我司生产环境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E0E4653-6F53-044A-B927-36A6E65140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788" y="2133600"/>
            <a:ext cx="3778250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069969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丝状</Template>
  <TotalTime>1371</TotalTime>
  <Words>486</Words>
  <Application>Microsoft Macintosh PowerPoint</Application>
  <PresentationFormat>宽屏</PresentationFormat>
  <Paragraphs>34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-apple-system</vt:lpstr>
      <vt:lpstr>Arial</vt:lpstr>
      <vt:lpstr>Century Gothic</vt:lpstr>
      <vt:lpstr>Helvetica Neue</vt:lpstr>
      <vt:lpstr>Nunito Sans</vt:lpstr>
      <vt:lpstr>Wingdings 3</vt:lpstr>
      <vt:lpstr>丝状</vt:lpstr>
      <vt:lpstr>图数据库-Neo4j简介</vt:lpstr>
      <vt:lpstr>什么是图数据库</vt:lpstr>
      <vt:lpstr>为什么要使用图数据库</vt:lpstr>
      <vt:lpstr>图数据库排名（截止2023/2）</vt:lpstr>
      <vt:lpstr>7种主流图数据库比较</vt:lpstr>
      <vt:lpstr>Neo4j优点</vt:lpstr>
      <vt:lpstr>Neo4j缺点</vt:lpstr>
      <vt:lpstr>结论，Neo4j不适合我司生产环境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Neo4j简介</dc:title>
  <dc:creator>Microsoft Office User</dc:creator>
  <cp:lastModifiedBy>Microsoft Office User</cp:lastModifiedBy>
  <cp:revision>39</cp:revision>
  <dcterms:created xsi:type="dcterms:W3CDTF">2023-02-18T15:21:24Z</dcterms:created>
  <dcterms:modified xsi:type="dcterms:W3CDTF">2023-02-19T14:13:19Z</dcterms:modified>
</cp:coreProperties>
</file>