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73" r:id="rId10"/>
    <p:sldId id="265" r:id="rId11"/>
    <p:sldId id="269" r:id="rId12"/>
    <p:sldId id="264" r:id="rId13"/>
    <p:sldId id="271" r:id="rId14"/>
    <p:sldId id="272" r:id="rId15"/>
    <p:sldId id="270" r:id="rId16"/>
    <p:sldId id="274" r:id="rId17"/>
    <p:sldId id="268" r:id="rId18"/>
    <p:sldId id="26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1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neo4j.com/docs/operations-manual/4.0/manage-databases/introduction/%23manage-databases-default" TargetMode="External"/><Relationship Id="rId2" Type="http://schemas.openxmlformats.org/officeDocument/2006/relationships/hyperlink" Target="https://link.zhihu.com/?target=https%3A//neo4j.com/docs/operations-manual/4.0/manage-databases/introduction/%23manage-databases-sy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4538-C177-3B42-BB53-0B4A7D958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825" y="793376"/>
            <a:ext cx="8915399" cy="2262781"/>
          </a:xfrm>
        </p:spPr>
        <p:txBody>
          <a:bodyPr/>
          <a:lstStyle/>
          <a:p>
            <a:pPr algn="ctr"/>
            <a:r>
              <a:rPr kumimoji="1" lang="zh-CN" altLang="en-US" dirty="0"/>
              <a:t>图数据库</a:t>
            </a:r>
            <a:r>
              <a:rPr kumimoji="1" lang="en-US" altLang="zh-CN" dirty="0"/>
              <a:t>-Neo4j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EAE04-9A3B-534B-B214-D4A93F38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554" y="3549214"/>
            <a:ext cx="8915399" cy="1126283"/>
          </a:xfrm>
        </p:spPr>
        <p:txBody>
          <a:bodyPr/>
          <a:lstStyle/>
          <a:p>
            <a:pPr algn="r"/>
            <a:r>
              <a:rPr kumimoji="1" lang="en-US" altLang="zh-CN" dirty="0"/>
              <a:t>Neo4j</a:t>
            </a:r>
            <a:r>
              <a:rPr kumimoji="1" lang="zh-CN" altLang="en-US" dirty="0"/>
              <a:t>从入门到放弃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2930DF-DDEF-B446-96E0-D2BAAD8C2A4D}"/>
              </a:ext>
            </a:extLst>
          </p:cNvPr>
          <p:cNvSpPr txBox="1">
            <a:spLocks/>
          </p:cNvSpPr>
          <p:nvPr/>
        </p:nvSpPr>
        <p:spPr>
          <a:xfrm>
            <a:off x="3010554" y="4726840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29693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3776-DA76-2146-BF8C-26AB4474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基本元素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E8126-BBE3-6146-A319-0DA6E531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216"/>
            <a:ext cx="8915400" cy="3777622"/>
          </a:xfrm>
        </p:spPr>
        <p:txBody>
          <a:bodyPr/>
          <a:lstStyle/>
          <a:p>
            <a:r>
              <a:rPr kumimoji="1" lang="zh-CN" altLang="en-US" dirty="0"/>
              <a:t>节点（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）：对应图里的节点。节点可以包含多个属性和多个标签。</a:t>
            </a:r>
            <a:br>
              <a:rPr kumimoji="1" lang="en-US" altLang="zh-CN" dirty="0"/>
            </a:br>
            <a:r>
              <a:rPr kumimoji="1" lang="en-US" altLang="zh-CN" dirty="0"/>
              <a:t>person:Actor:Director {‘name’:’xxx’, age:30}</a:t>
            </a:r>
          </a:p>
          <a:p>
            <a:r>
              <a:rPr kumimoji="1" lang="zh-CN" altLang="en-US" dirty="0"/>
              <a:t>关系（</a:t>
            </a:r>
            <a:r>
              <a:rPr kumimoji="1" lang="en-US" altLang="zh-CN" dirty="0"/>
              <a:t>Relationship</a:t>
            </a:r>
            <a:r>
              <a:rPr kumimoji="1" lang="zh-CN" altLang="en-US" dirty="0"/>
              <a:t>）：对应图里的边，连接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个节点。关系可以包含多个属性，但只能有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个类型（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）。关系拥有方向，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只支持单向关系。</a:t>
            </a:r>
            <a:br>
              <a:rPr kumimoji="1" lang="en-US" altLang="zh-CN" dirty="0"/>
            </a:br>
            <a:r>
              <a:rPr kumimoji="1" lang="en-US" altLang="zh-CN" dirty="0"/>
              <a:t>(p:Person)-[r:ACTED_IN]-&gt;(m:Movie) </a:t>
            </a:r>
            <a:br>
              <a:rPr kumimoji="1" lang="en-US" altLang="zh-CN" dirty="0"/>
            </a:br>
            <a:r>
              <a:rPr kumimoji="1" lang="en-US" altLang="zh-CN" dirty="0"/>
              <a:t>ACTED_IN</a:t>
            </a:r>
            <a:r>
              <a:rPr kumimoji="1" lang="zh-CN" altLang="en-US" dirty="0"/>
              <a:t>对于节点</a:t>
            </a:r>
            <a:r>
              <a:rPr kumimoji="1" lang="en-US" altLang="zh-CN" dirty="0"/>
              <a:t>Person</a:t>
            </a:r>
            <a:r>
              <a:rPr kumimoji="1" lang="zh-CN" altLang="en-US" dirty="0"/>
              <a:t>来说是</a:t>
            </a:r>
            <a:r>
              <a:rPr kumimoji="1" lang="en" altLang="zh-CN" dirty="0"/>
              <a:t>OUTGOING</a:t>
            </a:r>
            <a:r>
              <a:rPr kumimoji="1" lang="zh-CN" altLang="en-US" dirty="0"/>
              <a:t>，对于</a:t>
            </a:r>
            <a:r>
              <a:rPr kumimoji="1" lang="en-US" altLang="zh-CN" dirty="0"/>
              <a:t>Movie</a:t>
            </a:r>
            <a:r>
              <a:rPr kumimoji="1" lang="zh-CN" altLang="en-US" dirty="0"/>
              <a:t>节点是</a:t>
            </a:r>
            <a:r>
              <a:rPr kumimoji="1" lang="en" altLang="zh-CN" dirty="0"/>
              <a:t>INCOMING</a:t>
            </a:r>
            <a:endParaRPr kumimoji="1" lang="en-US" altLang="zh-CN" dirty="0"/>
          </a:p>
          <a:p>
            <a:r>
              <a:rPr kumimoji="1" lang="zh-CN" altLang="en-US" dirty="0"/>
              <a:t>属性：节点和关系都可以指定多个属性并参与查询。属性大小写敏感。</a:t>
            </a:r>
            <a:endParaRPr kumimoji="1" lang="en-US" altLang="zh-CN" dirty="0"/>
          </a:p>
          <a:p>
            <a:br>
              <a:rPr kumimoji="1" lang="en-US" altLang="zh-CN" dirty="0"/>
            </a:b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0E82C-2F97-F34E-9663-9E1F9E6B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02" y="3583029"/>
            <a:ext cx="6140395" cy="33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B46D3-4CF7-3B43-AC29-B94A7CF5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（模式）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B33F9-02A0-0A44-958A-CD8D2E20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中模式指索引（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）和约束（</a:t>
            </a:r>
            <a:r>
              <a:rPr kumimoji="1" lang="en" altLang="zh-CN" dirty="0"/>
              <a:t>constraint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可以在指定类型的节点的属性上创建索引</a:t>
            </a:r>
            <a:r>
              <a:rPr kumimoji="1" lang="en-US" altLang="zh-CN" dirty="0"/>
              <a:t>(</a:t>
            </a:r>
            <a:r>
              <a:rPr kumimoji="1" lang="zh-CN" altLang="en-US" dirty="0"/>
              <a:t>支持复合索引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INDEX  FOR (a:Actor) ON (a.name, a.born)</a:t>
            </a:r>
          </a:p>
          <a:p>
            <a:pPr algn="l"/>
            <a:r>
              <a:rPr kumimoji="1" lang="zh-CN" altLang="en-US" dirty="0"/>
              <a:t>不支持在关系的属性上创建索引。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可以在指定类型的节点的某个属性上创建约束</a:t>
            </a:r>
            <a:r>
              <a:rPr kumimoji="1" lang="en-US" altLang="zh-CN" dirty="0"/>
              <a:t>(</a:t>
            </a:r>
            <a:r>
              <a:rPr kumimoji="1" lang="zh-CN" altLang="en-US" dirty="0"/>
              <a:t>不支持复合约束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CONSTRAINT FOR (movie:Movie) REQUIRE movie.title IS UNIQUE</a:t>
            </a:r>
            <a:endParaRPr kumimoji="1" lang="en-US" altLang="zh-CN" sz="1600" dirty="0"/>
          </a:p>
          <a:p>
            <a:pPr algn="l"/>
            <a:r>
              <a:rPr kumimoji="1" lang="zh-CN" altLang="en-US" dirty="0"/>
              <a:t>约束分为唯一约束和属性存在约束（只有企业版才支持）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创建约束会同时创建一个索引。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支持在关系的属性上创建约束。</a:t>
            </a:r>
            <a:br>
              <a:rPr kumimoji="1" lang="en-US" altLang="zh-CN" dirty="0"/>
            </a:br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3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B14E-6D51-254E-A264-C322354A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Cypher--Neo4j</a:t>
            </a:r>
            <a:r>
              <a:rPr kumimoji="1" lang="zh-CN" altLang="en-US" dirty="0"/>
              <a:t>查询语言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259BA-E228-204F-A6C3-B41FD30B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7077"/>
            <a:ext cx="8915400" cy="3777622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是一种声明式查询语言，遵循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语法非常简单且人性化，格式可读，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使用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art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的形式来表达基于图的模式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2015</a:t>
            </a:r>
            <a:r>
              <a:rPr kumimoji="1" lang="zh-CN" altLang="en-US" dirty="0"/>
              <a:t> </a:t>
            </a:r>
            <a:r>
              <a:rPr kumimoji="1" lang="en-US" altLang="zh-CN" dirty="0"/>
              <a:t>Neo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Tecnology</a:t>
            </a:r>
            <a:r>
              <a:rPr kumimoji="1" lang="zh-CN" altLang="en-US" dirty="0"/>
              <a:t>发布了</a:t>
            </a:r>
            <a:r>
              <a:rPr kumimoji="1" lang="en-US" altLang="zh-CN" dirty="0"/>
              <a:t>OpenCypher, </a:t>
            </a:r>
            <a:r>
              <a:rPr kumimoji="1" lang="zh-CN" altLang="en-US" dirty="0"/>
              <a:t>现在被很多图数据库支持。</a:t>
            </a:r>
            <a:endParaRPr kumimoji="1" lang="en-US" altLang="zh-CN" dirty="0"/>
          </a:p>
          <a:p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030" name="Picture 6" descr="sample cypher">
            <a:extLst>
              <a:ext uri="{FF2B5EF4-FFF2-40B4-BE49-F238E27FC236}">
                <a16:creationId xmlns:a16="http://schemas.microsoft.com/office/drawing/2014/main" id="{C538ADFB-FAE3-A24E-9436-9203A480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3037967"/>
            <a:ext cx="6659880" cy="28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AEDC6B-E1D6-5A4E-98B4-F3AC98E87A08}"/>
              </a:ext>
            </a:extLst>
          </p:cNvPr>
          <p:cNvSpPr txBox="1"/>
          <p:nvPr/>
        </p:nvSpPr>
        <p:spPr>
          <a:xfrm>
            <a:off x="2852928" y="6126480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官网：</a:t>
            </a:r>
            <a:r>
              <a:rPr kumimoji="1" lang="en" altLang="zh-CN" dirty="0"/>
              <a:t>https://neo4j.com/developer/cypher/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48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0B4C4-BE8D-944A-99A9-B550FE9A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数据遍历框架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A56B5-68FC-2D4F-9D91-627F0CAD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</a:t>
            </a:r>
            <a:r>
              <a:rPr kumimoji="1" lang="en-US" altLang="zh-CN" dirty="0"/>
              <a:t>API</a:t>
            </a:r>
            <a:r>
              <a:rPr kumimoji="1" lang="zh-CN" altLang="en-US" dirty="0"/>
              <a:t>采用的是基于回调，惰性执行的机制。只有调用</a:t>
            </a:r>
            <a:r>
              <a:rPr lang="en" altLang="zh-CN" sz="1800" dirty="0">
                <a:solidFill>
                  <a:srgbClr val="A9B7C6"/>
                </a:solidFill>
                <a:effectLst/>
                <a:latin typeface="JetBrains Mono"/>
              </a:rPr>
              <a:t>Traverser</a:t>
            </a:r>
            <a:r>
              <a:rPr lang="zh-CN" altLang="en" dirty="0"/>
              <a:t>对象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方法，遍历操作才会被执行一次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遍历框架基本概念：</a:t>
            </a:r>
            <a:endParaRPr kumimoji="1" lang="en-US" altLang="zh-C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路径拓展（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PathExpander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定义将要对图数据库中的什么进行遍历，一般是指针对关系的指向和关系的类型进行遍历。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顺序（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Order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深度优先或广度优先。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唯一性（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Uniqueness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在遍历过程中，确保每个节点（关系、路径）只被遍历一次。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评估器（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Evaluator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用来决定返回什么结果，以及是否停止或继续遍历当前位置。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开始节点：启动遍历最先开始的节点。</a:t>
            </a:r>
          </a:p>
          <a:p>
            <a:r>
              <a:rPr kumimoji="1" lang="zh-CN" altLang="en-US" dirty="0"/>
              <a:t>广度优先遍历比深度优先更耗内存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31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F70C-B38F-F749-8793-85BF998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遍历框架结构图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F7FDE0-75C5-DE43-9430-E13B4F7C6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113" y="2133600"/>
            <a:ext cx="609159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50F0F-5E2B-5F47-9E9D-0DB3413A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</a:t>
            </a:r>
            <a:r>
              <a:rPr kumimoji="1" lang="zh-CN" altLang="en-US" dirty="0"/>
              <a:t>执行计划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85F71-928E-DE42-9D53-9EE5ED81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  Cypher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查询计划程序将每个查询转换为执行计划。 执行计划告诉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在执行查询时要执行哪些操作。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使用的是基于成本的优化器（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Cost Based Optimizer)</a:t>
            </a: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将查询分解为一些被称为运算符的小块。运算符以模式（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Pattern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）的形式连接在一起组成一个执行计划。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查看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执行计划有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种方式：</a:t>
            </a:r>
            <a:endParaRPr kumimoji="1"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EXPLAIN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只查看执行计划，不执行语句，所以不会返回结果，数据库也不会产生变化。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PROFILE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查看执行计划并执行语句，跟踪传递了多少行数据给每个运算符，以及每个运算符与存储层交互了多少次以获取必要的数据。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7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941F2-8384-3E45-BC78-01C74B25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执行计划统计信息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06DE9-D41E-6443-A36F-22BB10F5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rows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Row</a:t>
            </a:r>
            <a:r>
              <a:rPr kumimoji="1" lang="zh-CN" altLang="en-US" dirty="0"/>
              <a:t>运算符产生的行数，只有带</a:t>
            </a:r>
            <a:r>
              <a:rPr kumimoji="1" lang="en-US" altLang="zh-CN" dirty="0"/>
              <a:t>profile</a:t>
            </a:r>
            <a:r>
              <a:rPr kumimoji="1" lang="zh-CN" altLang="en-US" dirty="0"/>
              <a:t>的语句才会返回。</a:t>
            </a:r>
            <a:endParaRPr kumimoji="1" lang="en-US" altLang="zh-CN" dirty="0"/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estimated rows</a:t>
            </a:r>
            <a:r>
              <a:rPr kumimoji="1"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：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 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使用的是基于成本的优化器，可以看到由运算符产生的预估行数。编译器使用这个预估值来选择合适的执行计划。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 hits: 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每个运算符都会向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Neo4j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存储引擎请求像数据检索或者更新数据这样的工作。</a:t>
            </a:r>
            <a:br>
              <a:rPr kumimoji="1" lang="en-US" altLang="zh-CN" dirty="0">
                <a:solidFill>
                  <a:srgbClr val="4D4D4D"/>
                </a:solidFill>
                <a:latin typeface="-apple-system"/>
              </a:rPr>
            </a:b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一次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 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hits(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数据库命中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)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是存储引擎工作的一个抽象单元。</a:t>
            </a:r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  <a:p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A8B494-BBE1-A74A-8DFD-631B7B24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00" y="3849624"/>
            <a:ext cx="5065024" cy="27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8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B79F-ED71-7245-B840-04A9E90E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/>
              <a:t>免索引邻接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601CA-7E82-6B42-9FC2-6F912481A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74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8453D-02AA-AE44-B99D-70F1CBCE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948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7E35E-627E-EF40-8FB8-1FB6E1A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B43B0-99BE-2942-94CE-82F7E461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0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0C6F7-5EAC-B04F-97B5-A13D9CBC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2BEF6-CF7B-6C44-AAB4-3A890C37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087"/>
            <a:ext cx="8915400" cy="4300136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图数据库是以点、边为基础存储单元，以高效存储、查询图数据为设计原理的数据管理系统。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图数据库一般用于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OLTP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系统中，提供在线事务处理能力。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CN" altLang="en-US" dirty="0"/>
              <a:t>以数学中的图论为理论基础，属于</a:t>
            </a:r>
            <a:r>
              <a:rPr lang="en-US" altLang="zh-CN" dirty="0"/>
              <a:t>No-SQL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图是一种数据结构，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由顶点（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Vertex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集和边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( 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Edge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集组成，</a:t>
            </a:r>
            <a:r>
              <a:rPr lang="zh-CN" altLang="en-US" dirty="0"/>
              <a:t>而不是指图片（</a:t>
            </a:r>
            <a:r>
              <a:rPr lang="en-US" altLang="zh-CN" dirty="0"/>
              <a:t>jpg</a:t>
            </a:r>
            <a:r>
              <a:rPr lang="zh-CN" altLang="en-US" dirty="0"/>
              <a:t>，</a:t>
            </a:r>
            <a:r>
              <a:rPr lang="en-US" altLang="zh-CN" dirty="0"/>
              <a:t>png</a:t>
            </a:r>
            <a:r>
              <a:rPr lang="zh-CN" altLang="en-US" dirty="0"/>
              <a:t>等等）。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DDDE85-80A8-6448-8931-4B06662B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86" y="3526971"/>
            <a:ext cx="2186214" cy="2030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9130B2-D2AE-2241-97E0-B08F14AFDEA1}"/>
              </a:ext>
            </a:extLst>
          </p:cNvPr>
          <p:cNvSpPr txBox="1"/>
          <p:nvPr/>
        </p:nvSpPr>
        <p:spPr>
          <a:xfrm>
            <a:off x="5404744" y="5940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☑️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FF7DFA-FA8D-834D-8D74-A7FF2529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3640298"/>
            <a:ext cx="1663700" cy="180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EE2D6F-F23F-BC46-91A6-352A5B96DF36}"/>
              </a:ext>
            </a:extLst>
          </p:cNvPr>
          <p:cNvSpPr txBox="1"/>
          <p:nvPr/>
        </p:nvSpPr>
        <p:spPr>
          <a:xfrm>
            <a:off x="8563189" y="5911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28212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17F37-4748-B94F-8979-9327669F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为什么要使用图数据库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03535-EF9D-CA4A-9345-70760FFE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随着技术的发展，我们对数据的需求已经不再局限于对数据本身的获取了，我们还需要获取数据与数据间的关系（也就是连接数据）。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可以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使用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RDBMS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数据库存储大量连接数据，但是不能做到快速遍历查找连接数据。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/>
              <a:t>利用图相关算法，可以方便的计算最短路径，节点度等。</a:t>
            </a:r>
            <a:endParaRPr lang="en-US" altLang="zh-CN" dirty="0"/>
          </a:p>
          <a:p>
            <a:r>
              <a:rPr lang="zh-CN" altLang="en-US" dirty="0"/>
              <a:t>在社交网络，推荐系统，金融风控，意向图，兴趣图，知识图谱等方面有很</a:t>
            </a:r>
            <a:r>
              <a:rPr lang="zh-CN" altLang="en-US"/>
              <a:t>好的应用。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1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21F0-DF99-2C45-8453-6F6D7142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图数据库排名（截止</a:t>
            </a:r>
            <a:r>
              <a:rPr kumimoji="1" lang="en-US" altLang="zh-CN" dirty="0"/>
              <a:t>2023/2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6DBCF-66A1-9C46-801F-040DE7652756}"/>
              </a:ext>
            </a:extLst>
          </p:cNvPr>
          <p:cNvSpPr txBox="1"/>
          <p:nvPr/>
        </p:nvSpPr>
        <p:spPr>
          <a:xfrm>
            <a:off x="3119718" y="1613647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https://db-engines.com/en/ranking/graph+dbms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D60920-15C9-0142-9933-6B5EB7AF0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07" y="2133600"/>
            <a:ext cx="48924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A7AD-AFC6-7A41-9D60-ED27053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种主流图数据库比较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0B09F-6532-4543-BDFD-0BA6D5B98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66" y="2133600"/>
            <a:ext cx="612316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FF658B-A3BA-8A4E-8204-B34DD02DE9DC}"/>
              </a:ext>
            </a:extLst>
          </p:cNvPr>
          <p:cNvSpPr txBox="1"/>
          <p:nvPr/>
        </p:nvSpPr>
        <p:spPr>
          <a:xfrm>
            <a:off x="3191435" y="1541929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引用自：</a:t>
            </a:r>
            <a:r>
              <a:rPr kumimoji="1" lang="en" altLang="zh-CN" dirty="0"/>
              <a:t>https://blog.csdn.net/u011397981/article/details/123467458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7B544-8F61-4646-A8F2-EDC61EB7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686FF-51DF-094B-B792-19B6BFC5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2" y="1458686"/>
            <a:ext cx="8915400" cy="3777622"/>
          </a:xfrm>
        </p:spPr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是最老牌图数据库，图数据库排名第一。</a:t>
            </a:r>
            <a:endParaRPr kumimoji="1" lang="en-US" altLang="zh-CN" dirty="0"/>
          </a:p>
          <a:p>
            <a:r>
              <a:rPr kumimoji="1" lang="zh-CN" altLang="en-US" dirty="0"/>
              <a:t>功能强大，支持完整的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事务，支持高可用集群。</a:t>
            </a:r>
            <a:endParaRPr kumimoji="1" lang="en-US" altLang="zh-CN" dirty="0"/>
          </a:p>
          <a:p>
            <a:r>
              <a:rPr kumimoji="1" lang="zh-CN" altLang="en-US" dirty="0"/>
              <a:t>性能不错（稳定但不是最强）。</a:t>
            </a:r>
            <a:endParaRPr kumimoji="1" lang="en-US" altLang="zh-CN" dirty="0"/>
          </a:p>
          <a:p>
            <a:r>
              <a:rPr kumimoji="1" lang="zh-CN" altLang="en-US" dirty="0"/>
              <a:t>原生图数据库，数据的存储，查询，处理都基于图，而且拥有自己的存储系统。</a:t>
            </a:r>
            <a:endParaRPr kumimoji="1" lang="en-US" altLang="zh-CN" dirty="0"/>
          </a:p>
          <a:p>
            <a:r>
              <a:rPr kumimoji="1" lang="zh-CN" altLang="en-US" dirty="0"/>
              <a:t>提供类似</a:t>
            </a:r>
            <a:r>
              <a:rPr kumimoji="1" lang="en-US" altLang="zh-CN" dirty="0"/>
              <a:t>SQL</a:t>
            </a:r>
            <a:r>
              <a:rPr kumimoji="1" lang="zh-CN" altLang="en-US" dirty="0"/>
              <a:t>的简单易理解的</a:t>
            </a:r>
            <a:r>
              <a:rPr kumimoji="1" lang="en-US" altLang="zh-CN" dirty="0"/>
              <a:t>CypherQL</a:t>
            </a:r>
            <a:r>
              <a:rPr kumimoji="1" lang="zh-CN" altLang="en-US" dirty="0"/>
              <a:t>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8FAD9D-F7E8-5A4D-B11C-91162A5D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2" y="3604708"/>
            <a:ext cx="4613078" cy="30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B2A79A-526D-D944-8117-43DAD0F8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93" y="3629931"/>
            <a:ext cx="4892750" cy="2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A88F-2F4D-2B47-A100-7F498455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4D591-1436-9544-AB0C-F173C69E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3959"/>
          </a:xfrm>
        </p:spPr>
        <p:txBody>
          <a:bodyPr/>
          <a:lstStyle/>
          <a:p>
            <a:r>
              <a:rPr kumimoji="1" lang="zh-CN" altLang="en-US" dirty="0"/>
              <a:t>企业版功能（性能）强但是收费（高），社区版免费但是功能（性能）弱。</a:t>
            </a:r>
            <a:endParaRPr kumimoji="1" lang="en-US" altLang="zh-CN" dirty="0"/>
          </a:p>
          <a:p>
            <a:r>
              <a:rPr kumimoji="1" lang="zh-CN" altLang="en-US" dirty="0"/>
              <a:t>只有企业版才支持分布式事务，集群，热备份，离线导入，属性存在约束等。</a:t>
            </a:r>
            <a:endParaRPr kumimoji="1" lang="en-US" altLang="zh-CN" dirty="0"/>
          </a:p>
          <a:p>
            <a:r>
              <a:rPr kumimoji="1" lang="zh-CN" altLang="en-US" dirty="0"/>
              <a:t>社区版</a:t>
            </a:r>
            <a:r>
              <a:rPr kumimoji="1" lang="en-US" altLang="zh-CN" dirty="0"/>
              <a:t>4.3</a:t>
            </a:r>
            <a:r>
              <a:rPr kumimoji="1" lang="zh-CN" altLang="en-US" dirty="0"/>
              <a:t>及之前最多只能使用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个核心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 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社区版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4.4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及之前最多支持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34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节点（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node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34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亿关系（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relationships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68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 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属性（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properties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社区版不支持多用户数据库（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个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system-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系统数据库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和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默认数据库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49C56A-3358-7D4B-977B-633BF9E9A52C}"/>
              </a:ext>
            </a:extLst>
          </p:cNvPr>
          <p:cNvSpPr txBox="1"/>
          <p:nvPr/>
        </p:nvSpPr>
        <p:spPr>
          <a:xfrm>
            <a:off x="2589212" y="5587559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参考文档：</a:t>
            </a:r>
            <a:endParaRPr kumimoji="1" lang="en-US" altLang="zh-CN" dirty="0"/>
          </a:p>
          <a:p>
            <a:r>
              <a:rPr kumimoji="1" lang="en" altLang="zh-CN" dirty="0"/>
              <a:t>https://neo4j.com/docs/operations-manual/5/introduction/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2AE4-FAA9-FA42-AB30-68A5101A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结论，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不适合我司生产环境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BCAB1-1510-8242-A419-627AD52F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41" y="2133600"/>
            <a:ext cx="3669553" cy="36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841E0-28E1-AC40-B71F-3125A50B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运行模式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702F5-4540-154B-851B-9E05E383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编写，运行于</a:t>
            </a:r>
            <a:r>
              <a:rPr kumimoji="1" lang="en-US" altLang="zh-CN" dirty="0"/>
              <a:t>JVM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嵌入式部署：应用和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运行在同一个</a:t>
            </a:r>
            <a:r>
              <a:rPr kumimoji="1" lang="en-US" altLang="zh-CN" dirty="0"/>
              <a:t>JVM</a:t>
            </a:r>
            <a:r>
              <a:rPr kumimoji="1" lang="zh-CN" altLang="en-US" dirty="0"/>
              <a:t>进程中。通过引入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</a:t>
            </a:r>
            <a:r>
              <a:rPr kumimoji="1" lang="en-US" altLang="zh-CN" dirty="0"/>
              <a:t>jar</a:t>
            </a:r>
            <a:r>
              <a:rPr kumimoji="1" lang="zh-CN" altLang="en-US" dirty="0"/>
              <a:t>包，应用可以直接创建一个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实例，并使用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来操作数据库。此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实例拥有完整的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事务，数据以文件的形式</a:t>
            </a:r>
            <a:r>
              <a:rPr kumimoji="1" lang="zh-CN" altLang="en-US"/>
              <a:t>存储在本地。</a:t>
            </a:r>
            <a:br>
              <a:rPr kumimoji="1" lang="en-US" altLang="zh-CN" dirty="0"/>
            </a:br>
            <a:r>
              <a:rPr kumimoji="1" lang="zh-CN" altLang="en-US" dirty="0"/>
              <a:t>优点是可以比较轻量的使用图数据库的功能，缺点是没有一些高级功能，也没法组成集群。</a:t>
            </a:r>
            <a:endParaRPr kumimoji="1" lang="en-US" altLang="zh-CN" dirty="0"/>
          </a:p>
          <a:p>
            <a:r>
              <a:rPr kumimoji="1" lang="zh-CN" altLang="en-US" dirty="0"/>
              <a:t>独立部署：应用进程独立于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实例。采用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Driver</a:t>
            </a:r>
            <a:r>
              <a:rPr kumimoji="1" lang="zh-CN" altLang="en-US" dirty="0"/>
              <a:t>来连接并操作数据库。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74793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7697</TotalTime>
  <Words>1345</Words>
  <Application>Microsoft Macintosh PowerPoint</Application>
  <PresentationFormat>宽屏</PresentationFormat>
  <Paragraphs>82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-apple-system</vt:lpstr>
      <vt:lpstr>JetBrains Mono</vt:lpstr>
      <vt:lpstr>Arial</vt:lpstr>
      <vt:lpstr>Century Gothic</vt:lpstr>
      <vt:lpstr>Helvetica Neue</vt:lpstr>
      <vt:lpstr>Lato</vt:lpstr>
      <vt:lpstr>Nunito Sans</vt:lpstr>
      <vt:lpstr>Wingdings 3</vt:lpstr>
      <vt:lpstr>丝状</vt:lpstr>
      <vt:lpstr>图数据库-Neo4j简介</vt:lpstr>
      <vt:lpstr>什么是图数据库</vt:lpstr>
      <vt:lpstr>为什么要使用图数据库</vt:lpstr>
      <vt:lpstr>图数据库排名（截止2023/2）</vt:lpstr>
      <vt:lpstr>7种主流图数据库比较</vt:lpstr>
      <vt:lpstr>Neo4j优点</vt:lpstr>
      <vt:lpstr>Neo4j缺点</vt:lpstr>
      <vt:lpstr>结论，Neo4j不适合我司生产环境</vt:lpstr>
      <vt:lpstr>Neo4j运行模式</vt:lpstr>
      <vt:lpstr>Neo4j基本元素</vt:lpstr>
      <vt:lpstr>Neo4j Schema（模式）</vt:lpstr>
      <vt:lpstr>Cypher--Neo4j查询语言</vt:lpstr>
      <vt:lpstr>Neo4j数据遍历框架</vt:lpstr>
      <vt:lpstr>Neo4j遍历框架结构图</vt:lpstr>
      <vt:lpstr>Cypher执行计划</vt:lpstr>
      <vt:lpstr>执行计划统计信息</vt:lpstr>
      <vt:lpstr>Neo4j免索引邻接</vt:lpstr>
      <vt:lpstr>Neo4j底层存储结构</vt:lpstr>
      <vt:lpstr>Neo4j集群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Neo4j简介</dc:title>
  <dc:creator>Microsoft Office User</dc:creator>
  <cp:lastModifiedBy>Microsoft Office User</cp:lastModifiedBy>
  <cp:revision>107</cp:revision>
  <dcterms:created xsi:type="dcterms:W3CDTF">2023-02-18T15:21:24Z</dcterms:created>
  <dcterms:modified xsi:type="dcterms:W3CDTF">2023-03-19T13:58:38Z</dcterms:modified>
</cp:coreProperties>
</file>