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77" r:id="rId19"/>
    <p:sldId id="279" r:id="rId20"/>
    <p:sldId id="278" r:id="rId21"/>
    <p:sldId id="276" r:id="rId22"/>
    <p:sldId id="26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111005" TargetMode="External"/><Relationship Id="rId2" Type="http://schemas.openxmlformats.org/officeDocument/2006/relationships/hyperlink" Target="https://zhuanlan.zhihu.com/p/1992777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Forgenvueory/p/10938622.html" TargetMode="External"/><Relationship Id="rId4" Type="http://schemas.openxmlformats.org/officeDocument/2006/relationships/hyperlink" Target="https://www.modb.pro/db/64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966"/>
            <a:ext cx="8915400" cy="377762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直接在点和边中保存相应点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属性的引用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，因此每个节点都相当于与它相邻节点的微索引。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免去了基于索引进行扫描查找的开销，查询的时间和图的整体规模无关，只与节点相邻节点的数量成正比。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关系型数据库一般需要中间表来表示连接关系，关系的索引查询效率为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O(log(n))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br>
              <a:rPr lang="en-US" altLang="zh-CN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而且反向查询会导致索引失效，需要维护一个反向索引。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C6EB7-5818-9A40-965E-45CF9473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6" y="3168017"/>
            <a:ext cx="6184900" cy="107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AFADEB-2ACD-BA4F-B8D8-63168562515E}"/>
              </a:ext>
            </a:extLst>
          </p:cNvPr>
          <p:cNvSpPr txBox="1"/>
          <p:nvPr/>
        </p:nvSpPr>
        <p:spPr>
          <a:xfrm>
            <a:off x="5455218" y="4195272"/>
            <a:ext cx="1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rdbms</a:t>
            </a:r>
            <a:r>
              <a:rPr kumimoji="1" lang="zh-CN" altLang="en-US" dirty="0"/>
              <a:t>关系查询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2CEE59-9EC8-6C40-814B-21B7056D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8" y="4379938"/>
            <a:ext cx="6311900" cy="2019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3E1911-4D0E-6748-BD28-F12B8C562BCA}"/>
              </a:ext>
            </a:extLst>
          </p:cNvPr>
          <p:cNvSpPr txBox="1"/>
          <p:nvPr/>
        </p:nvSpPr>
        <p:spPr>
          <a:xfrm>
            <a:off x="5569032" y="6214572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关系查询</a:t>
            </a:r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42BF-96BA-5743-959B-1BEB4D98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429C5-CDFE-D441-BD48-FC3B71B3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/>
          <a:lstStyle/>
          <a:p>
            <a:pPr algn="l"/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neo4j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在磁盘上会分不同的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store file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neostore.nodestore.db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存储节点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neostore.relationshipstore.db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存储关系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neostore.propertystore.db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存储属性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neostore.xxx</a:t>
            </a:r>
            <a:r>
              <a:rPr lang="en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.db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.id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kumimoji="1" lang="zh-CN" altLang="en-US" dirty="0"/>
              <a:t>存储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最大的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及已经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free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在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中，点、关系和属性等图的组成元素都是基于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内部维护的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进行访问的，而且这些元素的定长存储的。知道了点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就能直接算出该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在对应文件中的偏移位置，直接进行访问。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D6E822-747A-DE4A-84E0-84A4A721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48" y="4584326"/>
            <a:ext cx="5054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6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15F2ED-80D6-A64E-950B-642CCE2D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1056"/>
            <a:ext cx="8915400" cy="4320166"/>
          </a:xfrm>
        </p:spPr>
        <p:txBody>
          <a:bodyPr/>
          <a:lstStyle/>
          <a:p>
            <a:r>
              <a:rPr lang="zh-CN" altLang="en-US" dirty="0"/>
              <a:t>节点结构为固定长度</a:t>
            </a:r>
            <a:r>
              <a:rPr lang="en-US" altLang="zh-CN" dirty="0"/>
              <a:t>15byte</a:t>
            </a:r>
          </a:p>
          <a:p>
            <a:r>
              <a:rPr kumimoji="1" lang="zh-CN" altLang="en-US" sz="1800" dirty="0"/>
              <a:t>注：</a:t>
            </a:r>
            <a:r>
              <a:rPr kumimoji="1" lang="en-US" altLang="zh-CN" sz="1800" dirty="0"/>
              <a:t>Neo4j</a:t>
            </a:r>
            <a:r>
              <a:rPr kumimoji="1" lang="zh-CN" altLang="en-US" sz="1800" dirty="0"/>
              <a:t>中的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Long</a:t>
            </a:r>
            <a:r>
              <a:rPr kumimoji="1" lang="zh-CN" altLang="en-US" sz="1800" dirty="0"/>
              <a:t>型</a:t>
            </a:r>
            <a:endParaRPr kumimoji="1" lang="en-US" altLang="zh-CN" sz="1800" dirty="0"/>
          </a:p>
          <a:p>
            <a:r>
              <a:rPr kumimoji="1" lang="zh-CN" altLang="en-US" sz="1800" dirty="0"/>
              <a:t>代码</a:t>
            </a:r>
            <a:r>
              <a:rPr kumimoji="1" lang="zh-CN" altLang="en-US" dirty="0"/>
              <a:t>在</a:t>
            </a:r>
            <a:r>
              <a:rPr kumimoji="1" lang="en-US" altLang="zh-CN" sz="1800" dirty="0"/>
              <a:t>org.neo4j.kernel.impl.store.format.standard.NodeRecordFormat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8840DA-1BDB-014B-8580-C35FEA16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32039"/>
            <a:ext cx="8661400" cy="8382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62E6FE00-C81B-3940-967C-9E5852BC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113542"/>
            <a:ext cx="6976364" cy="27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4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DE1CB89-D004-6C4A-86CB-DFD21972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608"/>
            <a:ext cx="8915400" cy="377762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个字节存储</a:t>
            </a:r>
            <a:r>
              <a:rPr kumimoji="1" lang="en-US" altLang="zh-CN" dirty="0"/>
              <a:t>in_use(</a:t>
            </a:r>
            <a:r>
              <a:rPr kumimoji="1" lang="zh-CN" altLang="en-US" sz="1800" dirty="0"/>
              <a:t>节点是否在使用，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代表使用中，</a:t>
            </a:r>
            <a:r>
              <a:rPr kumimoji="1" lang="en-US" altLang="zh-CN" sz="1800" dirty="0"/>
              <a:t>0</a:t>
            </a:r>
            <a:r>
              <a:rPr kumimoji="1" lang="zh-CN" altLang="en-US" sz="1800" dirty="0"/>
              <a:t>代表被删除</a:t>
            </a:r>
            <a:r>
              <a:rPr kumimoji="1" lang="en-US" altLang="zh-CN" dirty="0"/>
              <a:t>)+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个关系的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位高位信息（第</a:t>
            </a:r>
            <a:r>
              <a:rPr kumimoji="1" lang="en-US" altLang="zh-CN" dirty="0"/>
              <a:t>33</a:t>
            </a:r>
            <a:r>
              <a:rPr kumimoji="1" lang="zh-CN" altLang="en-US" dirty="0"/>
              <a:t>位到</a:t>
            </a:r>
            <a:r>
              <a:rPr kumimoji="1" lang="en-US" altLang="zh-CN" dirty="0"/>
              <a:t>35</a:t>
            </a:r>
            <a:r>
              <a:rPr kumimoji="1" lang="zh-CN" altLang="en-US" dirty="0"/>
              <a:t>位）</a:t>
            </a:r>
            <a:r>
              <a:rPr kumimoji="1" lang="en-US" altLang="zh-CN" dirty="0"/>
              <a:t>+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个属性的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位高位信息（第</a:t>
            </a:r>
            <a:r>
              <a:rPr kumimoji="1" lang="en-US" altLang="zh-CN" dirty="0"/>
              <a:t>33</a:t>
            </a:r>
            <a:r>
              <a:rPr kumimoji="1" lang="zh-CN" altLang="en-US" dirty="0"/>
              <a:t>位到</a:t>
            </a:r>
            <a:r>
              <a:rPr kumimoji="1" lang="en-US" altLang="zh-CN" dirty="0"/>
              <a:t>36</a:t>
            </a:r>
            <a:r>
              <a:rPr kumimoji="1" lang="zh-CN" altLang="en-US" dirty="0"/>
              <a:t>位），可以看出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35</a:t>
            </a:r>
            <a:r>
              <a:rPr kumimoji="1" lang="zh-CN" altLang="en-US" dirty="0"/>
              <a:t>位保存关系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，使用</a:t>
            </a:r>
            <a:r>
              <a:rPr kumimoji="1" lang="en-US" altLang="zh-CN" dirty="0"/>
              <a:t>36</a:t>
            </a:r>
            <a:r>
              <a:rPr kumimoji="1" lang="zh-CN" altLang="en-US" dirty="0"/>
              <a:t>位保存属性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lang="en-US" altLang="zh-CN" dirty="0"/>
              <a:t>2^35 = 34,359,738,368</a:t>
            </a:r>
            <a:br>
              <a:rPr lang="en-US" altLang="zh-CN" dirty="0"/>
            </a:br>
            <a:r>
              <a:rPr lang="en-US" altLang="zh-CN" dirty="0"/>
              <a:t>2^36 = 68,719,476,7362</a:t>
            </a:r>
            <a:br>
              <a:rPr lang="en-US" altLang="zh-CN" dirty="0"/>
            </a:br>
            <a:r>
              <a:rPr lang="zh-CN" altLang="en-US" dirty="0"/>
              <a:t>可以推导出</a:t>
            </a:r>
            <a:r>
              <a:rPr lang="en-US" altLang="zh-CN" dirty="0"/>
              <a:t>Neo4j</a:t>
            </a:r>
            <a:r>
              <a:rPr lang="zh-CN" altLang="en-US" dirty="0"/>
              <a:t>社区版最大支持</a:t>
            </a:r>
            <a:r>
              <a:rPr lang="en-US" altLang="zh-CN" dirty="0"/>
              <a:t>340</a:t>
            </a:r>
            <a:r>
              <a:rPr lang="zh-CN" altLang="en-US" dirty="0"/>
              <a:t>亿的关系和</a:t>
            </a:r>
            <a:r>
              <a:rPr lang="en-US" altLang="zh-CN" dirty="0"/>
              <a:t>680</a:t>
            </a:r>
            <a:r>
              <a:rPr lang="zh-CN" altLang="en-US" dirty="0"/>
              <a:t>亿的属性。</a:t>
            </a:r>
            <a:endParaRPr lang="en-US" altLang="zh-CN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到</a:t>
            </a:r>
            <a:r>
              <a:rPr kumimoji="1" lang="en-US" altLang="zh-CN" dirty="0"/>
              <a:t>5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NextRelId</a:t>
            </a:r>
            <a:r>
              <a:rPr kumimoji="1" lang="zh-CN" altLang="en-US" sz="1800" dirty="0"/>
              <a:t>，节点的第一个关系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6</a:t>
            </a:r>
            <a:r>
              <a:rPr kumimoji="1" lang="zh-CN" altLang="en-US" dirty="0"/>
              <a:t>到</a:t>
            </a:r>
            <a:r>
              <a:rPr kumimoji="1" lang="en-US" altLang="zh-CN" dirty="0"/>
              <a:t>9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NextPropId</a:t>
            </a:r>
            <a:r>
              <a:rPr kumimoji="1" lang="zh-CN" altLang="en-US" sz="1800" dirty="0"/>
              <a:t>，节点的第一个属性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13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个字节，代表</a:t>
            </a:r>
            <a:r>
              <a:rPr kumimoji="1" lang="en-US" altLang="zh-CN" dirty="0"/>
              <a:t>LsbLabels</a:t>
            </a:r>
            <a:r>
              <a:rPr kumimoji="1" lang="zh-CN" altLang="en-US" sz="1800" dirty="0"/>
              <a:t>，标签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的最低有效位（后</a:t>
            </a:r>
            <a:r>
              <a:rPr kumimoji="1" lang="en-US" altLang="zh-CN" sz="1800" dirty="0"/>
              <a:t>32</a:t>
            </a:r>
            <a:r>
              <a:rPr kumimoji="1" lang="zh-CN" altLang="en-US" sz="1800" dirty="0"/>
              <a:t>位）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14</a:t>
            </a:r>
            <a:r>
              <a:rPr kumimoji="1" lang="zh-CN" altLang="en-US" dirty="0"/>
              <a:t>个字节，代表</a:t>
            </a:r>
            <a:r>
              <a:rPr kumimoji="1" lang="en-US" altLang="zh-CN" dirty="0"/>
              <a:t>MsbLabels</a:t>
            </a:r>
            <a:r>
              <a:rPr kumimoji="1" lang="zh-CN" altLang="en-US" dirty="0"/>
              <a:t>，</a:t>
            </a:r>
            <a:r>
              <a:rPr kumimoji="1" lang="zh-CN" altLang="en-US" sz="1800" dirty="0"/>
              <a:t>标签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的最高有效位（第</a:t>
            </a:r>
            <a:r>
              <a:rPr kumimoji="1" lang="en-US" altLang="zh-CN" sz="1800" dirty="0"/>
              <a:t>33-40</a:t>
            </a:r>
            <a:r>
              <a:rPr kumimoji="1" lang="zh-CN" altLang="en-US" sz="1800" dirty="0"/>
              <a:t>位共</a:t>
            </a:r>
            <a:r>
              <a:rPr kumimoji="1" lang="en-US" altLang="zh-CN" sz="1800" dirty="0"/>
              <a:t>8</a:t>
            </a:r>
            <a:r>
              <a:rPr kumimoji="1" lang="zh-CN" altLang="en-US" sz="1800" dirty="0"/>
              <a:t>位）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Extra</a:t>
            </a:r>
            <a:r>
              <a:rPr kumimoji="1" lang="zh-CN" altLang="en-US" sz="1800" dirty="0"/>
              <a:t>，保留字段，表示节点是否是</a:t>
            </a:r>
            <a:r>
              <a:rPr kumimoji="1" lang="en-US" altLang="zh-CN" sz="1800" dirty="0"/>
              <a:t>dense</a:t>
            </a:r>
            <a:r>
              <a:rPr kumimoji="1" lang="zh-CN" altLang="en-US" sz="1800" dirty="0"/>
              <a:t>节点（有很多边的节点）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4916DE-3BCC-2D4E-886F-F14A1F39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36" y="5213230"/>
            <a:ext cx="5003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4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FA6BC-9496-6643-A056-F7357D3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0322"/>
            <a:ext cx="8915400" cy="4330900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InUse: 1</a:t>
            </a:r>
            <a:r>
              <a:rPr kumimoji="1" lang="zh-CN" altLang="en-US" dirty="0"/>
              <a:t>字节</a:t>
            </a:r>
            <a:r>
              <a:rPr kumimoji="1" lang="zh-CN" altLang="en-US"/>
              <a:t>，代表关系是否</a:t>
            </a:r>
            <a:r>
              <a:rPr kumimoji="1" lang="zh-CN" altLang="en-US" dirty="0"/>
              <a:t>在使用，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代表使用中，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代表被删除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C26076-F11A-014A-A2B5-469FAC89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290" y="4480643"/>
            <a:ext cx="7280345" cy="22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FB76-02BD-7D40-A6E0-3DE346D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的一些文档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4CE9C-EDD1-344C-9800-69CAC3C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1873"/>
            <a:ext cx="8915400" cy="3777622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图数据库对比：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Neo4j vs Nebula Graph vs HugeGraph</a:t>
            </a:r>
            <a:endParaRPr lang="en" altLang="zh-CN" dirty="0"/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  <a:hlinkClick r:id="rId3"/>
              </a:rPr>
              <a:t>同花顺知识图谱团队的图数据库选型</a:t>
            </a:r>
            <a:endParaRPr lang="en-US" altLang="zh-CN" b="1" i="0" dirty="0">
              <a:solidFill>
                <a:srgbClr val="000000"/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  <a:p>
            <a:r>
              <a:rPr lang="zh-CN" altLang="en-US" dirty="0">
                <a:effectLst/>
                <a:hlinkClick r:id="rId4"/>
              </a:rPr>
              <a:t>面向初学者的图数据库：原生与非原生图技术</a:t>
            </a:r>
            <a:endParaRPr lang="zh-CN" altLang="en-US" dirty="0">
              <a:effectLst/>
            </a:endParaRPr>
          </a:p>
          <a:p>
            <a:r>
              <a:rPr lang="en" altLang="zh-CN" dirty="0">
                <a:effectLst/>
                <a:hlinkClick r:id="rId5"/>
              </a:rPr>
              <a:t>Neo4j</a:t>
            </a:r>
            <a:r>
              <a:rPr lang="zh-CN" altLang="en-US" dirty="0">
                <a:effectLst/>
                <a:hlinkClick r:id="rId5"/>
              </a:rPr>
              <a:t>底层存储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br>
              <a:rPr lang="en-US" altLang="zh-CN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</a:b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5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340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8989</TotalTime>
  <Words>1949</Words>
  <Application>Microsoft Macintosh PowerPoint</Application>
  <PresentationFormat>宽屏</PresentationFormat>
  <Paragraphs>117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-apple-system</vt:lpstr>
      <vt:lpstr>JetBrains Mono</vt:lpstr>
      <vt:lpstr>PingFang SC</vt:lpstr>
      <vt:lpstr>PingFangSC-Regular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Neo4j底层存储结构-文件</vt:lpstr>
      <vt:lpstr>Neo4j底层存储结构-节点</vt:lpstr>
      <vt:lpstr>Neo4j底层存储结构-节点</vt:lpstr>
      <vt:lpstr>Neo4j底层存储结构-关系</vt:lpstr>
      <vt:lpstr>Neo4j集群</vt:lpstr>
      <vt:lpstr>附录：Neo4j的一些文档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159</cp:revision>
  <dcterms:created xsi:type="dcterms:W3CDTF">2023-02-18T15:21:24Z</dcterms:created>
  <dcterms:modified xsi:type="dcterms:W3CDTF">2023-03-31T14:59:21Z</dcterms:modified>
</cp:coreProperties>
</file>