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20" r:id="rId3"/>
    <p:sldId id="258" r:id="rId4"/>
    <p:sldId id="260" r:id="rId5"/>
    <p:sldId id="262" r:id="rId6"/>
    <p:sldId id="261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1" r:id="rId19"/>
    <p:sldId id="317" r:id="rId20"/>
    <p:sldId id="313" r:id="rId21"/>
    <p:sldId id="314" r:id="rId22"/>
    <p:sldId id="315" r:id="rId23"/>
    <p:sldId id="316" r:id="rId24"/>
    <p:sldId id="318" r:id="rId25"/>
    <p:sldId id="319" r:id="rId26"/>
    <p:sldId id="32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510" autoAdjust="0"/>
  </p:normalViewPr>
  <p:slideViewPr>
    <p:cSldViewPr snapToGrid="0">
      <p:cViewPr varScale="1">
        <p:scale>
          <a:sx n="78" d="100"/>
          <a:sy n="78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A221F-0B7C-4F5D-8D03-BAF5660FA6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FE3B7-FAAA-4E80-BF33-24A87070ED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Programaci%C3%B3n_gen%C3%A9rica" TargetMode="External"/><Relationship Id="rId3" Type="http://schemas.openxmlformats.org/officeDocument/2006/relationships/hyperlink" Target="https://es.wikipedia.org/wiki/Lenguaje_de_programaci%C3%B3n" TargetMode="External"/><Relationship Id="rId7" Type="http://schemas.openxmlformats.org/officeDocument/2006/relationships/hyperlink" Target="https://es.wikipedia.org/wiki/Programaci%C3%B3n_orientada_a_objeto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s.wikipedia.org/wiki/Objeto_(programaci%C3%B3n)" TargetMode="External"/><Relationship Id="rId5" Type="http://schemas.openxmlformats.org/officeDocument/2006/relationships/hyperlink" Target="https://es.wikipedia.org/wiki/C_(lenguaje_de_programaci%C3%B3n)" TargetMode="External"/><Relationship Id="rId10" Type="http://schemas.openxmlformats.org/officeDocument/2006/relationships/hyperlink" Target="https://es.wikipedia.org/w/index.php?title=Lenguaje_de_programaci%C3%B3n_multiparadigma&amp;action=edit&amp;redlink=1" TargetMode="External"/><Relationship Id="rId4" Type="http://schemas.openxmlformats.org/officeDocument/2006/relationships/hyperlink" Target="https://es.wikipedia.org/wiki/Bjarne_Stroustrup" TargetMode="External"/><Relationship Id="rId9" Type="http://schemas.openxmlformats.org/officeDocument/2006/relationships/hyperlink" Target="https://es.wikipedia.org/wiki/Programaci%C3%B3n_estructurada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dirty="0"/>
              <a:t>Consultar</a:t>
            </a:r>
            <a:r>
              <a:rPr lang="es-419" baseline="0" dirty="0"/>
              <a:t> por sus expectativas en el curso.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baseline="0" dirty="0"/>
              <a:t>Nivel de acceso a 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baseline="0" dirty="0"/>
              <a:t>Experiencia en programación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1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6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21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65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3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5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419" dirty="0"/>
              <a:t>Lenguaje</a:t>
            </a:r>
            <a:r>
              <a:rPr lang="es-419" baseline="0" dirty="0"/>
              <a:t> 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52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419" dirty="0"/>
              <a:t>Lenguaje</a:t>
            </a:r>
            <a:r>
              <a:rPr lang="es-419" baseline="0" dirty="0"/>
              <a:t> 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6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419" dirty="0"/>
              <a:t>Lenguaje</a:t>
            </a:r>
            <a:r>
              <a:rPr lang="es-419" baseline="0" dirty="0"/>
              <a:t> 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2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VMSCluster</a:t>
            </a:r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4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P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 </a:t>
            </a:r>
            <a:r>
              <a:rPr lang="es-P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nguaje de programación"/>
              </a:rPr>
              <a:t>lenguaje de programación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diseñado en 1979 por </a:t>
            </a:r>
            <a:r>
              <a:rPr lang="es-P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Bjarne Stroustrup"/>
              </a:rPr>
              <a:t>Bjarne</a:t>
            </a:r>
            <a:r>
              <a:rPr lang="es-P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Bjarne Stroustrup"/>
              </a:rPr>
              <a:t> </a:t>
            </a:r>
            <a:r>
              <a:rPr lang="es-P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Bjarne Stroustrup"/>
              </a:rPr>
              <a:t>Stroustrup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 intención de su creación fue extender al lenguaje de programación </a:t>
            </a:r>
            <a:r>
              <a:rPr lang="es-P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 (lenguaje de programación)"/>
              </a:rPr>
              <a:t>C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mecanismos que permiten la manipulación de </a:t>
            </a:r>
            <a:r>
              <a:rPr lang="es-P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Objeto (programación)"/>
              </a:rPr>
              <a:t>objetos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ese sentido, desde el punto de vista de los </a:t>
            </a:r>
            <a:r>
              <a:rPr lang="es-P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rogramación orientada a objetos"/>
              </a:rPr>
              <a:t>lenguajes orientados a objetos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C++ es un lenguaje híbrido.</a:t>
            </a:r>
          </a:p>
          <a:p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Posteriormente se añadieron facilidades de </a:t>
            </a:r>
            <a:r>
              <a:rPr lang="es-P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gramación genérica"/>
              </a:rPr>
              <a:t>programación genérica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se sumaron a los paradigmas de </a:t>
            </a:r>
            <a:r>
              <a:rPr lang="es-P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gramación estructurada"/>
              </a:rPr>
              <a:t>programación estructurada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P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rogramación orientada a objetos"/>
              </a:rPr>
              <a:t>programación orientada a objetos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esto se suele decir que el C++ es un </a:t>
            </a:r>
            <a:r>
              <a:rPr lang="es-P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Lenguaje de programación multiparadigma (aún no redactado)"/>
              </a:rPr>
              <a:t>lenguaje de programación </a:t>
            </a:r>
            <a:r>
              <a:rPr lang="es-P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Lenguaje de programación multiparadigma (aún no redactado)"/>
              </a:rPr>
              <a:t>multiparadigma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PE" dirty="0"/>
              <a:t>Java nace en 1991 con el nombre "OAK", posteriormente cambiado por Green por problemas legales, y finalmente con la denominación actual JAVA.</a:t>
            </a:r>
          </a:p>
          <a:p>
            <a:endParaRPr lang="es-PE" dirty="0"/>
          </a:p>
          <a:p>
            <a:r>
              <a:rPr lang="es-PE" dirty="0"/>
              <a:t>El objetivo de java era crear un lenguaje de programación parecido a C++ en estructura y sintaxis, fuertemente orientado a objetos, pero con una máquina virtual propia. Esto se hizo bajo el principio, de poder ser usado bajo cualquier arquitectura "</a:t>
            </a:r>
            <a:r>
              <a:rPr lang="es-PE" dirty="0" err="1"/>
              <a:t>Write</a:t>
            </a:r>
            <a:r>
              <a:rPr lang="es-PE" dirty="0"/>
              <a:t> Once, Run </a:t>
            </a:r>
            <a:r>
              <a:rPr lang="es-PE" dirty="0" err="1"/>
              <a:t>Anywhere</a:t>
            </a:r>
            <a:r>
              <a:rPr lang="es-PE" dirty="0"/>
              <a:t> (escríbelo una vez, ejecútalo en cualquier sitio)".</a:t>
            </a:r>
          </a:p>
          <a:p>
            <a:endParaRPr lang="es-PE" dirty="0"/>
          </a:p>
          <a:p>
            <a:r>
              <a:rPr lang="es-PE" dirty="0"/>
              <a:t>En 1992 se presenta el proyecto verde, con los prototipos a bajo nivel. Entre 1993 y 1994 se trabaja para poder presentar un prototipo funcional (</a:t>
            </a:r>
            <a:r>
              <a:rPr lang="es-PE" dirty="0" err="1"/>
              <a:t>hotJava</a:t>
            </a:r>
            <a:r>
              <a:rPr lang="es-PE" dirty="0"/>
              <a:t>) donde se ve todo el potencial que JAVA puede ofrecer.</a:t>
            </a:r>
          </a:p>
          <a:p>
            <a:endParaRPr lang="es-PE" dirty="0"/>
          </a:p>
          <a:p>
            <a:r>
              <a:rPr lang="es-PE" dirty="0"/>
              <a:t>En 1995, es presentada la versión </a:t>
            </a:r>
            <a:r>
              <a:rPr lang="es-PE" dirty="0" err="1"/>
              <a:t>alpha</a:t>
            </a:r>
            <a:r>
              <a:rPr lang="es-PE" dirty="0"/>
              <a:t> de java, y un año después en 1996 es lanzado el primer JDK (JDK 1.0). El desarrollo de java a partir de entonces es imparable, se van presentando nuevos paquetes y librerías hasta la actualidad.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VMSCluster</a:t>
            </a:r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E3B7-FAAA-4E80-BF33-24A87070ED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5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FBB3-6DC6-4BD7-9B12-CAE5201E24D6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Ysrael Cárdenas 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D334-441C-485F-BDBD-3B15A341DC83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Ysrael Cárdenas 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99D5-496C-474F-9E04-F9187A46B30D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Ysrael Cárdenas 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EFA3-0E0B-4B6D-B564-04C295226344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Ysrael Cárdenas 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70C4-EDEB-49B5-BEC2-7B14BE692CE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Ysrael Cárdenas 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3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507-D1FF-46B6-A7F2-612E913CC1D8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Ysrael Cárdenas 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A6BF-8976-4730-A102-31E35219C1AF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Ysrael Cárdenas A.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670-7ACA-4403-A61B-6342764E8267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Ysrael Cárdenas 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E38-8A9B-43A3-BCAC-57ADCB33AC0B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Ysrael Cárdenas A.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EBE269-5430-4C4C-9EF0-F575257DEBE8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Ysrael Cárdenas 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8D58-9455-4160-99AE-0DEFE8C5959F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Ysrael Cárdenas 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CF3342-3EE6-4A2E-9AFD-278122167D55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Ysrael Cárdenas 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EB5DC8-7679-4DAD-9158-AC8C6D3FA55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9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cardenas@Outlook.com" TargetMode="External"/><Relationship Id="rId2" Type="http://schemas.openxmlformats.org/officeDocument/2006/relationships/hyperlink" Target="mailto:ysraelcardenas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4600" dirty="0"/>
              <a:t>Ysrael Cárdenas Advíncula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dirty="0"/>
              <a:t>Ingeniero industrial / MBA</a:t>
            </a:r>
          </a:p>
          <a:p>
            <a:r>
              <a:rPr lang="es-419" sz="1600" dirty="0">
                <a:hlinkClick r:id="rId2"/>
              </a:rPr>
              <a:t>ysraelcardenas@gmail.com</a:t>
            </a:r>
            <a:r>
              <a:rPr lang="es-419" sz="1600" dirty="0"/>
              <a:t> / </a:t>
            </a:r>
            <a:r>
              <a:rPr lang="es-419" sz="1600" dirty="0">
                <a:hlinkClick r:id="rId3"/>
              </a:rPr>
              <a:t>ycardenas@Outlook.com</a:t>
            </a:r>
            <a:endParaRPr lang="es-419" sz="1600" dirty="0"/>
          </a:p>
          <a:p>
            <a:r>
              <a:rPr lang="es-419" b="1" dirty="0"/>
              <a:t>997 220 665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80" y="758952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Historia de C++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600" dirty="0"/>
              <a:t>C++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Evolución del C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Que a su vez vino del BCPL y del B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Proporciona comportamiento orientado al objeto al C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600" dirty="0"/>
              <a:t>Objetos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Componentes reusables de software que modelan ítems del “mundo real”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87900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Historia de Java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Java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Al inicio se diseño para ponerlo en dispositivos electrónicos inteligentes en productos de consumo masivo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Luego se usó para crear páginas web con </a:t>
            </a:r>
            <a:r>
              <a:rPr lang="es-ES" altLang="es-PE" sz="2800" i="1" dirty="0"/>
              <a:t>contenido dinámico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Ahora se usa también para: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Desarrollar aplicaciones empresariales de gran escala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Mejorar la funcionalidad de los servidores web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Proporcionar aplicaciones para dispositivos de consumo masivo (celulares, etc.)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23025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Librerías de clases de Java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600" dirty="0"/>
              <a:t>Clases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Contienen </a:t>
            </a:r>
            <a:r>
              <a:rPr lang="es-ES" altLang="es-PE" sz="3200" i="1" dirty="0"/>
              <a:t>métodos</a:t>
            </a:r>
            <a:r>
              <a:rPr lang="es-ES" altLang="es-PE" sz="3200" dirty="0"/>
              <a:t> que hacen las tareas que programamos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Devuelven información después de  terminar la tarea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Se usan para construir los programas Java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600" dirty="0"/>
              <a:t>Java tiene librerías de clases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Conocidas como “Java </a:t>
            </a:r>
            <a:r>
              <a:rPr lang="es-ES" altLang="es-PE" sz="3200" dirty="0" err="1"/>
              <a:t>APIs</a:t>
            </a:r>
            <a:r>
              <a:rPr lang="es-ES" altLang="es-PE" sz="3200" dirty="0"/>
              <a:t>” (</a:t>
            </a:r>
            <a:r>
              <a:rPr lang="es-ES" altLang="es-PE" sz="3200" dirty="0" err="1"/>
              <a:t>Application</a:t>
            </a:r>
            <a:r>
              <a:rPr lang="es-ES" altLang="es-PE" sz="3200" dirty="0"/>
              <a:t> </a:t>
            </a:r>
            <a:r>
              <a:rPr lang="es-ES" altLang="es-PE" sz="3200" dirty="0" err="1"/>
              <a:t>Programming</a:t>
            </a:r>
            <a:r>
              <a:rPr lang="es-ES" altLang="es-PE" sz="3200" dirty="0"/>
              <a:t> Interfaces)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397455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Otros lenguajes de alto nivel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Fortran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 err="1"/>
              <a:t>FORmula</a:t>
            </a:r>
            <a:r>
              <a:rPr lang="es-ES" altLang="es-PE" sz="2400" dirty="0"/>
              <a:t> </a:t>
            </a:r>
            <a:r>
              <a:rPr lang="es-ES" altLang="es-PE" sz="2400" dirty="0" err="1"/>
              <a:t>TRANslator</a:t>
            </a:r>
            <a:endParaRPr lang="es-ES" altLang="es-PE" sz="2400" dirty="0"/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COBOL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 err="1"/>
              <a:t>COmmon</a:t>
            </a:r>
            <a:r>
              <a:rPr lang="es-ES" altLang="es-PE" sz="2400" dirty="0"/>
              <a:t> Business </a:t>
            </a:r>
            <a:r>
              <a:rPr lang="es-ES" altLang="es-PE" sz="2400" dirty="0" err="1"/>
              <a:t>Oriented</a:t>
            </a:r>
            <a:r>
              <a:rPr lang="es-ES" altLang="es-PE" sz="2400" dirty="0"/>
              <a:t> </a:t>
            </a:r>
            <a:r>
              <a:rPr lang="es-ES" altLang="es-PE" sz="2400" dirty="0" err="1"/>
              <a:t>Language</a:t>
            </a:r>
            <a:endParaRPr lang="es-ES" altLang="es-PE" sz="2400" dirty="0"/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Pascal, Basic</a:t>
            </a:r>
          </a:p>
          <a:p>
            <a:pPr marL="0" inden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altLang="es-PE" sz="2800" dirty="0"/>
          </a:p>
          <a:p>
            <a:pPr marL="0" inden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Interpretados: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PHP, Python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21544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Programación estructurada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800" dirty="0"/>
              <a:t>Programación estructurada: lo que hicieron en el pre-requisito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800" dirty="0"/>
              <a:t>Programas estructurados</a:t>
            </a:r>
          </a:p>
          <a:p>
            <a:pPr marL="633921" lvl="1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600" dirty="0"/>
              <a:t>Son más claros que los programas no estructurados</a:t>
            </a:r>
          </a:p>
          <a:p>
            <a:pPr marL="633921" lvl="1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600" dirty="0"/>
              <a:t>Más fáciles de testear, </a:t>
            </a:r>
            <a:r>
              <a:rPr lang="es-PE" altLang="es-PE" sz="2600" dirty="0" err="1"/>
              <a:t>debugear</a:t>
            </a:r>
            <a:r>
              <a:rPr lang="es-PE" altLang="es-PE" sz="2600" dirty="0"/>
              <a:t> y modificar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800" dirty="0"/>
              <a:t>Pascal diseñado para enseñar programación estructurada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800" dirty="0"/>
              <a:t>ADA</a:t>
            </a:r>
          </a:p>
          <a:p>
            <a:pPr marL="633921" lvl="1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600" dirty="0"/>
              <a:t>Multitarea (Multitasking)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800" dirty="0"/>
              <a:t>C</a:t>
            </a:r>
            <a:endParaRPr lang="es-ES" altLang="es-PE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346254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y la World Wide Web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Internet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Desarrollado hace 3 décadas (70s).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Originalmente debía conectar unas cuentas docenas de computadoras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Ahora accesible por cientos de millones de computadoras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 err="1"/>
              <a:t>World</a:t>
            </a:r>
            <a:r>
              <a:rPr lang="es-ES" altLang="es-PE" sz="2800" dirty="0"/>
              <a:t> Wide Web (WWW)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Permite localizar</a:t>
            </a:r>
            <a:r>
              <a:rPr lang="es-ES" altLang="es-PE" sz="2400" b="1" dirty="0"/>
              <a:t>/</a:t>
            </a:r>
            <a:r>
              <a:rPr lang="es-ES" altLang="es-PE" sz="2400" dirty="0"/>
              <a:t>ver documentos texto y tipo multimedia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Pero si creo documentos que el usuario puede “completar” o llenar (formularios) y luego creo otro documento “dinámico” (cuyo contenido varía según lo que el usuario llenó en el primer documento) </a:t>
            </a:r>
            <a:r>
              <a:rPr lang="es-ES" altLang="es-PE" sz="2400" dirty="0">
                <a:latin typeface="Wingdings" panose="05000000000000000000" pitchFamily="2" charset="2"/>
              </a:rPr>
              <a:t></a:t>
            </a:r>
            <a:r>
              <a:rPr lang="es-ES" altLang="es-PE" sz="2400" dirty="0"/>
              <a:t> puedo convertir a la web en una plataforma que soporta aplicaciones (programas)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39428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típico</a:t>
            </a:r>
            <a:r>
              <a:rPr lang="en-US" dirty="0"/>
              <a:t> de Java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600" dirty="0"/>
              <a:t>Para desarrollo de software en Java debería usar: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Ambiente de desarrollo (editor, ayuda, organizador de archivos, enlace con el “compilador” de java)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Lenguaje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 err="1"/>
              <a:t>APIs</a:t>
            </a:r>
            <a:endParaRPr lang="es-ES" altLang="es-PE" sz="3200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Librerías de clase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65351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típico de Java (cont.)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3200" dirty="0"/>
              <a:t>Un programa Java normalmente pasa por 5 fases: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Editar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Programador escribe el programa (y lo guarda en disco)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Compilar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“Compilador” creas </a:t>
            </a:r>
            <a:r>
              <a:rPr lang="es-ES" altLang="es-PE" sz="2000" i="1" dirty="0" err="1"/>
              <a:t>bytecodes</a:t>
            </a:r>
            <a:r>
              <a:rPr lang="es-ES" altLang="es-PE" sz="2000" dirty="0"/>
              <a:t> del programa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Cargar (Load)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El cargador (</a:t>
            </a:r>
            <a:r>
              <a:rPr lang="es-ES" altLang="es-PE" sz="2000" dirty="0" err="1"/>
              <a:t>loader</a:t>
            </a:r>
            <a:r>
              <a:rPr lang="es-ES" altLang="es-PE" sz="2000" dirty="0"/>
              <a:t>) de las clases guarda los </a:t>
            </a:r>
            <a:r>
              <a:rPr lang="es-ES" altLang="es-PE" sz="2000" dirty="0" err="1"/>
              <a:t>bytecodes</a:t>
            </a:r>
            <a:r>
              <a:rPr lang="es-ES" altLang="es-PE" sz="2000" dirty="0"/>
              <a:t> en memoria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Verificar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Verificador se asegura que los </a:t>
            </a:r>
            <a:r>
              <a:rPr lang="es-ES" altLang="es-PE" sz="2000" dirty="0" err="1"/>
              <a:t>bytecodes</a:t>
            </a:r>
            <a:r>
              <a:rPr lang="es-ES" altLang="es-PE" sz="2000" dirty="0"/>
              <a:t> no violen los requerimientos de seguridad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Ejecutar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Interprete traduce los </a:t>
            </a:r>
            <a:r>
              <a:rPr lang="es-ES" altLang="es-PE" sz="2000" dirty="0" err="1"/>
              <a:t>bytecodes</a:t>
            </a:r>
            <a:r>
              <a:rPr lang="es-ES" altLang="es-PE" sz="2000" dirty="0"/>
              <a:t> en lenguaje de máquina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124949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92875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08" y="257175"/>
            <a:ext cx="6480175" cy="623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66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4600" dirty="0"/>
              <a:t>Modelado Orientado a Objetos</a:t>
            </a:r>
            <a:br>
              <a:rPr lang="es-419" sz="4600" dirty="0"/>
            </a:br>
            <a:endParaRPr lang="es-419" sz="4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75574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4600" dirty="0"/>
              <a:t>Programación Orientada a Objetos – POO</a:t>
            </a:r>
            <a:br>
              <a:rPr lang="es-419" sz="4600" dirty="0"/>
            </a:br>
            <a:endParaRPr lang="es-419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Introducción, algo de historia y modelamiento</a:t>
            </a:r>
            <a:endParaRPr lang="es-419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96802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8"/>
          <a:stretch/>
        </p:blipFill>
        <p:spPr bwMode="auto">
          <a:xfrm>
            <a:off x="1181945" y="1754293"/>
            <a:ext cx="8449633" cy="453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 de sistemas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3747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 de sistemas</a:t>
            </a:r>
            <a:endParaRPr lang="es-419" dirty="0"/>
          </a:p>
        </p:txBody>
      </p:sp>
      <p:pic>
        <p:nvPicPr>
          <p:cNvPr id="7" name="Picture 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9"/>
          <a:stretch/>
        </p:blipFill>
        <p:spPr bwMode="auto">
          <a:xfrm>
            <a:off x="1181944" y="1754293"/>
            <a:ext cx="8312683" cy="4578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43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 de sistemas</a:t>
            </a:r>
            <a:endParaRPr lang="es-419" dirty="0"/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8"/>
          <a:stretch/>
        </p:blipFill>
        <p:spPr bwMode="auto">
          <a:xfrm>
            <a:off x="1203154" y="1754293"/>
            <a:ext cx="8165711" cy="4578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46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Lenguaje Modelado de Sistemas</a:t>
            </a:r>
            <a:endParaRPr lang="es-419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sz="2400" u="sng" dirty="0"/>
              <a:t>Requerimientos del modelo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v"/>
            </a:pPr>
            <a:r>
              <a:rPr lang="es-419" sz="2800" dirty="0"/>
              <a:t>Amigable al usuario</a:t>
            </a:r>
            <a:br>
              <a:rPr lang="es-419" sz="2800" dirty="0"/>
            </a:br>
            <a:r>
              <a:rPr lang="es-419" sz="2800" dirty="0"/>
              <a:t>Entendible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endParaRPr lang="es-419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s-419" sz="2800" dirty="0"/>
              <a:t>Expresivo</a:t>
            </a:r>
          </a:p>
          <a:p>
            <a:pPr>
              <a:buFont typeface="Wingdings" panose="05000000000000000000" pitchFamily="2" charset="2"/>
              <a:buChar char="v"/>
            </a:pPr>
            <a:endParaRPr lang="es-419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s-419" sz="2800"/>
              <a:t>Preciso </a:t>
            </a:r>
            <a:endParaRPr lang="es-419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419" sz="2400" u="sng" dirty="0"/>
              <a:t>Requerimientos del lenguaje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355600" indent="-355600">
              <a:buFont typeface="Wingdings" panose="05000000000000000000" pitchFamily="2" charset="2"/>
              <a:buChar char="Ø"/>
            </a:pPr>
            <a:r>
              <a:rPr lang="es-419" sz="2800" dirty="0"/>
              <a:t>Visual</a:t>
            </a:r>
            <a:br>
              <a:rPr lang="es-419" sz="2800" dirty="0"/>
            </a:br>
            <a:r>
              <a:rPr lang="es-419" sz="2800" dirty="0"/>
              <a:t>diagramas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endParaRPr lang="es-419" sz="2800" dirty="0"/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es-419" sz="2800" dirty="0"/>
              <a:t>Estructurado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endParaRPr lang="es-419" sz="2800" dirty="0"/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es-419" sz="2800" dirty="0"/>
              <a:t>Sintaxis y semántica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794005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 de sistemas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3200" dirty="0"/>
              <a:t>El modelado de sistemas ayuda al analista a comprender la funcionalidad del sistema. Los modelos se usan para comunicarse con clientes y colegas.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3200" dirty="0"/>
              <a:t>Diferentes modelos se presentan desde diferentes perspectivas</a:t>
            </a:r>
          </a:p>
          <a:p>
            <a:pPr marL="648208" lvl="1" indent="-355600">
              <a:buFont typeface="Wingdings" panose="05000000000000000000" pitchFamily="2" charset="2"/>
              <a:buChar char="v"/>
            </a:pPr>
            <a:r>
              <a:rPr lang="es-PE" sz="2800" b="1" dirty="0"/>
              <a:t>Perspectiva estructural</a:t>
            </a:r>
            <a:r>
              <a:rPr lang="es-PE" sz="2800" dirty="0"/>
              <a:t> muestra la arquitectura de datos; </a:t>
            </a:r>
          </a:p>
          <a:p>
            <a:pPr marL="648208" lvl="1" indent="-355600">
              <a:buFont typeface="Wingdings" panose="05000000000000000000" pitchFamily="2" charset="2"/>
              <a:buChar char="v"/>
            </a:pPr>
            <a:r>
              <a:rPr lang="es-PE" sz="2800" b="1" dirty="0"/>
              <a:t>Perspectiva de comportamientos</a:t>
            </a:r>
            <a:r>
              <a:rPr lang="es-PE" sz="2800" dirty="0"/>
              <a:t>;</a:t>
            </a:r>
          </a:p>
          <a:p>
            <a:pPr marL="648208" lvl="1" indent="-355600">
              <a:buFont typeface="Wingdings" panose="05000000000000000000" pitchFamily="2" charset="2"/>
              <a:buChar char="v"/>
            </a:pPr>
            <a:r>
              <a:rPr lang="es-PE" sz="2800" b="1" dirty="0"/>
              <a:t>Perspectiva externa</a:t>
            </a:r>
            <a:r>
              <a:rPr lang="es-PE" sz="2800" dirty="0"/>
              <a:t> muestra el contexto o medio ambiente.</a:t>
            </a:r>
          </a:p>
          <a:p>
            <a:endParaRPr lang="es-PE" sz="3200" dirty="0"/>
          </a:p>
          <a:p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217904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Metodología orientada a objetos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marL="541338" indent="-541338">
              <a:buFont typeface="Wingdings" panose="05000000000000000000" pitchFamily="2" charset="2"/>
              <a:buChar char="v"/>
            </a:pPr>
            <a:r>
              <a:rPr lang="es-PE" sz="3600" dirty="0"/>
              <a:t>Construye un modelo de un dominio de aplicación y luego le añade detalles de implementación.</a:t>
            </a:r>
          </a:p>
          <a:p>
            <a:pPr marL="541338" indent="-541338">
              <a:buFont typeface="Wingdings" panose="05000000000000000000" pitchFamily="2" charset="2"/>
              <a:buChar char="v"/>
            </a:pPr>
            <a:r>
              <a:rPr lang="es-PE" sz="4000" dirty="0"/>
              <a:t>Cuatro etapas:</a:t>
            </a:r>
          </a:p>
          <a:p>
            <a:pPr marL="896938" lvl="1" indent="-604838">
              <a:buFont typeface="Wingdings" panose="05000000000000000000" pitchFamily="2" charset="2"/>
              <a:buChar char="v"/>
            </a:pPr>
            <a:r>
              <a:rPr lang="es-PE" sz="3600" dirty="0"/>
              <a:t>Análisis;</a:t>
            </a:r>
          </a:p>
          <a:p>
            <a:pPr marL="896938" lvl="1" indent="-604838">
              <a:buFont typeface="Wingdings" panose="05000000000000000000" pitchFamily="2" charset="2"/>
              <a:buChar char="v"/>
            </a:pPr>
            <a:r>
              <a:rPr lang="es-PE" sz="3600" dirty="0"/>
              <a:t>Diseño del sistema;</a:t>
            </a:r>
          </a:p>
          <a:p>
            <a:pPr marL="896938" lvl="1" indent="-604838">
              <a:buFont typeface="Wingdings" panose="05000000000000000000" pitchFamily="2" charset="2"/>
              <a:buChar char="v"/>
            </a:pPr>
            <a:r>
              <a:rPr lang="es-PE" sz="3600" dirty="0"/>
              <a:t>Diseño de objetos;</a:t>
            </a:r>
          </a:p>
          <a:p>
            <a:pPr marL="896938" lvl="1" indent="-604838">
              <a:buFont typeface="Wingdings" panose="05000000000000000000" pitchFamily="2" charset="2"/>
              <a:buChar char="v"/>
            </a:pPr>
            <a:r>
              <a:rPr lang="es-PE" sz="3600" dirty="0"/>
              <a:t>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237152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Gracias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2804" y="523239"/>
            <a:ext cx="5257800" cy="5257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dirty="0"/>
              <a:t>PD:</a:t>
            </a:r>
            <a:br>
              <a:rPr lang="es-419" dirty="0"/>
            </a:br>
            <a:r>
              <a:rPr lang="es-419" dirty="0"/>
              <a:t>Para descargar la diapositiva usar el QR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1665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Introducción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¿Qué es una computadora?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organización de una computadora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Evolución de Sistemas Operativos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Computación Personal, Distribuida y Cliente/Servidor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Lenguaje de máquina, Ensamblador y lenguajes de alto nivel</a:t>
            </a:r>
          </a:p>
          <a:p>
            <a:endParaRPr lang="es-419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Historia de C++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Historia de Java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Librerías de clases de Java 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Otros lenguajes de alto nivel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Programación estructurada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Internet y la </a:t>
            </a:r>
            <a:r>
              <a:rPr lang="es-PE" sz="2400" dirty="0" err="1"/>
              <a:t>World</a:t>
            </a:r>
            <a:r>
              <a:rPr lang="es-PE" sz="2400" dirty="0"/>
              <a:t> Wide Web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PE" sz="2400" dirty="0"/>
              <a:t>Ambiente típico de Java</a:t>
            </a:r>
            <a:endParaRPr lang="es-419" sz="24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379977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s-419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800" dirty="0"/>
              <a:t>El libro base para este curso será:</a:t>
            </a:r>
          </a:p>
          <a:p>
            <a:pPr marL="355600" indent="-355600">
              <a:buFont typeface="Wingdings" panose="05000000000000000000" pitchFamily="2" charset="2"/>
              <a:buChar char="v"/>
            </a:pPr>
            <a:r>
              <a:rPr lang="es-ES" sz="2800" dirty="0" err="1"/>
              <a:t>How</a:t>
            </a:r>
            <a:r>
              <a:rPr lang="es-ES" sz="2800" dirty="0"/>
              <a:t> to </a:t>
            </a:r>
            <a:r>
              <a:rPr lang="es-ES" sz="2800" dirty="0" err="1"/>
              <a:t>program</a:t>
            </a:r>
            <a:r>
              <a:rPr lang="es-ES" sz="2800" dirty="0"/>
              <a:t> - octava edición global</a:t>
            </a:r>
            <a:br>
              <a:rPr lang="es-ES" sz="2800" dirty="0"/>
            </a:br>
            <a:r>
              <a:rPr lang="es-ES" sz="2800" dirty="0"/>
              <a:t>Paul </a:t>
            </a:r>
            <a:r>
              <a:rPr lang="es-ES" sz="2800" dirty="0" err="1"/>
              <a:t>Deitel</a:t>
            </a:r>
            <a:r>
              <a:rPr lang="es-ES" sz="2800" dirty="0"/>
              <a:t> &amp; Harvey </a:t>
            </a:r>
            <a:r>
              <a:rPr lang="es-ES" sz="2800" dirty="0" err="1"/>
              <a:t>Deitel</a:t>
            </a:r>
            <a:endParaRPr lang="es-ES" sz="2800" dirty="0"/>
          </a:p>
          <a:p>
            <a:pPr marL="0" indent="0">
              <a:buNone/>
            </a:pPr>
            <a:r>
              <a:rPr lang="es-ES" sz="2800" dirty="0"/>
              <a:t>Sin embargo, también usaremos: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s-PE" sz="2800" dirty="0"/>
              <a:t>Java 2 Standard </a:t>
            </a:r>
            <a:r>
              <a:rPr lang="es-PE" sz="2800" dirty="0" err="1"/>
              <a:t>Edition</a:t>
            </a:r>
            <a:r>
              <a:rPr lang="es-PE" sz="2800" dirty="0"/>
              <a:t> (casi todo)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s-PE" sz="2800" dirty="0"/>
              <a:t>Java 2 Enterprise </a:t>
            </a:r>
            <a:r>
              <a:rPr lang="es-PE" sz="2800" dirty="0" err="1"/>
              <a:t>Edition</a:t>
            </a:r>
            <a:r>
              <a:rPr lang="es-PE" sz="2800" dirty="0"/>
              <a:t> (parcialmente)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s-PE" sz="2800" dirty="0"/>
              <a:t>Falta tiempo para: sockets, gráficos 2d,3d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s-PE" sz="2800" dirty="0"/>
              <a:t>C++ (cuando sea necesario ver la diferencia con Java)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s-PE" sz="2800" dirty="0"/>
              <a:t>Programación orientada a objetos</a:t>
            </a:r>
            <a:endParaRPr lang="es-419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41" y="1855894"/>
            <a:ext cx="2263139" cy="2263139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198917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es una Computadora?</a:t>
            </a:r>
            <a:endParaRPr lang="es-419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Computadora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Realiza computaciones (cálculos) y toma decisiones lógicas (V/F)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Millones / billones de veces más rápida que los humanos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Programas de computadora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Conjuntos de instrucciones por las cuáles la computadora procesa datos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Hardware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Dispositivos físicos de un sistema de cómputo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Software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Programas que corren en la computadora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06457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Organización de la Computadora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Seis unidades lógicas en un sistema de cómputo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Unidad de entrada (Input </a:t>
            </a:r>
            <a:r>
              <a:rPr lang="es-ES" altLang="es-PE" sz="2000" dirty="0" err="1"/>
              <a:t>unit</a:t>
            </a:r>
            <a:r>
              <a:rPr lang="es-ES" altLang="es-PE" sz="2000" dirty="0"/>
              <a:t>)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1600" dirty="0"/>
              <a:t>Mouse, </a:t>
            </a:r>
            <a:r>
              <a:rPr lang="es-ES" altLang="es-PE" sz="1600" dirty="0" err="1"/>
              <a:t>keyboard</a:t>
            </a:r>
            <a:endParaRPr lang="es-ES" altLang="es-PE" sz="1600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Unidad de salida (Output </a:t>
            </a:r>
            <a:r>
              <a:rPr lang="es-ES" altLang="es-PE" sz="2000" dirty="0" err="1"/>
              <a:t>unit</a:t>
            </a:r>
            <a:r>
              <a:rPr lang="es-ES" altLang="es-PE" sz="2000" dirty="0"/>
              <a:t>)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1600" dirty="0" err="1"/>
              <a:t>Printer</a:t>
            </a:r>
            <a:r>
              <a:rPr lang="es-ES" altLang="es-PE" sz="1600" dirty="0"/>
              <a:t>, monitor, audio </a:t>
            </a:r>
            <a:r>
              <a:rPr lang="es-ES" altLang="es-PE" sz="1600" dirty="0" err="1"/>
              <a:t>speakers</a:t>
            </a:r>
            <a:endParaRPr lang="es-ES" altLang="es-PE" sz="1600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Unidad de memoria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1600" dirty="0"/>
              <a:t>RAM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Unidad aritmética lógica (ALU)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1600" dirty="0"/>
              <a:t>Hace los cálculos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Unidad central de proceso (CPU)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1600" dirty="0"/>
              <a:t>Supervisa la operación de los otros dispositivos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000" dirty="0"/>
              <a:t>Unidad de almacenamiento (o memoria) secundaria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1600" dirty="0" err="1"/>
              <a:t>Hard</a:t>
            </a:r>
            <a:r>
              <a:rPr lang="es-ES" altLang="es-PE" sz="1600" dirty="0"/>
              <a:t> drives, </a:t>
            </a:r>
            <a:r>
              <a:rPr lang="es-ES" altLang="es-PE" sz="1600" dirty="0" err="1"/>
              <a:t>floppy</a:t>
            </a:r>
            <a:r>
              <a:rPr lang="es-ES" altLang="es-PE" sz="1600" dirty="0"/>
              <a:t> drives, </a:t>
            </a:r>
            <a:r>
              <a:rPr lang="es-ES" altLang="es-PE" sz="1600" dirty="0" err="1"/>
              <a:t>CDs</a:t>
            </a:r>
            <a:r>
              <a:rPr lang="es-ES" altLang="es-PE" sz="1600" dirty="0"/>
              <a:t>, memorias USB</a:t>
            </a:r>
            <a:endParaRPr lang="es-ES" alt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34326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Evolución de los Sistemas Operativos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Procesamiento en </a:t>
            </a:r>
            <a:r>
              <a:rPr lang="es-ES" altLang="es-PE" sz="2800" dirty="0" err="1"/>
              <a:t>Batch</a:t>
            </a:r>
            <a:r>
              <a:rPr lang="es-ES" altLang="es-PE" sz="2800" dirty="0"/>
              <a:t> (lotes)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Un </a:t>
            </a:r>
            <a:r>
              <a:rPr lang="es-ES" altLang="es-PE" sz="2400" dirty="0" err="1"/>
              <a:t>job</a:t>
            </a:r>
            <a:r>
              <a:rPr lang="es-ES" altLang="es-PE" sz="2400" dirty="0"/>
              <a:t> (tarea) a la vez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Se decidió desarrollar los “sistemas operativos”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1800" dirty="0"/>
              <a:t>Programas para que las computadoras sean más convenientes y fáciles de usar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1800" dirty="0"/>
              <a:t>Cambiar de </a:t>
            </a:r>
            <a:r>
              <a:rPr lang="es-ES" altLang="es-PE" sz="1800" dirty="0" err="1"/>
              <a:t>jobs</a:t>
            </a:r>
            <a:r>
              <a:rPr lang="es-ES" altLang="es-PE" sz="1800" dirty="0"/>
              <a:t> </a:t>
            </a:r>
            <a:r>
              <a:rPr lang="es-ES" altLang="es-PE" sz="1800" dirty="0" err="1"/>
              <a:t>facilmente</a:t>
            </a:r>
            <a:endParaRPr lang="es-ES" altLang="es-PE" sz="1800" dirty="0"/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 err="1"/>
              <a:t>Multiprogramming</a:t>
            </a:r>
            <a:endParaRPr lang="es-ES" altLang="es-PE" sz="2800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Jobs “simultáneos”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S.O. de tiempo compartido (</a:t>
            </a:r>
            <a:r>
              <a:rPr lang="es-ES" altLang="es-PE" sz="2400" dirty="0" err="1"/>
              <a:t>Timesharing</a:t>
            </a:r>
            <a:r>
              <a:rPr lang="es-ES" altLang="es-PE" sz="2400" dirty="0"/>
              <a:t>)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800" dirty="0"/>
              <a:t>S.O. distribuidos/ de red ?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sz="2400" dirty="0"/>
              <a:t>Hay S.O. experimentales cuyo núcleo corre en más de una PC a la vez.</a:t>
            </a:r>
            <a:endParaRPr lang="es-ES" alt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144728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Computación Personal, Distribuida y Cliente/Servidor</a:t>
            </a:r>
            <a:endParaRPr lang="es-419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800" dirty="0"/>
              <a:t>Computación personal</a:t>
            </a:r>
          </a:p>
          <a:p>
            <a:pPr marL="633921" lvl="1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400" dirty="0"/>
              <a:t>Computación</a:t>
            </a:r>
            <a:r>
              <a:rPr lang="es-PE" altLang="es-PE" sz="2600" dirty="0"/>
              <a:t> para uso personal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800" dirty="0"/>
              <a:t>Computación distribuida</a:t>
            </a:r>
          </a:p>
          <a:p>
            <a:pPr marL="633921" lvl="1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600" dirty="0"/>
              <a:t>Computación realizada entre varias computadoras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800" dirty="0"/>
              <a:t>Computación Cliente/servidor</a:t>
            </a:r>
          </a:p>
          <a:p>
            <a:pPr marL="633921" lvl="1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600" dirty="0"/>
              <a:t>Servidores ofrecen un lugar común para almacenar data y programas (incluso para correr programas de uso común)</a:t>
            </a:r>
          </a:p>
          <a:p>
            <a:pPr marL="633921" lvl="1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600" dirty="0"/>
              <a:t>Clientes acceden a los programas y la data del servidor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PE" altLang="es-PE" sz="2800" dirty="0"/>
              <a:t>Peer-to-peer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52971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Lenguaje de máquina, Ensamblador y lenguajes de alto nivel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Lenguaje de máquina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“Lenguaje natural” de las </a:t>
            </a:r>
            <a:r>
              <a:rPr lang="es-ES" altLang="es-PE" dirty="0" err="1"/>
              <a:t>CPUs</a:t>
            </a:r>
            <a:endParaRPr lang="es-ES" altLang="es-PE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Depende de la arquitectura de la CPU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Lenguaje Ensamblador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Abreviaciones en inglés que representan operaciones básicas de la computadora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Programas traductores lo convierten a lenguaje de máquina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Lenguaje de alto nivel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Permite escribir instrucciones más “inglesas”</a:t>
            </a:r>
          </a:p>
          <a:p>
            <a:pPr lvl="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Incluyen las operaciones matemáticas más comunes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El compilador lo convierte a lenguaje de máquina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Interprete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altLang="es-PE" dirty="0"/>
              <a:t>Ejecuta lenguajes de alto nivel sin compilar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0715" y="6459009"/>
            <a:ext cx="4822804" cy="365125"/>
          </a:xfrm>
        </p:spPr>
        <p:txBody>
          <a:bodyPr/>
          <a:lstStyle/>
          <a:p>
            <a:pPr algn="r"/>
            <a:r>
              <a:rPr lang="es-419" sz="1800" dirty="0">
                <a:latin typeface="Arial Narrow" panose="020B0606020202030204" pitchFamily="34" charset="0"/>
              </a:rPr>
              <a:t>Ing. Ysrael Cárdenas Advíncula</a:t>
            </a:r>
          </a:p>
        </p:txBody>
      </p:sp>
    </p:spTree>
    <p:extLst>
      <p:ext uri="{BB962C8B-B14F-4D97-AF65-F5344CB8AC3E}">
        <p14:creationId xmlns:p14="http://schemas.microsoft.com/office/powerpoint/2010/main" val="22225069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4318</TotalTime>
  <Words>1523</Words>
  <Application>Microsoft Office PowerPoint</Application>
  <PresentationFormat>Panorámica</PresentationFormat>
  <Paragraphs>252</Paragraphs>
  <Slides>26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Ysrael Cárdenas Advíncula</vt:lpstr>
      <vt:lpstr>Programación Orientada a Objetos – POO </vt:lpstr>
      <vt:lpstr>Agenda</vt:lpstr>
      <vt:lpstr>Introducción</vt:lpstr>
      <vt:lpstr>¿Qué es una Computadora?</vt:lpstr>
      <vt:lpstr>Organización de la Computadora</vt:lpstr>
      <vt:lpstr>Evolución de los Sistemas Operativos</vt:lpstr>
      <vt:lpstr>Computación Personal, Distribuida y Cliente/Servidor</vt:lpstr>
      <vt:lpstr>Lenguaje de máquina, Ensamblador y lenguajes de alto nivel</vt:lpstr>
      <vt:lpstr>Historia de C++</vt:lpstr>
      <vt:lpstr>Historia de Java</vt:lpstr>
      <vt:lpstr>Librerías de clases de Java</vt:lpstr>
      <vt:lpstr>Otros lenguajes de alto nivel</vt:lpstr>
      <vt:lpstr>Programación estructurada</vt:lpstr>
      <vt:lpstr>Internet y la World Wide Web</vt:lpstr>
      <vt:lpstr>Ambiente típico de Java</vt:lpstr>
      <vt:lpstr>Ambiente típico de Java (cont.)</vt:lpstr>
      <vt:lpstr>Presentación de PowerPoint</vt:lpstr>
      <vt:lpstr>Modelado Orientado a Objetos </vt:lpstr>
      <vt:lpstr>Modelado de sistemas</vt:lpstr>
      <vt:lpstr>Modelado de sistemas</vt:lpstr>
      <vt:lpstr>Modelado de sistemas</vt:lpstr>
      <vt:lpstr>Lenguaje Modelado de Sistemas</vt:lpstr>
      <vt:lpstr>Modelado de sistemas</vt:lpstr>
      <vt:lpstr>Metodología orientada a objetos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Ysrael Alberto Cárdenas Advíncula</dc:creator>
  <cp:lastModifiedBy>Tony Jo</cp:lastModifiedBy>
  <cp:revision>38</cp:revision>
  <dcterms:created xsi:type="dcterms:W3CDTF">2022-04-12T21:12:50Z</dcterms:created>
  <dcterms:modified xsi:type="dcterms:W3CDTF">2022-05-09T05:45:09Z</dcterms:modified>
</cp:coreProperties>
</file>