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20" r:id="rId3"/>
    <p:sldId id="258" r:id="rId4"/>
    <p:sldId id="260" r:id="rId5"/>
    <p:sldId id="262" r:id="rId6"/>
    <p:sldId id="322" r:id="rId7"/>
    <p:sldId id="323" r:id="rId8"/>
    <p:sldId id="324" r:id="rId9"/>
    <p:sldId id="325" r:id="rId10"/>
    <p:sldId id="326" r:id="rId11"/>
    <p:sldId id="327" r:id="rId12"/>
    <p:sldId id="328" r:id="rId13"/>
    <p:sldId id="329" r:id="rId14"/>
    <p:sldId id="330"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16" r:id="rId29"/>
    <p:sldId id="345" r:id="rId30"/>
    <p:sldId id="347" r:id="rId31"/>
    <p:sldId id="348" r:id="rId32"/>
    <p:sldId id="349" r:id="rId33"/>
    <p:sldId id="350" r:id="rId34"/>
    <p:sldId id="32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3203" autoAdjust="0"/>
  </p:normalViewPr>
  <p:slideViewPr>
    <p:cSldViewPr snapToGrid="0">
      <p:cViewPr varScale="1">
        <p:scale>
          <a:sx n="77" d="100"/>
          <a:sy n="77" d="100"/>
        </p:scale>
        <p:origin x="86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A221F-0B7C-4F5D-8D03-BAF5660FA6B0}"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FE3B7-FAAA-4E80-BF33-24A87070EDB0}" type="slidenum">
              <a:rPr lang="en-US" smtClean="0"/>
              <a:t>‹Nº›</a:t>
            </a:fld>
            <a:endParaRPr lang="en-US"/>
          </a:p>
        </p:txBody>
      </p:sp>
    </p:spTree>
    <p:extLst>
      <p:ext uri="{BB962C8B-B14F-4D97-AF65-F5344CB8AC3E}">
        <p14:creationId xmlns:p14="http://schemas.microsoft.com/office/powerpoint/2010/main" val="320624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419" dirty="0"/>
              <a:t>Consultar</a:t>
            </a:r>
            <a:r>
              <a:rPr lang="es-419" baseline="0" dirty="0"/>
              <a:t> por sus expectativas en el curso.</a:t>
            </a:r>
          </a:p>
          <a:p>
            <a:pPr marL="171450" indent="-171450">
              <a:buFont typeface="Arial" panose="020B0604020202020204" pitchFamily="34" charset="0"/>
              <a:buChar char="•"/>
            </a:pPr>
            <a:r>
              <a:rPr lang="es-419" baseline="0" dirty="0"/>
              <a:t>Nivel de acceso a internet</a:t>
            </a:r>
          </a:p>
          <a:p>
            <a:pPr marL="171450" indent="-171450">
              <a:buFont typeface="Arial" panose="020B0604020202020204" pitchFamily="34" charset="0"/>
              <a:buChar char="•"/>
            </a:pPr>
            <a:r>
              <a:rPr lang="es-419" baseline="0" dirty="0"/>
              <a:t>Experiencia en programación</a:t>
            </a:r>
          </a:p>
          <a:p>
            <a:pPr marL="171450" indent="-171450">
              <a:buFont typeface="Arial" panose="020B0604020202020204" pitchFamily="34" charset="0"/>
              <a:buChar char="•"/>
            </a:pP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3</a:t>
            </a:fld>
            <a:endParaRPr lang="en-US"/>
          </a:p>
        </p:txBody>
      </p:sp>
    </p:spTree>
    <p:extLst>
      <p:ext uri="{BB962C8B-B14F-4D97-AF65-F5344CB8AC3E}">
        <p14:creationId xmlns:p14="http://schemas.microsoft.com/office/powerpoint/2010/main" val="2333862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Entre</a:t>
            </a:r>
            <a:r>
              <a:rPr lang="es-419" baseline="0" dirty="0"/>
              <a:t> los elementos estructurales encontramos la representación de las clases y los objetos que son las instancias de las clases.</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12</a:t>
            </a:fld>
            <a:endParaRPr lang="en-US"/>
          </a:p>
        </p:txBody>
      </p:sp>
    </p:spTree>
    <p:extLst>
      <p:ext uri="{BB962C8B-B14F-4D97-AF65-F5344CB8AC3E}">
        <p14:creationId xmlns:p14="http://schemas.microsoft.com/office/powerpoint/2010/main" val="165775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13</a:t>
            </a:fld>
            <a:endParaRPr lang="en-US"/>
          </a:p>
        </p:txBody>
      </p:sp>
    </p:spTree>
    <p:extLst>
      <p:ext uri="{BB962C8B-B14F-4D97-AF65-F5344CB8AC3E}">
        <p14:creationId xmlns:p14="http://schemas.microsoft.com/office/powerpoint/2010/main" val="1084652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Dicotomía</a:t>
            </a:r>
            <a:r>
              <a:rPr lang="es-419" baseline="0" dirty="0"/>
              <a:t> = divisiones comunes.</a:t>
            </a:r>
          </a:p>
          <a:p>
            <a:endParaRPr lang="es-419" baseline="0" dirty="0"/>
          </a:p>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14</a:t>
            </a:fld>
            <a:endParaRPr lang="en-US"/>
          </a:p>
        </p:txBody>
      </p:sp>
    </p:spTree>
    <p:extLst>
      <p:ext uri="{BB962C8B-B14F-4D97-AF65-F5344CB8AC3E}">
        <p14:creationId xmlns:p14="http://schemas.microsoft.com/office/powerpoint/2010/main" val="773711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15</a:t>
            </a:fld>
            <a:endParaRPr lang="en-US"/>
          </a:p>
        </p:txBody>
      </p:sp>
    </p:spTree>
    <p:extLst>
      <p:ext uri="{BB962C8B-B14F-4D97-AF65-F5344CB8AC3E}">
        <p14:creationId xmlns:p14="http://schemas.microsoft.com/office/powerpoint/2010/main" val="248491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dirty="0"/>
              <a:t>Las clases activas</a:t>
            </a:r>
            <a:r>
              <a:rPr lang="es-419" baseline="0" dirty="0"/>
              <a:t> hace referencia a objetos que en tiempo de ejecución pueden tener instancias </a:t>
            </a:r>
            <a:r>
              <a:rPr lang="es-419" baseline="0" dirty="0" err="1"/>
              <a:t>pararelas</a:t>
            </a:r>
            <a:r>
              <a:rPr lang="es-419" baseline="0" dirty="0"/>
              <a:t>.</a:t>
            </a:r>
            <a:endParaRPr lang="es-419" dirty="0"/>
          </a:p>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16</a:t>
            </a:fld>
            <a:endParaRPr lang="en-US"/>
          </a:p>
        </p:txBody>
      </p:sp>
    </p:spTree>
    <p:extLst>
      <p:ext uri="{BB962C8B-B14F-4D97-AF65-F5344CB8AC3E}">
        <p14:creationId xmlns:p14="http://schemas.microsoft.com/office/powerpoint/2010/main" val="3006706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17</a:t>
            </a:fld>
            <a:endParaRPr lang="en-US"/>
          </a:p>
        </p:txBody>
      </p:sp>
    </p:spTree>
    <p:extLst>
      <p:ext uri="{BB962C8B-B14F-4D97-AF65-F5344CB8AC3E}">
        <p14:creationId xmlns:p14="http://schemas.microsoft.com/office/powerpoint/2010/main" val="893378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18</a:t>
            </a:fld>
            <a:endParaRPr lang="en-US"/>
          </a:p>
        </p:txBody>
      </p:sp>
    </p:spTree>
    <p:extLst>
      <p:ext uri="{BB962C8B-B14F-4D97-AF65-F5344CB8AC3E}">
        <p14:creationId xmlns:p14="http://schemas.microsoft.com/office/powerpoint/2010/main" val="399153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19</a:t>
            </a:fld>
            <a:endParaRPr lang="en-US"/>
          </a:p>
        </p:txBody>
      </p:sp>
    </p:spTree>
    <p:extLst>
      <p:ext uri="{BB962C8B-B14F-4D97-AF65-F5344CB8AC3E}">
        <p14:creationId xmlns:p14="http://schemas.microsoft.com/office/powerpoint/2010/main" val="3559149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20</a:t>
            </a:fld>
            <a:endParaRPr lang="en-US"/>
          </a:p>
        </p:txBody>
      </p:sp>
    </p:spTree>
    <p:extLst>
      <p:ext uri="{BB962C8B-B14F-4D97-AF65-F5344CB8AC3E}">
        <p14:creationId xmlns:p14="http://schemas.microsoft.com/office/powerpoint/2010/main" val="3334191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21</a:t>
            </a:fld>
            <a:endParaRPr lang="en-US"/>
          </a:p>
        </p:txBody>
      </p:sp>
    </p:spTree>
    <p:extLst>
      <p:ext uri="{BB962C8B-B14F-4D97-AF65-F5344CB8AC3E}">
        <p14:creationId xmlns:p14="http://schemas.microsoft.com/office/powerpoint/2010/main" val="392815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4</a:t>
            </a:fld>
            <a:endParaRPr lang="en-US"/>
          </a:p>
        </p:txBody>
      </p:sp>
    </p:spTree>
    <p:extLst>
      <p:ext uri="{BB962C8B-B14F-4D97-AF65-F5344CB8AC3E}">
        <p14:creationId xmlns:p14="http://schemas.microsoft.com/office/powerpoint/2010/main" val="1677286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22</a:t>
            </a:fld>
            <a:endParaRPr lang="en-US"/>
          </a:p>
        </p:txBody>
      </p:sp>
    </p:spTree>
    <p:extLst>
      <p:ext uri="{BB962C8B-B14F-4D97-AF65-F5344CB8AC3E}">
        <p14:creationId xmlns:p14="http://schemas.microsoft.com/office/powerpoint/2010/main" val="3416477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23</a:t>
            </a:fld>
            <a:endParaRPr lang="en-US"/>
          </a:p>
        </p:txBody>
      </p:sp>
    </p:spTree>
    <p:extLst>
      <p:ext uri="{BB962C8B-B14F-4D97-AF65-F5344CB8AC3E}">
        <p14:creationId xmlns:p14="http://schemas.microsoft.com/office/powerpoint/2010/main" val="3370453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24</a:t>
            </a:fld>
            <a:endParaRPr lang="en-US"/>
          </a:p>
        </p:txBody>
      </p:sp>
    </p:spTree>
    <p:extLst>
      <p:ext uri="{BB962C8B-B14F-4D97-AF65-F5344CB8AC3E}">
        <p14:creationId xmlns:p14="http://schemas.microsoft.com/office/powerpoint/2010/main" val="4153284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25</a:t>
            </a:fld>
            <a:endParaRPr lang="en-US"/>
          </a:p>
        </p:txBody>
      </p:sp>
    </p:spTree>
    <p:extLst>
      <p:ext uri="{BB962C8B-B14F-4D97-AF65-F5344CB8AC3E}">
        <p14:creationId xmlns:p14="http://schemas.microsoft.com/office/powerpoint/2010/main" val="3169116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26</a:t>
            </a:fld>
            <a:endParaRPr lang="en-US"/>
          </a:p>
        </p:txBody>
      </p:sp>
    </p:spTree>
    <p:extLst>
      <p:ext uri="{BB962C8B-B14F-4D97-AF65-F5344CB8AC3E}">
        <p14:creationId xmlns:p14="http://schemas.microsoft.com/office/powerpoint/2010/main" val="3883253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27</a:t>
            </a:fld>
            <a:endParaRPr lang="en-US"/>
          </a:p>
        </p:txBody>
      </p:sp>
    </p:spTree>
    <p:extLst>
      <p:ext uri="{BB962C8B-B14F-4D97-AF65-F5344CB8AC3E}">
        <p14:creationId xmlns:p14="http://schemas.microsoft.com/office/powerpoint/2010/main" val="3231439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a:p>
            <a:r>
              <a:rPr lang="es-419" dirty="0"/>
              <a:t>Lenguaje</a:t>
            </a:r>
            <a:r>
              <a:rPr lang="es-419" baseline="0" dirty="0"/>
              <a:t> </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28</a:t>
            </a:fld>
            <a:endParaRPr lang="en-US"/>
          </a:p>
        </p:txBody>
      </p:sp>
    </p:spTree>
    <p:extLst>
      <p:ext uri="{BB962C8B-B14F-4D97-AF65-F5344CB8AC3E}">
        <p14:creationId xmlns:p14="http://schemas.microsoft.com/office/powerpoint/2010/main" val="2208452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a:p>
            <a:r>
              <a:rPr lang="es-419" dirty="0"/>
              <a:t>Lenguaje</a:t>
            </a:r>
            <a:r>
              <a:rPr lang="es-419" baseline="0" dirty="0"/>
              <a:t> </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29</a:t>
            </a:fld>
            <a:endParaRPr lang="en-US"/>
          </a:p>
        </p:txBody>
      </p:sp>
    </p:spTree>
    <p:extLst>
      <p:ext uri="{BB962C8B-B14F-4D97-AF65-F5344CB8AC3E}">
        <p14:creationId xmlns:p14="http://schemas.microsoft.com/office/powerpoint/2010/main" val="1520768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a:p>
            <a:r>
              <a:rPr lang="es-419" dirty="0"/>
              <a:t>Lenguaje</a:t>
            </a:r>
            <a:r>
              <a:rPr lang="es-419" baseline="0" dirty="0"/>
              <a:t> </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30</a:t>
            </a:fld>
            <a:endParaRPr lang="en-US"/>
          </a:p>
        </p:txBody>
      </p:sp>
    </p:spTree>
    <p:extLst>
      <p:ext uri="{BB962C8B-B14F-4D97-AF65-F5344CB8AC3E}">
        <p14:creationId xmlns:p14="http://schemas.microsoft.com/office/powerpoint/2010/main" val="3552888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a:p>
            <a:r>
              <a:rPr lang="es-419" dirty="0"/>
              <a:t>Lenguaje</a:t>
            </a:r>
            <a:r>
              <a:rPr lang="es-419" baseline="0" dirty="0"/>
              <a:t> </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31</a:t>
            </a:fld>
            <a:endParaRPr lang="en-US"/>
          </a:p>
        </p:txBody>
      </p:sp>
    </p:spTree>
    <p:extLst>
      <p:ext uri="{BB962C8B-B14F-4D97-AF65-F5344CB8AC3E}">
        <p14:creationId xmlns:p14="http://schemas.microsoft.com/office/powerpoint/2010/main" val="342943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Visualizar un</a:t>
            </a:r>
            <a:r>
              <a:rPr lang="es-419" baseline="0" dirty="0"/>
              <a:t> sistema que aun no ha sido construido.</a:t>
            </a:r>
            <a:endParaRPr lang="es-419" dirty="0"/>
          </a:p>
          <a:p>
            <a:r>
              <a:rPr lang="es-419" dirty="0"/>
              <a:t>Especificar</a:t>
            </a:r>
            <a:r>
              <a:rPr lang="es-419" baseline="0" dirty="0"/>
              <a:t> como se debe comportar el sistema que vamos a construir.</a:t>
            </a:r>
          </a:p>
          <a:p>
            <a:r>
              <a:rPr lang="es-419" dirty="0"/>
              <a:t>Las plantillas nos guían en como desarrollar.</a:t>
            </a:r>
          </a:p>
          <a:p>
            <a:r>
              <a:rPr lang="es-419" dirty="0"/>
              <a:t>Documentar decisiones</a:t>
            </a:r>
            <a:r>
              <a:rPr lang="es-419" baseline="0" dirty="0"/>
              <a:t> se deben documentar y justiciar, esto se logra a través del modelo.</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5</a:t>
            </a:fld>
            <a:endParaRPr lang="en-US"/>
          </a:p>
        </p:txBody>
      </p:sp>
    </p:spTree>
    <p:extLst>
      <p:ext uri="{BB962C8B-B14F-4D97-AF65-F5344CB8AC3E}">
        <p14:creationId xmlns:p14="http://schemas.microsoft.com/office/powerpoint/2010/main" val="1443088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a:p>
            <a:r>
              <a:rPr lang="es-419" dirty="0"/>
              <a:t>Lenguaje</a:t>
            </a:r>
            <a:r>
              <a:rPr lang="es-419" baseline="0" dirty="0"/>
              <a:t> </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32</a:t>
            </a:fld>
            <a:endParaRPr lang="en-US"/>
          </a:p>
        </p:txBody>
      </p:sp>
    </p:spTree>
    <p:extLst>
      <p:ext uri="{BB962C8B-B14F-4D97-AF65-F5344CB8AC3E}">
        <p14:creationId xmlns:p14="http://schemas.microsoft.com/office/powerpoint/2010/main" val="1967937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a:p>
            <a:r>
              <a:rPr lang="es-419" dirty="0"/>
              <a:t>Lenguaje</a:t>
            </a:r>
            <a:r>
              <a:rPr lang="es-419" baseline="0" dirty="0"/>
              <a:t> </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33</a:t>
            </a:fld>
            <a:endParaRPr lang="en-US"/>
          </a:p>
        </p:txBody>
      </p:sp>
    </p:spTree>
    <p:extLst>
      <p:ext uri="{BB962C8B-B14F-4D97-AF65-F5344CB8AC3E}">
        <p14:creationId xmlns:p14="http://schemas.microsoft.com/office/powerpoint/2010/main" val="1646364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34</a:t>
            </a:fld>
            <a:endParaRPr lang="en-US"/>
          </a:p>
        </p:txBody>
      </p:sp>
    </p:spTree>
    <p:extLst>
      <p:ext uri="{BB962C8B-B14F-4D97-AF65-F5344CB8AC3E}">
        <p14:creationId xmlns:p14="http://schemas.microsoft.com/office/powerpoint/2010/main" val="222622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El lenguaje natural sería</a:t>
            </a:r>
            <a:r>
              <a:rPr lang="es-419" baseline="0" dirty="0"/>
              <a:t> muy extenso y es muy propenso a errores.</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6</a:t>
            </a:fld>
            <a:endParaRPr lang="en-US"/>
          </a:p>
        </p:txBody>
      </p:sp>
    </p:spTree>
    <p:extLst>
      <p:ext uri="{BB962C8B-B14F-4D97-AF65-F5344CB8AC3E}">
        <p14:creationId xmlns:p14="http://schemas.microsoft.com/office/powerpoint/2010/main" val="424284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7</a:t>
            </a:fld>
            <a:endParaRPr lang="en-US"/>
          </a:p>
        </p:txBody>
      </p:sp>
    </p:spTree>
    <p:extLst>
      <p:ext uri="{BB962C8B-B14F-4D97-AF65-F5344CB8AC3E}">
        <p14:creationId xmlns:p14="http://schemas.microsoft.com/office/powerpoint/2010/main" val="364390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Vista de los</a:t>
            </a:r>
            <a:r>
              <a:rPr lang="es-419" baseline="0" dirty="0"/>
              <a:t> casos de uso</a:t>
            </a:r>
          </a:p>
          <a:p>
            <a:pPr marL="171450" indent="-171450">
              <a:buFont typeface="Arial" panose="020B0604020202020204" pitchFamily="34" charset="0"/>
              <a:buChar char="•"/>
            </a:pPr>
            <a:r>
              <a:rPr lang="es-419" baseline="0" dirty="0"/>
              <a:t>Modelos que describan la funcionalidad del sistema</a:t>
            </a:r>
          </a:p>
          <a:p>
            <a:pPr marL="171450" indent="-171450">
              <a:buFont typeface="Arial" panose="020B0604020202020204" pitchFamily="34" charset="0"/>
              <a:buChar char="•"/>
            </a:pPr>
            <a:r>
              <a:rPr lang="es-419" baseline="0" dirty="0"/>
              <a:t>La acompañan otras cuatro vistas, dos de tipo lógico y dos de tipo físico</a:t>
            </a:r>
          </a:p>
          <a:p>
            <a:r>
              <a:rPr lang="es-419" b="1" baseline="0" dirty="0"/>
              <a:t>Tipo lógico</a:t>
            </a:r>
            <a:r>
              <a:rPr lang="es-419" baseline="0" dirty="0"/>
              <a:t>:</a:t>
            </a:r>
          </a:p>
          <a:p>
            <a:r>
              <a:rPr lang="es-419" baseline="0" dirty="0"/>
              <a:t>Vista de diseño </a:t>
            </a:r>
          </a:p>
          <a:p>
            <a:pPr marL="171450" indent="-171450">
              <a:buFont typeface="Arial" panose="020B0604020202020204" pitchFamily="34" charset="0"/>
              <a:buChar char="•"/>
            </a:pPr>
            <a:r>
              <a:rPr lang="es-419" baseline="0" dirty="0"/>
              <a:t>Se pretende confeccionar modelos de clases, interfaces y componentes del sistema. Es decir los requerimientos funcionales.</a:t>
            </a:r>
          </a:p>
          <a:p>
            <a:r>
              <a:rPr lang="es-419" baseline="0" dirty="0"/>
              <a:t>Vista de interacción</a:t>
            </a:r>
          </a:p>
          <a:p>
            <a:pPr marL="171450" indent="-171450">
              <a:buFont typeface="Arial" panose="020B0604020202020204" pitchFamily="34" charset="0"/>
              <a:buChar char="•"/>
            </a:pPr>
            <a:r>
              <a:rPr lang="es-419" baseline="0" dirty="0"/>
              <a:t>Modelamos flujo de control, es decir los requerimientos no </a:t>
            </a:r>
            <a:r>
              <a:rPr lang="es-419" baseline="0" dirty="0" err="1"/>
              <a:t>funcioanles</a:t>
            </a:r>
            <a:endParaRPr lang="es-419" baseline="0" dirty="0"/>
          </a:p>
          <a:p>
            <a:r>
              <a:rPr lang="es-419" b="1" baseline="0" dirty="0"/>
              <a:t>Tipo físico</a:t>
            </a:r>
            <a:r>
              <a:rPr lang="es-419" baseline="0" dirty="0"/>
              <a:t>:</a:t>
            </a:r>
          </a:p>
          <a:p>
            <a:r>
              <a:rPr lang="es-419" baseline="0" dirty="0"/>
              <a:t>Vista de implementación</a:t>
            </a:r>
          </a:p>
          <a:p>
            <a:pPr marL="171450" indent="-171450">
              <a:buFont typeface="Arial" panose="020B0604020202020204" pitchFamily="34" charset="0"/>
              <a:buChar char="•"/>
            </a:pPr>
            <a:r>
              <a:rPr lang="es-419" baseline="0" dirty="0"/>
              <a:t>Estemos modelos contienen los artefactos de nuestro modelo, como los códigos fuentes, archivos, bases de datos, en general, elementos físicos.</a:t>
            </a:r>
          </a:p>
          <a:p>
            <a:r>
              <a:rPr lang="es-419" baseline="0" dirty="0"/>
              <a:t>Vista de despliegue</a:t>
            </a:r>
          </a:p>
          <a:p>
            <a:pPr marL="171450" indent="-171450">
              <a:buFont typeface="Arial" panose="020B0604020202020204" pitchFamily="34" charset="0"/>
              <a:buChar char="•"/>
            </a:pPr>
            <a:r>
              <a:rPr lang="es-419" baseline="0" dirty="0"/>
              <a:t>Modela los aspectos de entorno en el que se debe instalar y ejecutar el sistema de manera correcta.</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8</a:t>
            </a:fld>
            <a:endParaRPr lang="en-US"/>
          </a:p>
        </p:txBody>
      </p:sp>
    </p:spTree>
    <p:extLst>
      <p:ext uri="{BB962C8B-B14F-4D97-AF65-F5344CB8AC3E}">
        <p14:creationId xmlns:p14="http://schemas.microsoft.com/office/powerpoint/2010/main" val="4092401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9</a:t>
            </a:fld>
            <a:endParaRPr lang="en-US"/>
          </a:p>
        </p:txBody>
      </p:sp>
    </p:spTree>
    <p:extLst>
      <p:ext uri="{BB962C8B-B14F-4D97-AF65-F5344CB8AC3E}">
        <p14:creationId xmlns:p14="http://schemas.microsoft.com/office/powerpoint/2010/main" val="286800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10</a:t>
            </a:fld>
            <a:endParaRPr lang="en-US"/>
          </a:p>
        </p:txBody>
      </p:sp>
    </p:spTree>
    <p:extLst>
      <p:ext uri="{BB962C8B-B14F-4D97-AF65-F5344CB8AC3E}">
        <p14:creationId xmlns:p14="http://schemas.microsoft.com/office/powerpoint/2010/main" val="368210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Bloques</a:t>
            </a:r>
            <a:r>
              <a:rPr lang="es-419" baseline="0" dirty="0"/>
              <a:t> de construcción que son los componentes de los modelos. Los grafos.</a:t>
            </a:r>
          </a:p>
          <a:p>
            <a:r>
              <a:rPr lang="es-419" baseline="0" dirty="0"/>
              <a:t>Reglas que se deben respetar al momento de modelar.</a:t>
            </a:r>
          </a:p>
          <a:p>
            <a:r>
              <a:rPr lang="es-419" baseline="0" dirty="0"/>
              <a:t>Mecanismos comunes que se aplican de forma habitual, ayudan a la concepción de modelos óptimos en términos de que todos los pueden entender.</a:t>
            </a:r>
            <a:endParaRPr lang="es-419" dirty="0"/>
          </a:p>
        </p:txBody>
      </p:sp>
      <p:sp>
        <p:nvSpPr>
          <p:cNvPr id="4" name="Slide Number Placeholder 3"/>
          <p:cNvSpPr>
            <a:spLocks noGrp="1"/>
          </p:cNvSpPr>
          <p:nvPr>
            <p:ph type="sldNum" sz="quarter" idx="10"/>
          </p:nvPr>
        </p:nvSpPr>
        <p:spPr/>
        <p:txBody>
          <a:bodyPr/>
          <a:lstStyle/>
          <a:p>
            <a:fld id="{060FE3B7-FAAA-4E80-BF33-24A87070EDB0}" type="slidenum">
              <a:rPr lang="en-US" smtClean="0"/>
              <a:t>11</a:t>
            </a:fld>
            <a:endParaRPr lang="en-US"/>
          </a:p>
        </p:txBody>
      </p:sp>
    </p:spTree>
    <p:extLst>
      <p:ext uri="{BB962C8B-B14F-4D97-AF65-F5344CB8AC3E}">
        <p14:creationId xmlns:p14="http://schemas.microsoft.com/office/powerpoint/2010/main" val="190153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2EFBB3-6DC6-4BD7-9B12-CAE5201E24D6}" type="datetime1">
              <a:rPr lang="en-US" smtClean="0"/>
              <a:t>5/9/2022</a:t>
            </a:fld>
            <a:endParaRPr lang="en-US"/>
          </a:p>
        </p:txBody>
      </p:sp>
      <p:sp>
        <p:nvSpPr>
          <p:cNvPr id="5" name="Footer Placeholder 4"/>
          <p:cNvSpPr>
            <a:spLocks noGrp="1"/>
          </p:cNvSpPr>
          <p:nvPr>
            <p:ph type="ftr" sz="quarter" idx="11"/>
          </p:nvPr>
        </p:nvSpPr>
        <p:spPr/>
        <p:txBody>
          <a:bodyPr/>
          <a:lstStyle/>
          <a:p>
            <a:r>
              <a:rPr lang="en-US"/>
              <a:t>Ysrael Cárdenas A.</a:t>
            </a:r>
          </a:p>
        </p:txBody>
      </p:sp>
      <p:sp>
        <p:nvSpPr>
          <p:cNvPr id="6" name="Slide Number Placeholder 5"/>
          <p:cNvSpPr>
            <a:spLocks noGrp="1"/>
          </p:cNvSpPr>
          <p:nvPr>
            <p:ph type="sldNum" sz="quarter" idx="12"/>
          </p:nvPr>
        </p:nvSpPr>
        <p:spPr/>
        <p:txBody>
          <a:bodyPr/>
          <a:lstStyle/>
          <a:p>
            <a:fld id="{0CEB5DC8-7679-4DAD-9158-AC8C6D3FA553}"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05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3D334-441C-485F-BDBD-3B15A341DC83}" type="datetime1">
              <a:rPr lang="en-US" smtClean="0"/>
              <a:t>5/9/2022</a:t>
            </a:fld>
            <a:endParaRPr lang="en-US"/>
          </a:p>
        </p:txBody>
      </p:sp>
      <p:sp>
        <p:nvSpPr>
          <p:cNvPr id="5" name="Footer Placeholder 4"/>
          <p:cNvSpPr>
            <a:spLocks noGrp="1"/>
          </p:cNvSpPr>
          <p:nvPr>
            <p:ph type="ftr" sz="quarter" idx="11"/>
          </p:nvPr>
        </p:nvSpPr>
        <p:spPr/>
        <p:txBody>
          <a:bodyPr/>
          <a:lstStyle/>
          <a:p>
            <a:r>
              <a:rPr lang="en-US"/>
              <a:t>Ysrael Cárdenas A.</a:t>
            </a:r>
          </a:p>
        </p:txBody>
      </p:sp>
      <p:sp>
        <p:nvSpPr>
          <p:cNvPr id="6" name="Slide Number Placeholder 5"/>
          <p:cNvSpPr>
            <a:spLocks noGrp="1"/>
          </p:cNvSpPr>
          <p:nvPr>
            <p:ph type="sldNum" sz="quarter" idx="12"/>
          </p:nvPr>
        </p:nvSpPr>
        <p:spPr/>
        <p:txBody>
          <a:bodyPr/>
          <a:lstStyle/>
          <a:p>
            <a:fld id="{0CEB5DC8-7679-4DAD-9158-AC8C6D3FA553}" type="slidenum">
              <a:rPr lang="en-US" smtClean="0"/>
              <a:t>‹Nº›</a:t>
            </a:fld>
            <a:endParaRPr lang="en-US"/>
          </a:p>
        </p:txBody>
      </p:sp>
    </p:spTree>
    <p:extLst>
      <p:ext uri="{BB962C8B-B14F-4D97-AF65-F5344CB8AC3E}">
        <p14:creationId xmlns:p14="http://schemas.microsoft.com/office/powerpoint/2010/main" val="79377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299D5-496C-474F-9E04-F9187A46B30D}" type="datetime1">
              <a:rPr lang="en-US" smtClean="0"/>
              <a:t>5/9/2022</a:t>
            </a:fld>
            <a:endParaRPr lang="en-US"/>
          </a:p>
        </p:txBody>
      </p:sp>
      <p:sp>
        <p:nvSpPr>
          <p:cNvPr id="5" name="Footer Placeholder 4"/>
          <p:cNvSpPr>
            <a:spLocks noGrp="1"/>
          </p:cNvSpPr>
          <p:nvPr>
            <p:ph type="ftr" sz="quarter" idx="11"/>
          </p:nvPr>
        </p:nvSpPr>
        <p:spPr/>
        <p:txBody>
          <a:bodyPr/>
          <a:lstStyle/>
          <a:p>
            <a:r>
              <a:rPr lang="en-US"/>
              <a:t>Ysrael Cárdenas A.</a:t>
            </a:r>
          </a:p>
        </p:txBody>
      </p:sp>
      <p:sp>
        <p:nvSpPr>
          <p:cNvPr id="6" name="Slide Number Placeholder 5"/>
          <p:cNvSpPr>
            <a:spLocks noGrp="1"/>
          </p:cNvSpPr>
          <p:nvPr>
            <p:ph type="sldNum" sz="quarter" idx="12"/>
          </p:nvPr>
        </p:nvSpPr>
        <p:spPr/>
        <p:txBody>
          <a:bodyPr/>
          <a:lstStyle/>
          <a:p>
            <a:fld id="{0CEB5DC8-7679-4DAD-9158-AC8C6D3FA553}" type="slidenum">
              <a:rPr lang="en-US" smtClean="0"/>
              <a:t>‹Nº›</a:t>
            </a:fld>
            <a:endParaRPr lang="en-US"/>
          </a:p>
        </p:txBody>
      </p:sp>
    </p:spTree>
    <p:extLst>
      <p:ext uri="{BB962C8B-B14F-4D97-AF65-F5344CB8AC3E}">
        <p14:creationId xmlns:p14="http://schemas.microsoft.com/office/powerpoint/2010/main" val="62938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EFA3-0E0B-4B6D-B564-04C295226344}" type="datetime1">
              <a:rPr lang="en-US" smtClean="0"/>
              <a:t>5/9/2022</a:t>
            </a:fld>
            <a:endParaRPr lang="en-US"/>
          </a:p>
        </p:txBody>
      </p:sp>
      <p:sp>
        <p:nvSpPr>
          <p:cNvPr id="5" name="Footer Placeholder 4"/>
          <p:cNvSpPr>
            <a:spLocks noGrp="1"/>
          </p:cNvSpPr>
          <p:nvPr>
            <p:ph type="ftr" sz="quarter" idx="11"/>
          </p:nvPr>
        </p:nvSpPr>
        <p:spPr/>
        <p:txBody>
          <a:bodyPr/>
          <a:lstStyle/>
          <a:p>
            <a:r>
              <a:rPr lang="en-US"/>
              <a:t>Ysrael Cárdenas A.</a:t>
            </a:r>
          </a:p>
        </p:txBody>
      </p:sp>
      <p:sp>
        <p:nvSpPr>
          <p:cNvPr id="6" name="Slide Number Placeholder 5"/>
          <p:cNvSpPr>
            <a:spLocks noGrp="1"/>
          </p:cNvSpPr>
          <p:nvPr>
            <p:ph type="sldNum" sz="quarter" idx="12"/>
          </p:nvPr>
        </p:nvSpPr>
        <p:spPr/>
        <p:txBody>
          <a:bodyPr/>
          <a:lstStyle/>
          <a:p>
            <a:fld id="{0CEB5DC8-7679-4DAD-9158-AC8C6D3FA553}" type="slidenum">
              <a:rPr lang="en-US" smtClean="0"/>
              <a:t>‹Nº›</a:t>
            </a:fld>
            <a:endParaRPr lang="en-US"/>
          </a:p>
        </p:txBody>
      </p:sp>
    </p:spTree>
    <p:extLst>
      <p:ext uri="{BB962C8B-B14F-4D97-AF65-F5344CB8AC3E}">
        <p14:creationId xmlns:p14="http://schemas.microsoft.com/office/powerpoint/2010/main" val="136812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4D70C4-EDEB-49B5-BEC2-7B14BE692CE7}" type="datetime1">
              <a:rPr lang="en-US" smtClean="0"/>
              <a:t>5/9/2022</a:t>
            </a:fld>
            <a:endParaRPr lang="en-US"/>
          </a:p>
        </p:txBody>
      </p:sp>
      <p:sp>
        <p:nvSpPr>
          <p:cNvPr id="5" name="Footer Placeholder 4"/>
          <p:cNvSpPr>
            <a:spLocks noGrp="1"/>
          </p:cNvSpPr>
          <p:nvPr>
            <p:ph type="ftr" sz="quarter" idx="11"/>
          </p:nvPr>
        </p:nvSpPr>
        <p:spPr/>
        <p:txBody>
          <a:bodyPr/>
          <a:lstStyle/>
          <a:p>
            <a:r>
              <a:rPr lang="en-US"/>
              <a:t>Ysrael Cárdenas A.</a:t>
            </a:r>
          </a:p>
        </p:txBody>
      </p:sp>
      <p:sp>
        <p:nvSpPr>
          <p:cNvPr id="6" name="Slide Number Placeholder 5"/>
          <p:cNvSpPr>
            <a:spLocks noGrp="1"/>
          </p:cNvSpPr>
          <p:nvPr>
            <p:ph type="sldNum" sz="quarter" idx="12"/>
          </p:nvPr>
        </p:nvSpPr>
        <p:spPr/>
        <p:txBody>
          <a:bodyPr/>
          <a:lstStyle/>
          <a:p>
            <a:fld id="{0CEB5DC8-7679-4DAD-9158-AC8C6D3FA553}"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23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17507-D1FF-46B6-A7F2-612E913CC1D8}" type="datetime1">
              <a:rPr lang="en-US" smtClean="0"/>
              <a:t>5/9/2022</a:t>
            </a:fld>
            <a:endParaRPr lang="en-US"/>
          </a:p>
        </p:txBody>
      </p:sp>
      <p:sp>
        <p:nvSpPr>
          <p:cNvPr id="6" name="Footer Placeholder 5"/>
          <p:cNvSpPr>
            <a:spLocks noGrp="1"/>
          </p:cNvSpPr>
          <p:nvPr>
            <p:ph type="ftr" sz="quarter" idx="11"/>
          </p:nvPr>
        </p:nvSpPr>
        <p:spPr/>
        <p:txBody>
          <a:bodyPr/>
          <a:lstStyle/>
          <a:p>
            <a:r>
              <a:rPr lang="en-US"/>
              <a:t>Ysrael Cárdenas A.</a:t>
            </a:r>
          </a:p>
        </p:txBody>
      </p:sp>
      <p:sp>
        <p:nvSpPr>
          <p:cNvPr id="7" name="Slide Number Placeholder 6"/>
          <p:cNvSpPr>
            <a:spLocks noGrp="1"/>
          </p:cNvSpPr>
          <p:nvPr>
            <p:ph type="sldNum" sz="quarter" idx="12"/>
          </p:nvPr>
        </p:nvSpPr>
        <p:spPr/>
        <p:txBody>
          <a:bodyPr/>
          <a:lstStyle/>
          <a:p>
            <a:fld id="{0CEB5DC8-7679-4DAD-9158-AC8C6D3FA553}" type="slidenum">
              <a:rPr lang="en-US" smtClean="0"/>
              <a:t>‹Nº›</a:t>
            </a:fld>
            <a:endParaRPr lang="en-US"/>
          </a:p>
        </p:txBody>
      </p:sp>
    </p:spTree>
    <p:extLst>
      <p:ext uri="{BB962C8B-B14F-4D97-AF65-F5344CB8AC3E}">
        <p14:creationId xmlns:p14="http://schemas.microsoft.com/office/powerpoint/2010/main" val="132076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9BA6BF-8976-4730-A102-31E35219C1AF}" type="datetime1">
              <a:rPr lang="en-US" smtClean="0"/>
              <a:t>5/9/2022</a:t>
            </a:fld>
            <a:endParaRPr lang="en-US"/>
          </a:p>
        </p:txBody>
      </p:sp>
      <p:sp>
        <p:nvSpPr>
          <p:cNvPr id="8" name="Footer Placeholder 7"/>
          <p:cNvSpPr>
            <a:spLocks noGrp="1"/>
          </p:cNvSpPr>
          <p:nvPr>
            <p:ph type="ftr" sz="quarter" idx="11"/>
          </p:nvPr>
        </p:nvSpPr>
        <p:spPr/>
        <p:txBody>
          <a:bodyPr/>
          <a:lstStyle/>
          <a:p>
            <a:r>
              <a:rPr lang="en-US"/>
              <a:t>Ysrael Cárdenas A.</a:t>
            </a:r>
          </a:p>
        </p:txBody>
      </p:sp>
      <p:sp>
        <p:nvSpPr>
          <p:cNvPr id="9" name="Slide Number Placeholder 8"/>
          <p:cNvSpPr>
            <a:spLocks noGrp="1"/>
          </p:cNvSpPr>
          <p:nvPr>
            <p:ph type="sldNum" sz="quarter" idx="12"/>
          </p:nvPr>
        </p:nvSpPr>
        <p:spPr/>
        <p:txBody>
          <a:bodyPr/>
          <a:lstStyle/>
          <a:p>
            <a:fld id="{0CEB5DC8-7679-4DAD-9158-AC8C6D3FA553}" type="slidenum">
              <a:rPr lang="en-US" smtClean="0"/>
              <a:t>‹Nº›</a:t>
            </a:fld>
            <a:endParaRPr lang="en-US"/>
          </a:p>
        </p:txBody>
      </p:sp>
    </p:spTree>
    <p:extLst>
      <p:ext uri="{BB962C8B-B14F-4D97-AF65-F5344CB8AC3E}">
        <p14:creationId xmlns:p14="http://schemas.microsoft.com/office/powerpoint/2010/main" val="157132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E9670-7ACA-4403-A61B-6342764E8267}" type="datetime1">
              <a:rPr lang="en-US" smtClean="0"/>
              <a:t>5/9/2022</a:t>
            </a:fld>
            <a:endParaRPr lang="en-US"/>
          </a:p>
        </p:txBody>
      </p:sp>
      <p:sp>
        <p:nvSpPr>
          <p:cNvPr id="4" name="Footer Placeholder 3"/>
          <p:cNvSpPr>
            <a:spLocks noGrp="1"/>
          </p:cNvSpPr>
          <p:nvPr>
            <p:ph type="ftr" sz="quarter" idx="11"/>
          </p:nvPr>
        </p:nvSpPr>
        <p:spPr/>
        <p:txBody>
          <a:bodyPr/>
          <a:lstStyle/>
          <a:p>
            <a:r>
              <a:rPr lang="en-US"/>
              <a:t>Ysrael Cárdenas A.</a:t>
            </a:r>
          </a:p>
        </p:txBody>
      </p:sp>
      <p:sp>
        <p:nvSpPr>
          <p:cNvPr id="5" name="Slide Number Placeholder 4"/>
          <p:cNvSpPr>
            <a:spLocks noGrp="1"/>
          </p:cNvSpPr>
          <p:nvPr>
            <p:ph type="sldNum" sz="quarter" idx="12"/>
          </p:nvPr>
        </p:nvSpPr>
        <p:spPr/>
        <p:txBody>
          <a:bodyPr/>
          <a:lstStyle/>
          <a:p>
            <a:fld id="{0CEB5DC8-7679-4DAD-9158-AC8C6D3FA553}" type="slidenum">
              <a:rPr lang="en-US" smtClean="0"/>
              <a:t>‹Nº›</a:t>
            </a:fld>
            <a:endParaRPr lang="en-US"/>
          </a:p>
        </p:txBody>
      </p:sp>
    </p:spTree>
    <p:extLst>
      <p:ext uri="{BB962C8B-B14F-4D97-AF65-F5344CB8AC3E}">
        <p14:creationId xmlns:p14="http://schemas.microsoft.com/office/powerpoint/2010/main" val="132041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E20E38-8A9B-43A3-BCAC-57ADCB33AC0B}" type="datetime1">
              <a:rPr lang="en-US" smtClean="0"/>
              <a:t>5/9/2022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Ysrael Cárdenas A.</a:t>
            </a:r>
          </a:p>
        </p:txBody>
      </p:sp>
      <p:sp>
        <p:nvSpPr>
          <p:cNvPr id="9" name="Slide Number Placeholder 8"/>
          <p:cNvSpPr>
            <a:spLocks noGrp="1"/>
          </p:cNvSpPr>
          <p:nvPr>
            <p:ph type="sldNum" sz="quarter" idx="12"/>
          </p:nvPr>
        </p:nvSpPr>
        <p:spPr/>
        <p:txBody>
          <a:bodyPr/>
          <a:lstStyle/>
          <a:p>
            <a:fld id="{0CEB5DC8-7679-4DAD-9158-AC8C6D3FA553}" type="slidenum">
              <a:rPr lang="en-US" smtClean="0"/>
              <a:t>‹Nº›</a:t>
            </a:fld>
            <a:endParaRPr lang="en-US"/>
          </a:p>
        </p:txBody>
      </p:sp>
    </p:spTree>
    <p:extLst>
      <p:ext uri="{BB962C8B-B14F-4D97-AF65-F5344CB8AC3E}">
        <p14:creationId xmlns:p14="http://schemas.microsoft.com/office/powerpoint/2010/main" val="333374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7EBE269-5430-4C4C-9EF0-F575257DEBE8}" type="datetime1">
              <a:rPr lang="en-US" smtClean="0"/>
              <a:t>5/9/2022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Ysrael Cárdenas 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EB5DC8-7679-4DAD-9158-AC8C6D3FA553}" type="slidenum">
              <a:rPr lang="en-US" smtClean="0"/>
              <a:t>‹Nº›</a:t>
            </a:fld>
            <a:endParaRPr lang="en-US"/>
          </a:p>
        </p:txBody>
      </p:sp>
    </p:spTree>
    <p:extLst>
      <p:ext uri="{BB962C8B-B14F-4D97-AF65-F5344CB8AC3E}">
        <p14:creationId xmlns:p14="http://schemas.microsoft.com/office/powerpoint/2010/main" val="2490707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0E8D58-9455-4160-99AE-0DEFE8C5959F}" type="datetime1">
              <a:rPr lang="en-US" smtClean="0"/>
              <a:t>5/9/2022</a:t>
            </a:fld>
            <a:endParaRPr lang="en-US"/>
          </a:p>
        </p:txBody>
      </p:sp>
      <p:sp>
        <p:nvSpPr>
          <p:cNvPr id="6" name="Footer Placeholder 5"/>
          <p:cNvSpPr>
            <a:spLocks noGrp="1"/>
          </p:cNvSpPr>
          <p:nvPr>
            <p:ph type="ftr" sz="quarter" idx="11"/>
          </p:nvPr>
        </p:nvSpPr>
        <p:spPr/>
        <p:txBody>
          <a:bodyPr/>
          <a:lstStyle/>
          <a:p>
            <a:r>
              <a:rPr lang="en-US"/>
              <a:t>Ysrael Cárdenas A.</a:t>
            </a:r>
          </a:p>
        </p:txBody>
      </p:sp>
      <p:sp>
        <p:nvSpPr>
          <p:cNvPr id="7" name="Slide Number Placeholder 6"/>
          <p:cNvSpPr>
            <a:spLocks noGrp="1"/>
          </p:cNvSpPr>
          <p:nvPr>
            <p:ph type="sldNum" sz="quarter" idx="12"/>
          </p:nvPr>
        </p:nvSpPr>
        <p:spPr/>
        <p:txBody>
          <a:bodyPr/>
          <a:lstStyle/>
          <a:p>
            <a:fld id="{0CEB5DC8-7679-4DAD-9158-AC8C6D3FA553}" type="slidenum">
              <a:rPr lang="en-US" smtClean="0"/>
              <a:t>‹Nº›</a:t>
            </a:fld>
            <a:endParaRPr lang="en-US"/>
          </a:p>
        </p:txBody>
      </p:sp>
    </p:spTree>
    <p:extLst>
      <p:ext uri="{BB962C8B-B14F-4D97-AF65-F5344CB8AC3E}">
        <p14:creationId xmlns:p14="http://schemas.microsoft.com/office/powerpoint/2010/main" val="50921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CF3342-3EE6-4A2E-9AFD-278122167D55}" type="datetime1">
              <a:rPr lang="en-US" smtClean="0"/>
              <a:t>5/9/2022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Ysrael Cárdenas A.</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EB5DC8-7679-4DAD-9158-AC8C6D3FA553}"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799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cardenas@Outlook.com" TargetMode="External"/><Relationship Id="rId2" Type="http://schemas.openxmlformats.org/officeDocument/2006/relationships/hyperlink" Target="mailto:ysraelcardenas@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s-419" sz="4600" dirty="0"/>
              <a:t>Ysrael Cárdenas Advíncula</a:t>
            </a:r>
          </a:p>
        </p:txBody>
      </p:sp>
      <p:sp>
        <p:nvSpPr>
          <p:cNvPr id="3" name="Subtitle 2"/>
          <p:cNvSpPr>
            <a:spLocks noGrp="1"/>
          </p:cNvSpPr>
          <p:nvPr>
            <p:ph type="subTitle" idx="1"/>
          </p:nvPr>
        </p:nvSpPr>
        <p:spPr/>
        <p:txBody>
          <a:bodyPr>
            <a:normAutofit fontScale="92500" lnSpcReduction="20000"/>
          </a:bodyPr>
          <a:lstStyle/>
          <a:p>
            <a:r>
              <a:rPr lang="es-419" dirty="0"/>
              <a:t>Ingeniero industrial / MBA</a:t>
            </a:r>
          </a:p>
          <a:p>
            <a:r>
              <a:rPr lang="es-419" sz="1600" dirty="0">
                <a:hlinkClick r:id="rId2"/>
              </a:rPr>
              <a:t>ysraelcardenas@gmail.com</a:t>
            </a:r>
            <a:r>
              <a:rPr lang="es-419" sz="1600" dirty="0"/>
              <a:t> / </a:t>
            </a:r>
            <a:r>
              <a:rPr lang="es-419" sz="1600" dirty="0">
                <a:hlinkClick r:id="rId3"/>
              </a:rPr>
              <a:t>ycardenas@Outlook.com</a:t>
            </a:r>
            <a:endParaRPr lang="es-419" sz="1600" dirty="0"/>
          </a:p>
          <a:p>
            <a:r>
              <a:rPr lang="es-419" b="1" dirty="0"/>
              <a:t>997 220 665</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5680" y="758952"/>
            <a:ext cx="2880000" cy="2880000"/>
          </a:xfrm>
          <a:prstGeom prst="rect">
            <a:avLst/>
          </a:prstGeom>
        </p:spPr>
      </p:pic>
    </p:spTree>
    <p:extLst>
      <p:ext uri="{BB962C8B-B14F-4D97-AF65-F5344CB8AC3E}">
        <p14:creationId xmlns:p14="http://schemas.microsoft.com/office/powerpoint/2010/main" val="187769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¿Por qué UML?</a:t>
            </a:r>
            <a:endParaRPr lang="es-419" i="1" dirty="0"/>
          </a:p>
        </p:txBody>
      </p:sp>
      <p:sp>
        <p:nvSpPr>
          <p:cNvPr id="3" name="Content Placeholder 2"/>
          <p:cNvSpPr>
            <a:spLocks noGrp="1"/>
          </p:cNvSpPr>
          <p:nvPr>
            <p:ph idx="1"/>
          </p:nvPr>
        </p:nvSpPr>
        <p:spPr>
          <a:xfrm>
            <a:off x="1097280" y="1845733"/>
            <a:ext cx="10058400" cy="4470399"/>
          </a:xfrm>
        </p:spPr>
        <p:txBody>
          <a:bodyPr>
            <a:noAutofit/>
          </a:bodyPr>
          <a:lstStyle/>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Estandarizado por OMG</a:t>
            </a:r>
          </a:p>
          <a:p>
            <a:pPr marL="982663" lvl="1" indent="-427038">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Existe una organización sin fines de lucro que da soporte al lenguaje.</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Independiente del proceso de desarrollo</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Se debe tener en cuenta que se recomiendan proceso iterativos e incrementales.</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Soporta modelado de todas las etapas del desarrollo</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Tenemos diagramas para todas las etapas del desarrollo.</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201861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UML – Elementos</a:t>
            </a:r>
            <a:endParaRPr lang="es-419" i="1" dirty="0"/>
          </a:p>
        </p:txBody>
      </p:sp>
      <p:sp>
        <p:nvSpPr>
          <p:cNvPr id="3" name="Content Placeholder 2"/>
          <p:cNvSpPr>
            <a:spLocks noGrp="1"/>
          </p:cNvSpPr>
          <p:nvPr>
            <p:ph idx="1"/>
          </p:nvPr>
        </p:nvSpPr>
        <p:spPr>
          <a:xfrm>
            <a:off x="1097280" y="1845733"/>
            <a:ext cx="10058400" cy="4470399"/>
          </a:xfrm>
        </p:spPr>
        <p:txBody>
          <a:bodyPr>
            <a:noAutofit/>
          </a:bodyPr>
          <a:lstStyle/>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También conocido como </a:t>
            </a:r>
            <a:r>
              <a:rPr lang="es-ES" altLang="es-PE" sz="3600" b="1" dirty="0" err="1"/>
              <a:t>metamodelo</a:t>
            </a:r>
            <a:endParaRPr lang="es-ES" altLang="es-PE" sz="3600" b="1" dirty="0"/>
          </a:p>
          <a:p>
            <a:pPr marL="982663" lvl="1" indent="-427038">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dirty="0"/>
              <a:t>El modelo del modelador.</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Tres tipos de elementos: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dirty="0"/>
              <a:t>Bloques de construcción.</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dirty="0"/>
              <a:t>Reglas.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dirty="0"/>
              <a:t>Mecanismos comunes.</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144430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Bloques de construcción</a:t>
            </a:r>
            <a:endParaRPr lang="es-419" sz="4400" i="1" dirty="0"/>
          </a:p>
        </p:txBody>
      </p:sp>
      <p:sp>
        <p:nvSpPr>
          <p:cNvPr id="3" name="Content Placeholder 2"/>
          <p:cNvSpPr>
            <a:spLocks noGrp="1"/>
          </p:cNvSpPr>
          <p:nvPr>
            <p:ph idx="1"/>
          </p:nvPr>
        </p:nvSpPr>
        <p:spPr>
          <a:xfrm>
            <a:off x="1097280" y="1845733"/>
            <a:ext cx="10058400" cy="4470399"/>
          </a:xfrm>
        </p:spPr>
        <p:txBody>
          <a:bodyPr>
            <a:noAutofit/>
          </a:bodyPr>
          <a:lstStyle/>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Son los componentes que se emplean para diagramar</a:t>
            </a:r>
          </a:p>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Tres categorías: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Elementos</a:t>
            </a:r>
            <a:r>
              <a:rPr lang="es-ES" altLang="es-PE" sz="2800" dirty="0"/>
              <a:t>: grafos básicos para modelar.</a:t>
            </a:r>
          </a:p>
          <a:p>
            <a:pPr marL="1165543" lvl="2"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Estructurales, comportamiento, agrupamiento, anotación.</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Relaciones</a:t>
            </a:r>
            <a:r>
              <a:rPr lang="es-ES" altLang="es-PE" sz="2800" dirty="0"/>
              <a:t>: permiten establecer relaciones.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Diagramas</a:t>
            </a:r>
            <a:r>
              <a:rPr lang="es-ES" altLang="es-PE" sz="2800" dirty="0"/>
              <a:t>:  usan los elementos y las relaciones para representar los aspectos del sistema.</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416088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Reglas</a:t>
            </a:r>
            <a:endParaRPr lang="es-419" sz="4400" i="1" dirty="0"/>
          </a:p>
        </p:txBody>
      </p:sp>
      <p:sp>
        <p:nvSpPr>
          <p:cNvPr id="3" name="Content Placeholder 2"/>
          <p:cNvSpPr>
            <a:spLocks noGrp="1"/>
          </p:cNvSpPr>
          <p:nvPr>
            <p:ph idx="1"/>
          </p:nvPr>
        </p:nvSpPr>
        <p:spPr>
          <a:xfrm>
            <a:off x="1097280" y="1845733"/>
            <a:ext cx="10058400" cy="4470399"/>
          </a:xfrm>
        </p:spPr>
        <p:txBody>
          <a:bodyPr>
            <a:noAutofit/>
          </a:bodyPr>
          <a:lstStyle/>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4000" b="1" dirty="0"/>
              <a:t>Instrucciones a seguir a la hora de modelar</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4000" b="1" dirty="0"/>
              <a:t>Alcance:</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dirty="0"/>
              <a:t>Asignación de nombres a los elementos.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dirty="0"/>
              <a:t>Visibilidad de los elementos.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dirty="0"/>
              <a:t>Establecer cuales son las relaciones entre elementos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dirty="0"/>
              <a:t>etc.</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313949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Mecanismo comunes</a:t>
            </a:r>
            <a:endParaRPr lang="es-419" sz="4400" i="1" dirty="0"/>
          </a:p>
        </p:txBody>
      </p:sp>
      <p:sp>
        <p:nvSpPr>
          <p:cNvPr id="3" name="Content Placeholder 2"/>
          <p:cNvSpPr>
            <a:spLocks noGrp="1"/>
          </p:cNvSpPr>
          <p:nvPr>
            <p:ph idx="1"/>
          </p:nvPr>
        </p:nvSpPr>
        <p:spPr>
          <a:xfrm>
            <a:off x="1097280" y="1845733"/>
            <a:ext cx="10058400" cy="4470399"/>
          </a:xfrm>
        </p:spPr>
        <p:txBody>
          <a:bodyPr>
            <a:noAutofit/>
          </a:bodyPr>
          <a:lstStyle/>
          <a:p>
            <a:pPr marL="623888" indent="-6238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4000" b="1" dirty="0"/>
              <a:t>Técnicas que ayudan en el desarrollo de los modelos UML consistentes.</a:t>
            </a:r>
          </a:p>
          <a:p>
            <a:pPr marL="892175" lvl="1" indent="-446088">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PE" sz="3200" b="1" dirty="0"/>
          </a:p>
          <a:p>
            <a:pPr marL="981075" lvl="1" indent="-357188">
              <a:buFont typeface="Wingdings" panose="05000000000000000000" pitchFamily="2" charset="2"/>
              <a:buChar char="§"/>
              <a:tabLst>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Especificaciones</a:t>
            </a:r>
            <a:r>
              <a:rPr lang="es-ES" altLang="es-PE" sz="3200" dirty="0"/>
              <a:t>: información de los elementos.</a:t>
            </a:r>
          </a:p>
          <a:p>
            <a:pPr marL="981075" lvl="1" indent="-357188">
              <a:buFont typeface="Wingdings" panose="05000000000000000000" pitchFamily="2" charset="2"/>
              <a:buChar char="§"/>
              <a:tabLst>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Adornos</a:t>
            </a:r>
            <a:r>
              <a:rPr lang="es-ES" altLang="es-PE" sz="3200" dirty="0"/>
              <a:t>: incluir mas detalles sobre los elementos.</a:t>
            </a:r>
          </a:p>
          <a:p>
            <a:pPr marL="981075" lvl="1" indent="-357188">
              <a:buFont typeface="Wingdings" panose="05000000000000000000" pitchFamily="2" charset="2"/>
              <a:buChar char="§"/>
              <a:tabLst>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Divisiones comunes</a:t>
            </a:r>
            <a:r>
              <a:rPr lang="es-ES" altLang="es-PE" sz="3200" dirty="0"/>
              <a:t>: organizaciones de uso extendido.</a:t>
            </a:r>
          </a:p>
          <a:p>
            <a:pPr marL="981075" lvl="1" indent="-357188">
              <a:buFont typeface="Wingdings" panose="05000000000000000000" pitchFamily="2" charset="2"/>
              <a:buChar char="§"/>
              <a:tabLst>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Extensibilidad</a:t>
            </a:r>
            <a:r>
              <a:rPr lang="es-ES" altLang="es-PE" sz="3200" dirty="0"/>
              <a:t>: adaptar UML para modelar otros dominios.</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390335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a:t>
            </a:r>
            <a:r>
              <a:rPr lang="es-419" sz="4400" b="1" dirty="0"/>
              <a:t>Bloques de construcción</a:t>
            </a:r>
            <a:endParaRPr lang="es-419" sz="4400" b="1" i="1" dirty="0"/>
          </a:p>
        </p:txBody>
      </p:sp>
      <p:sp>
        <p:nvSpPr>
          <p:cNvPr id="3" name="Content Placeholder 2"/>
          <p:cNvSpPr>
            <a:spLocks noGrp="1"/>
          </p:cNvSpPr>
          <p:nvPr>
            <p:ph idx="1"/>
          </p:nvPr>
        </p:nvSpPr>
        <p:spPr>
          <a:xfrm>
            <a:off x="1097280" y="1845733"/>
            <a:ext cx="10058400" cy="4470399"/>
          </a:xfrm>
        </p:spPr>
        <p:txBody>
          <a:bodyPr>
            <a:noAutofit/>
          </a:bodyPr>
          <a:lstStyle/>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Bloques básicos de construcción de modelos UML</a:t>
            </a:r>
          </a:p>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Cuatro tipos: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Estructurales</a:t>
            </a:r>
            <a:r>
              <a:rPr lang="es-ES" altLang="es-PE" sz="2800" dirty="0"/>
              <a:t>: Permiten modelar las partes estáticas, no dependen de lo que pasa en tiempo de ejecución.</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Comportamiento</a:t>
            </a:r>
            <a:r>
              <a:rPr lang="es-ES" altLang="es-PE" sz="2800" dirty="0"/>
              <a:t>: Permiten modelar el comportamiento de los distintos elementos, es la parte dinámica.</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Agrupación</a:t>
            </a:r>
            <a:r>
              <a:rPr lang="es-ES" altLang="es-PE" sz="2800" dirty="0"/>
              <a:t>: permiten agrupar elementos que guardan relación.</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Anotación</a:t>
            </a:r>
            <a:r>
              <a:rPr lang="es-ES" altLang="es-PE" sz="2800" dirty="0"/>
              <a:t>: Permiten comentar el diseño para clarificar los diseños.</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2294074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000" dirty="0"/>
              <a:t>UML – Elementos – Bloques de construcción – Estructurales</a:t>
            </a:r>
            <a:endParaRPr lang="es-419" sz="4000" i="1"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6" name="Content Placeholder 5"/>
          <p:cNvPicPr>
            <a:picLocks noGrp="1" noChangeAspect="1"/>
          </p:cNvPicPr>
          <p:nvPr>
            <p:ph idx="1"/>
          </p:nvPr>
        </p:nvPicPr>
        <p:blipFill>
          <a:blip r:embed="rId3"/>
          <a:stretch>
            <a:fillRect/>
          </a:stretch>
        </p:blipFill>
        <p:spPr>
          <a:xfrm>
            <a:off x="1025565" y="1737360"/>
            <a:ext cx="10201830" cy="3960000"/>
          </a:xfrm>
          <a:prstGeom prst="rect">
            <a:avLst/>
          </a:prstGeom>
        </p:spPr>
      </p:pic>
    </p:spTree>
    <p:extLst>
      <p:ext uri="{BB962C8B-B14F-4D97-AF65-F5344CB8AC3E}">
        <p14:creationId xmlns:p14="http://schemas.microsoft.com/office/powerpoint/2010/main" val="900607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000" dirty="0"/>
              <a:t>UML – Elementos – Bloques de construcción – Estructurales</a:t>
            </a:r>
            <a:endParaRPr lang="es-419" sz="4000" i="1"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4" name="Content Placeholder 3"/>
          <p:cNvPicPr>
            <a:picLocks noGrp="1" noChangeAspect="1"/>
          </p:cNvPicPr>
          <p:nvPr>
            <p:ph idx="1"/>
          </p:nvPr>
        </p:nvPicPr>
        <p:blipFill>
          <a:blip r:embed="rId3"/>
          <a:stretch>
            <a:fillRect/>
          </a:stretch>
        </p:blipFill>
        <p:spPr>
          <a:xfrm>
            <a:off x="1396480" y="1737360"/>
            <a:ext cx="9460000" cy="3960000"/>
          </a:xfrm>
          <a:prstGeom prst="rect">
            <a:avLst/>
          </a:prstGeom>
        </p:spPr>
      </p:pic>
    </p:spTree>
    <p:extLst>
      <p:ext uri="{BB962C8B-B14F-4D97-AF65-F5344CB8AC3E}">
        <p14:creationId xmlns:p14="http://schemas.microsoft.com/office/powerpoint/2010/main" val="264501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000" dirty="0"/>
              <a:t>UML – Elementos – Bloques de construcción – Comportamiento</a:t>
            </a:r>
            <a:endParaRPr lang="es-419" sz="4000" i="1"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6" name="Content Placeholder 5"/>
          <p:cNvPicPr>
            <a:picLocks noGrp="1" noChangeAspect="1"/>
          </p:cNvPicPr>
          <p:nvPr>
            <p:ph idx="1"/>
          </p:nvPr>
        </p:nvPicPr>
        <p:blipFill>
          <a:blip r:embed="rId3"/>
          <a:stretch>
            <a:fillRect/>
          </a:stretch>
        </p:blipFill>
        <p:spPr>
          <a:xfrm>
            <a:off x="1755805" y="1737360"/>
            <a:ext cx="8741349" cy="4320000"/>
          </a:xfrm>
          <a:prstGeom prst="rect">
            <a:avLst/>
          </a:prstGeom>
        </p:spPr>
      </p:pic>
    </p:spTree>
    <p:extLst>
      <p:ext uri="{BB962C8B-B14F-4D97-AF65-F5344CB8AC3E}">
        <p14:creationId xmlns:p14="http://schemas.microsoft.com/office/powerpoint/2010/main" val="300826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000" dirty="0"/>
              <a:t>UML – Elementos – Bloques de construcción – Agrupamiento</a:t>
            </a:r>
            <a:endParaRPr lang="es-419" sz="4000" i="1"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3" name="Picture 2"/>
          <p:cNvPicPr>
            <a:picLocks noChangeAspect="1"/>
          </p:cNvPicPr>
          <p:nvPr/>
        </p:nvPicPr>
        <p:blipFill>
          <a:blip r:embed="rId3"/>
          <a:stretch>
            <a:fillRect/>
          </a:stretch>
        </p:blipFill>
        <p:spPr>
          <a:xfrm>
            <a:off x="4708707" y="2686657"/>
            <a:ext cx="2835546" cy="2823055"/>
          </a:xfrm>
          <a:prstGeom prst="rect">
            <a:avLst/>
          </a:prstGeom>
        </p:spPr>
      </p:pic>
    </p:spTree>
    <p:extLst>
      <p:ext uri="{BB962C8B-B14F-4D97-AF65-F5344CB8AC3E}">
        <p14:creationId xmlns:p14="http://schemas.microsoft.com/office/powerpoint/2010/main" val="393622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s-419" sz="4600" dirty="0"/>
              <a:t>Programación Orientada a Objetos – POO</a:t>
            </a:r>
            <a:br>
              <a:rPr lang="es-419" sz="4600" dirty="0"/>
            </a:br>
            <a:endParaRPr lang="es-419" sz="4600" dirty="0"/>
          </a:p>
        </p:txBody>
      </p:sp>
      <p:sp>
        <p:nvSpPr>
          <p:cNvPr id="3" name="Subtitle 2"/>
          <p:cNvSpPr>
            <a:spLocks noGrp="1"/>
          </p:cNvSpPr>
          <p:nvPr>
            <p:ph type="subTitle" idx="1"/>
          </p:nvPr>
        </p:nvSpPr>
        <p:spPr/>
        <p:txBody>
          <a:bodyPr/>
          <a:lstStyle/>
          <a:p>
            <a:r>
              <a:rPr lang="es-419" dirty="0"/>
              <a:t>Modelamiento</a:t>
            </a:r>
            <a:endParaRPr lang="es-419" b="1"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296802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000" dirty="0"/>
              <a:t>UML – Elementos – Bloques de construcción – Anotación</a:t>
            </a:r>
            <a:endParaRPr lang="es-419" sz="4000" i="1"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4" name="Picture 3"/>
          <p:cNvPicPr>
            <a:picLocks noChangeAspect="1"/>
          </p:cNvPicPr>
          <p:nvPr/>
        </p:nvPicPr>
        <p:blipFill>
          <a:blip r:embed="rId3"/>
          <a:stretch>
            <a:fillRect/>
          </a:stretch>
        </p:blipFill>
        <p:spPr>
          <a:xfrm>
            <a:off x="4572505" y="2686657"/>
            <a:ext cx="3107950" cy="2823055"/>
          </a:xfrm>
          <a:prstGeom prst="rect">
            <a:avLst/>
          </a:prstGeom>
        </p:spPr>
      </p:pic>
    </p:spTree>
    <p:extLst>
      <p:ext uri="{BB962C8B-B14F-4D97-AF65-F5344CB8AC3E}">
        <p14:creationId xmlns:p14="http://schemas.microsoft.com/office/powerpoint/2010/main" val="175705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a:t>
            </a:r>
            <a:r>
              <a:rPr lang="es-419" sz="4400" b="1" dirty="0"/>
              <a:t>Reglas</a:t>
            </a:r>
            <a:endParaRPr lang="es-419" sz="4400" b="1" i="1" dirty="0"/>
          </a:p>
        </p:txBody>
      </p:sp>
      <p:sp>
        <p:nvSpPr>
          <p:cNvPr id="3" name="Content Placeholder 2"/>
          <p:cNvSpPr>
            <a:spLocks noGrp="1"/>
          </p:cNvSpPr>
          <p:nvPr>
            <p:ph idx="1"/>
          </p:nvPr>
        </p:nvSpPr>
        <p:spPr>
          <a:xfrm>
            <a:off x="1097280" y="1845733"/>
            <a:ext cx="10058400" cy="4470399"/>
          </a:xfrm>
        </p:spPr>
        <p:txBody>
          <a:bodyPr>
            <a:noAutofit/>
          </a:bodyPr>
          <a:lstStyle/>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Permite establecer conexiones entre elementos estructurales.</a:t>
            </a:r>
          </a:p>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Cuatro tipos: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Dependencia</a:t>
            </a:r>
            <a:r>
              <a:rPr lang="es-ES" altLang="es-PE" sz="2800" dirty="0"/>
              <a:t>:.</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Asociación</a:t>
            </a:r>
            <a:r>
              <a:rPr lang="es-ES" altLang="es-PE" sz="2800" dirty="0"/>
              <a:t>:.</a:t>
            </a:r>
          </a:p>
          <a:p>
            <a:pPr marL="1165543" lvl="2"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i="1" dirty="0"/>
              <a:t>Agregación, composición.</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Generalización</a:t>
            </a:r>
            <a:r>
              <a:rPr lang="es-ES" altLang="es-PE" sz="2800" dirty="0"/>
              <a:t>:.</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800" b="1" dirty="0"/>
              <a:t>Realización</a:t>
            </a:r>
            <a:r>
              <a:rPr lang="es-ES" altLang="es-PE" sz="2800" dirty="0"/>
              <a:t>:.</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67555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a:t>
            </a:r>
            <a:r>
              <a:rPr lang="es-419" sz="4400" b="1" dirty="0"/>
              <a:t>Reglas – </a:t>
            </a:r>
            <a:r>
              <a:rPr lang="es-419" sz="4400" dirty="0"/>
              <a:t>Dependencia</a:t>
            </a:r>
            <a:endParaRPr lang="es-419" sz="4400" i="1" dirty="0"/>
          </a:p>
        </p:txBody>
      </p:sp>
      <p:sp>
        <p:nvSpPr>
          <p:cNvPr id="3" name="Content Placeholder 2"/>
          <p:cNvSpPr>
            <a:spLocks noGrp="1"/>
          </p:cNvSpPr>
          <p:nvPr>
            <p:ph idx="1"/>
          </p:nvPr>
        </p:nvSpPr>
        <p:spPr>
          <a:xfrm>
            <a:off x="1097280" y="1845733"/>
            <a:ext cx="10058400" cy="4470399"/>
          </a:xfrm>
        </p:spPr>
        <p:txBody>
          <a:bodyPr>
            <a:noAutofit/>
          </a:bodyPr>
          <a:lstStyle/>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Relación </a:t>
            </a:r>
            <a:r>
              <a:rPr lang="es-ES" altLang="es-PE" sz="3600" b="1" dirty="0"/>
              <a:t>semántica</a:t>
            </a:r>
            <a:r>
              <a:rPr lang="es-ES" altLang="es-PE" sz="3600" dirty="0"/>
              <a:t> entre os elementos</a:t>
            </a:r>
          </a:p>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De uso frecuente entre </a:t>
            </a:r>
            <a:r>
              <a:rPr lang="es-ES" altLang="es-PE" sz="3600" b="1" u="sng" dirty="0"/>
              <a:t>clases</a:t>
            </a:r>
            <a:r>
              <a:rPr lang="es-ES" altLang="es-PE" sz="3600" dirty="0"/>
              <a:t>:</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4" name="Picture 3"/>
          <p:cNvPicPr>
            <a:picLocks noChangeAspect="1"/>
          </p:cNvPicPr>
          <p:nvPr/>
        </p:nvPicPr>
        <p:blipFill>
          <a:blip r:embed="rId3"/>
          <a:stretch>
            <a:fillRect/>
          </a:stretch>
        </p:blipFill>
        <p:spPr>
          <a:xfrm>
            <a:off x="2294944" y="3349249"/>
            <a:ext cx="7007794" cy="2404780"/>
          </a:xfrm>
          <a:prstGeom prst="rect">
            <a:avLst/>
          </a:prstGeom>
        </p:spPr>
      </p:pic>
    </p:spTree>
    <p:extLst>
      <p:ext uri="{BB962C8B-B14F-4D97-AF65-F5344CB8AC3E}">
        <p14:creationId xmlns:p14="http://schemas.microsoft.com/office/powerpoint/2010/main" val="1040699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a:t>
            </a:r>
            <a:r>
              <a:rPr lang="es-419" sz="4400" b="1" dirty="0"/>
              <a:t>Reglas – </a:t>
            </a:r>
            <a:r>
              <a:rPr lang="es-419" sz="4400" dirty="0"/>
              <a:t>Asociación</a:t>
            </a:r>
            <a:endParaRPr lang="es-419" sz="4400" i="1" dirty="0"/>
          </a:p>
        </p:txBody>
      </p:sp>
      <p:sp>
        <p:nvSpPr>
          <p:cNvPr id="3" name="Content Placeholder 2"/>
          <p:cNvSpPr>
            <a:spLocks noGrp="1"/>
          </p:cNvSpPr>
          <p:nvPr>
            <p:ph idx="1"/>
          </p:nvPr>
        </p:nvSpPr>
        <p:spPr>
          <a:xfrm>
            <a:off x="1097280" y="1845733"/>
            <a:ext cx="10058400" cy="4470399"/>
          </a:xfrm>
        </p:spPr>
        <p:txBody>
          <a:bodyPr>
            <a:noAutofit/>
          </a:bodyPr>
          <a:lstStyle/>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Relación </a:t>
            </a:r>
            <a:r>
              <a:rPr lang="es-ES" altLang="es-PE" sz="3600" b="1" dirty="0"/>
              <a:t>estructural</a:t>
            </a:r>
            <a:r>
              <a:rPr lang="es-ES" altLang="es-PE" sz="3600" dirty="0"/>
              <a:t> </a:t>
            </a:r>
            <a:r>
              <a:rPr lang="es-ES" altLang="es-PE" sz="3600"/>
              <a:t>entre los </a:t>
            </a:r>
            <a:r>
              <a:rPr lang="es-ES" altLang="es-PE" sz="3600" dirty="0"/>
              <a:t>elementos</a:t>
            </a:r>
          </a:p>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En tiempo de ejecución, existirá una conexión entre objetos que son instancias de las clases.</a:t>
            </a:r>
          </a:p>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Ejemplo:</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6" name="Picture 5"/>
          <p:cNvPicPr>
            <a:picLocks noChangeAspect="1"/>
          </p:cNvPicPr>
          <p:nvPr/>
        </p:nvPicPr>
        <p:blipFill>
          <a:blip r:embed="rId3"/>
          <a:stretch>
            <a:fillRect/>
          </a:stretch>
        </p:blipFill>
        <p:spPr>
          <a:xfrm>
            <a:off x="3494512" y="3815820"/>
            <a:ext cx="6340863" cy="2397805"/>
          </a:xfrm>
          <a:prstGeom prst="rect">
            <a:avLst/>
          </a:prstGeom>
        </p:spPr>
      </p:pic>
    </p:spTree>
    <p:extLst>
      <p:ext uri="{BB962C8B-B14F-4D97-AF65-F5344CB8AC3E}">
        <p14:creationId xmlns:p14="http://schemas.microsoft.com/office/powerpoint/2010/main" val="1359979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a:t>
            </a:r>
            <a:r>
              <a:rPr lang="es-419" sz="4400" b="1" dirty="0"/>
              <a:t>Reglas – </a:t>
            </a:r>
            <a:r>
              <a:rPr lang="es-419" sz="4400" dirty="0"/>
              <a:t>Asociación</a:t>
            </a:r>
            <a:endParaRPr lang="es-419" sz="4400" i="1" dirty="0"/>
          </a:p>
        </p:txBody>
      </p:sp>
      <p:sp>
        <p:nvSpPr>
          <p:cNvPr id="3" name="Content Placeholder 2"/>
          <p:cNvSpPr>
            <a:spLocks noGrp="1"/>
          </p:cNvSpPr>
          <p:nvPr>
            <p:ph idx="1"/>
          </p:nvPr>
        </p:nvSpPr>
        <p:spPr>
          <a:xfrm>
            <a:off x="1097280" y="1845733"/>
            <a:ext cx="10058400" cy="4470399"/>
          </a:xfrm>
        </p:spPr>
        <p:txBody>
          <a:bodyPr>
            <a:noAutofit/>
          </a:bodyPr>
          <a:lstStyle/>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Agregación</a:t>
            </a:r>
          </a:p>
          <a:p>
            <a:pPr marL="892175" lvl="1" indent="-357188">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dirty="0"/>
              <a:t>Tiempo de vida independiente.</a:t>
            </a:r>
          </a:p>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Composición</a:t>
            </a:r>
          </a:p>
          <a:p>
            <a:pPr marL="892175" lvl="1" indent="-357188">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dirty="0"/>
              <a:t>Tiempo de vida dependiente.</a:t>
            </a:r>
          </a:p>
          <a:p>
            <a:pPr marL="892175" lvl="1" indent="-357188">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PE" sz="3200"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4" name="Picture 3"/>
          <p:cNvPicPr>
            <a:picLocks noChangeAspect="1"/>
          </p:cNvPicPr>
          <p:nvPr/>
        </p:nvPicPr>
        <p:blipFill>
          <a:blip r:embed="rId3"/>
          <a:stretch>
            <a:fillRect/>
          </a:stretch>
        </p:blipFill>
        <p:spPr>
          <a:xfrm>
            <a:off x="7248160" y="1880237"/>
            <a:ext cx="3907520" cy="4435895"/>
          </a:xfrm>
          <a:prstGeom prst="rect">
            <a:avLst/>
          </a:prstGeom>
        </p:spPr>
      </p:pic>
    </p:spTree>
    <p:extLst>
      <p:ext uri="{BB962C8B-B14F-4D97-AF65-F5344CB8AC3E}">
        <p14:creationId xmlns:p14="http://schemas.microsoft.com/office/powerpoint/2010/main" val="115451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a:t>
            </a:r>
            <a:r>
              <a:rPr lang="es-419" sz="4400" b="1" dirty="0"/>
              <a:t>Reglas – </a:t>
            </a:r>
            <a:r>
              <a:rPr lang="es-419" sz="4400" dirty="0"/>
              <a:t>Generalización</a:t>
            </a:r>
            <a:endParaRPr lang="es-419" sz="4400" i="1" dirty="0"/>
          </a:p>
        </p:txBody>
      </p:sp>
      <p:sp>
        <p:nvSpPr>
          <p:cNvPr id="3" name="Content Placeholder 2"/>
          <p:cNvSpPr>
            <a:spLocks noGrp="1"/>
          </p:cNvSpPr>
          <p:nvPr>
            <p:ph idx="1"/>
          </p:nvPr>
        </p:nvSpPr>
        <p:spPr>
          <a:xfrm>
            <a:off x="1097280" y="1845733"/>
            <a:ext cx="10058400" cy="4470399"/>
          </a:xfrm>
        </p:spPr>
        <p:txBody>
          <a:bodyPr>
            <a:noAutofit/>
          </a:bodyPr>
          <a:lstStyle/>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Relación entre elementos conocidos como </a:t>
            </a:r>
            <a:br>
              <a:rPr lang="es-ES" altLang="es-PE" sz="3600" dirty="0"/>
            </a:br>
            <a:r>
              <a:rPr lang="es-ES" altLang="es-PE" sz="3600" dirty="0"/>
              <a:t>hijo – padre</a:t>
            </a:r>
          </a:p>
          <a:p>
            <a:pPr marL="892175" indent="-357188">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El hijo tiene las mismas especificaciones del padre y, además, se puede extender</a:t>
            </a:r>
          </a:p>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Entre clases se conoce como </a:t>
            </a:r>
            <a:r>
              <a:rPr lang="es-ES" altLang="es-PE" sz="3600" i="1" u="sng" dirty="0"/>
              <a:t>herencia</a:t>
            </a:r>
            <a:r>
              <a:rPr lang="es-ES" altLang="es-PE" sz="3600" dirty="0"/>
              <a:t>.</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2467840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a:t>
            </a:r>
            <a:r>
              <a:rPr lang="es-419" sz="4400" b="1" dirty="0"/>
              <a:t>Reglas – </a:t>
            </a:r>
            <a:r>
              <a:rPr lang="es-419" sz="4400" dirty="0"/>
              <a:t>Generalización</a:t>
            </a:r>
            <a:endParaRPr lang="es-419" sz="4400" i="1"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6" name="Content Placeholder 5"/>
          <p:cNvPicPr>
            <a:picLocks noGrp="1" noChangeAspect="1"/>
          </p:cNvPicPr>
          <p:nvPr>
            <p:ph idx="1"/>
          </p:nvPr>
        </p:nvPicPr>
        <p:blipFill>
          <a:blip r:embed="rId3"/>
          <a:stretch>
            <a:fillRect/>
          </a:stretch>
        </p:blipFill>
        <p:spPr>
          <a:xfrm>
            <a:off x="2638378" y="1737360"/>
            <a:ext cx="6976203" cy="4643025"/>
          </a:xfrm>
          <a:prstGeom prst="rect">
            <a:avLst/>
          </a:prstGeom>
        </p:spPr>
      </p:pic>
    </p:spTree>
    <p:extLst>
      <p:ext uri="{BB962C8B-B14F-4D97-AF65-F5344CB8AC3E}">
        <p14:creationId xmlns:p14="http://schemas.microsoft.com/office/powerpoint/2010/main" val="4228529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419" sz="4400" dirty="0"/>
              <a:t>UML – Elementos – </a:t>
            </a:r>
            <a:r>
              <a:rPr lang="es-419" sz="4400" b="1" dirty="0"/>
              <a:t>Reglas – </a:t>
            </a:r>
            <a:r>
              <a:rPr lang="es-419" sz="4400" dirty="0"/>
              <a:t>Realización</a:t>
            </a:r>
            <a:endParaRPr lang="es-419" sz="4400" i="1" dirty="0"/>
          </a:p>
        </p:txBody>
      </p:sp>
      <p:sp>
        <p:nvSpPr>
          <p:cNvPr id="3" name="Content Placeholder 2"/>
          <p:cNvSpPr>
            <a:spLocks noGrp="1"/>
          </p:cNvSpPr>
          <p:nvPr>
            <p:ph idx="1"/>
          </p:nvPr>
        </p:nvSpPr>
        <p:spPr>
          <a:xfrm>
            <a:off x="1097280" y="1845733"/>
            <a:ext cx="10058400" cy="4470399"/>
          </a:xfrm>
        </p:spPr>
        <p:txBody>
          <a:bodyPr>
            <a:noAutofit/>
          </a:bodyPr>
          <a:lstStyle/>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Relación </a:t>
            </a:r>
            <a:r>
              <a:rPr lang="es-ES" altLang="es-PE" sz="3600" b="1" dirty="0"/>
              <a:t>semántica</a:t>
            </a:r>
            <a:r>
              <a:rPr lang="es-ES" altLang="es-PE" sz="3600" dirty="0"/>
              <a:t> ente clasificadores donde uno implementa un contrato que otro garantiza que se cumplirá.</a:t>
            </a:r>
          </a:p>
          <a:p>
            <a:pPr marL="534988" indent="-534988">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Uso frecuente entre </a:t>
            </a:r>
            <a:r>
              <a:rPr lang="es-ES" altLang="es-PE" sz="3600" b="1" dirty="0"/>
              <a:t>interfaces - clases</a:t>
            </a:r>
            <a:r>
              <a:rPr lang="es-ES" altLang="es-PE" sz="3600" dirty="0"/>
              <a:t>.</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4" name="Picture 3"/>
          <p:cNvPicPr>
            <a:picLocks noChangeAspect="1"/>
          </p:cNvPicPr>
          <p:nvPr/>
        </p:nvPicPr>
        <p:blipFill>
          <a:blip r:embed="rId3"/>
          <a:stretch>
            <a:fillRect/>
          </a:stretch>
        </p:blipFill>
        <p:spPr>
          <a:xfrm>
            <a:off x="5360717" y="4080932"/>
            <a:ext cx="5794963" cy="2235200"/>
          </a:xfrm>
          <a:prstGeom prst="rect">
            <a:avLst/>
          </a:prstGeom>
        </p:spPr>
      </p:pic>
    </p:spTree>
    <p:extLst>
      <p:ext uri="{BB962C8B-B14F-4D97-AF65-F5344CB8AC3E}">
        <p14:creationId xmlns:p14="http://schemas.microsoft.com/office/powerpoint/2010/main" val="323774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UML – Diagrama de caso de uso</a:t>
            </a:r>
            <a:endParaRPr lang="es-419" dirty="0"/>
          </a:p>
        </p:txBody>
      </p:sp>
      <p:sp>
        <p:nvSpPr>
          <p:cNvPr id="12" name="Content Placeholder 11"/>
          <p:cNvSpPr>
            <a:spLocks noGrp="1"/>
          </p:cNvSpPr>
          <p:nvPr>
            <p:ph idx="1"/>
          </p:nvPr>
        </p:nvSpPr>
        <p:spPr>
          <a:xfrm>
            <a:off x="1097280" y="1845733"/>
            <a:ext cx="10058400" cy="4614051"/>
          </a:xfrm>
        </p:spPr>
        <p:txBody>
          <a:bodyPr>
            <a:normAutofit/>
          </a:bodyPr>
          <a:lstStyle/>
          <a:p>
            <a:pPr algn="just"/>
            <a:r>
              <a:rPr lang="es-419" sz="2800" dirty="0"/>
              <a:t>Se requiere desarrollar un software de procesamiento de ordenes de compras on-line para una empresa intermediadora de un conjunto de productos procedentes de diferentes empresas suministradores. La empresa publica un catálogo de los productos que vende, que es distribuido entre los clientes (articulares o empresas).</a:t>
            </a:r>
          </a:p>
          <a:p>
            <a:pPr algn="just"/>
            <a:r>
              <a:rPr lang="es-419" sz="2800" dirty="0"/>
              <a:t>Los clientes encargan los productos, enviado una lista de ellos junto con las ordenes de pago. La empresa procesa las ordenes de pedido y envía los productos a las dirección de los clientes a través de una empresa de mensajería externa. La aplicación software debe mantener la información completa de las ordenes desde que el pedido llega hasta que el producto es enviado.</a:t>
            </a:r>
          </a:p>
          <a:p>
            <a:pPr algn="just"/>
            <a:endParaRPr lang="es-419" sz="2800" dirty="0"/>
          </a:p>
        </p:txBody>
      </p:sp>
      <p:sp>
        <p:nvSpPr>
          <p:cNvPr id="5" name="Footer Placeholder 4"/>
          <p:cNvSpPr>
            <a:spLocks noGrp="1"/>
          </p:cNvSpPr>
          <p:nvPr>
            <p:ph type="ftr" sz="quarter" idx="11"/>
          </p:nvPr>
        </p:nvSpPr>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279400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UML – Diagrama de caso de uso</a:t>
            </a:r>
            <a:endParaRPr lang="es-419" dirty="0"/>
          </a:p>
        </p:txBody>
      </p:sp>
      <p:sp>
        <p:nvSpPr>
          <p:cNvPr id="12" name="Content Placeholder 11"/>
          <p:cNvSpPr>
            <a:spLocks noGrp="1"/>
          </p:cNvSpPr>
          <p:nvPr>
            <p:ph idx="1"/>
          </p:nvPr>
        </p:nvSpPr>
        <p:spPr>
          <a:xfrm>
            <a:off x="1097280" y="1845733"/>
            <a:ext cx="10058400" cy="4614051"/>
          </a:xfrm>
        </p:spPr>
        <p:txBody>
          <a:bodyPr>
            <a:normAutofit/>
          </a:bodyPr>
          <a:lstStyle/>
          <a:p>
            <a:pPr algn="just"/>
            <a:r>
              <a:rPr lang="es-419" sz="2800" dirty="0"/>
              <a:t>Se requiere desarrollar un software de procesamiento de ordenes de compras on-line para una </a:t>
            </a:r>
            <a:r>
              <a:rPr lang="es-419" sz="2800" b="1" dirty="0">
                <a:solidFill>
                  <a:srgbClr val="C00000"/>
                </a:solidFill>
              </a:rPr>
              <a:t>empresa intermediadora</a:t>
            </a:r>
            <a:r>
              <a:rPr lang="es-419" sz="2800" dirty="0"/>
              <a:t> de un conjunto de productos procedentes de diferentes </a:t>
            </a:r>
            <a:r>
              <a:rPr lang="es-419" sz="2800" b="1" dirty="0">
                <a:solidFill>
                  <a:srgbClr val="C00000"/>
                </a:solidFill>
              </a:rPr>
              <a:t>empresas suministradore</a:t>
            </a:r>
            <a:r>
              <a:rPr lang="es-419" sz="2800" dirty="0"/>
              <a:t>s. La empresa publica un catálogo de los productos que vende, que es distribuido entre los </a:t>
            </a:r>
            <a:r>
              <a:rPr lang="es-419" sz="2800" b="1" dirty="0">
                <a:solidFill>
                  <a:srgbClr val="C00000"/>
                </a:solidFill>
              </a:rPr>
              <a:t>clientes (articulares o empresas)</a:t>
            </a:r>
            <a:r>
              <a:rPr lang="es-419" sz="2800" dirty="0"/>
              <a:t>.</a:t>
            </a:r>
          </a:p>
          <a:p>
            <a:pPr algn="just"/>
            <a:r>
              <a:rPr lang="es-419" sz="2800" dirty="0"/>
              <a:t>Los clientes encargan los productos, enviado una lista de ellos junto con las ordenes de pago. La empresa procesa las ordenes de pedido y envía los productos a las dirección de los clientes a través de una </a:t>
            </a:r>
            <a:r>
              <a:rPr lang="es-419" sz="2800" b="1" dirty="0">
                <a:solidFill>
                  <a:srgbClr val="C00000"/>
                </a:solidFill>
              </a:rPr>
              <a:t>empresa de mensajería externa</a:t>
            </a:r>
            <a:r>
              <a:rPr lang="es-419" sz="2800" dirty="0"/>
              <a:t>. La aplicación software debe mantener la información completa de las ordenes desde que el pedido llega hasta que el producto es enviado.</a:t>
            </a:r>
          </a:p>
          <a:p>
            <a:pPr algn="just"/>
            <a:endParaRPr lang="es-419" sz="2800" dirty="0"/>
          </a:p>
        </p:txBody>
      </p:sp>
      <p:sp>
        <p:nvSpPr>
          <p:cNvPr id="5" name="Footer Placeholder 4"/>
          <p:cNvSpPr>
            <a:spLocks noGrp="1"/>
          </p:cNvSpPr>
          <p:nvPr>
            <p:ph type="ftr" sz="quarter" idx="11"/>
          </p:nvPr>
        </p:nvSpPr>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204070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Agenda</a:t>
            </a:r>
          </a:p>
        </p:txBody>
      </p:sp>
      <p:sp>
        <p:nvSpPr>
          <p:cNvPr id="6" name="Content Placeholder 5"/>
          <p:cNvSpPr>
            <a:spLocks noGrp="1"/>
          </p:cNvSpPr>
          <p:nvPr>
            <p:ph sz="half" idx="1"/>
          </p:nvPr>
        </p:nvSpPr>
        <p:spPr/>
        <p:txBody>
          <a:bodyPr/>
          <a:lstStyle/>
          <a:p>
            <a:pPr marL="355600" indent="-355600">
              <a:buFont typeface="Wingdings" panose="05000000000000000000" pitchFamily="2" charset="2"/>
              <a:buChar char="v"/>
            </a:pPr>
            <a:r>
              <a:rPr lang="es-PE" sz="2400" dirty="0"/>
              <a:t>Introducción</a:t>
            </a:r>
          </a:p>
          <a:p>
            <a:pPr marL="355600" indent="-355600">
              <a:buFont typeface="Wingdings" panose="05000000000000000000" pitchFamily="2" charset="2"/>
              <a:buChar char="v"/>
            </a:pPr>
            <a:r>
              <a:rPr lang="es-PE" sz="2400" dirty="0"/>
              <a:t>¿Qué es una computadora?</a:t>
            </a:r>
          </a:p>
          <a:p>
            <a:pPr marL="355600" indent="-355600">
              <a:buFont typeface="Wingdings" panose="05000000000000000000" pitchFamily="2" charset="2"/>
              <a:buChar char="v"/>
            </a:pPr>
            <a:r>
              <a:rPr lang="es-PE" sz="2400" dirty="0"/>
              <a:t>organización de una computadora</a:t>
            </a:r>
          </a:p>
          <a:p>
            <a:pPr marL="355600" indent="-355600">
              <a:buFont typeface="Wingdings" panose="05000000000000000000" pitchFamily="2" charset="2"/>
              <a:buChar char="v"/>
            </a:pPr>
            <a:r>
              <a:rPr lang="es-PE" sz="2400" dirty="0"/>
              <a:t>Evolución de Sistemas Operativos</a:t>
            </a:r>
          </a:p>
          <a:p>
            <a:pPr marL="355600" indent="-355600">
              <a:buFont typeface="Wingdings" panose="05000000000000000000" pitchFamily="2" charset="2"/>
              <a:buChar char="v"/>
            </a:pPr>
            <a:r>
              <a:rPr lang="es-PE" sz="2400" dirty="0"/>
              <a:t>Computación Personal, Distribuida y Cliente/Servidor</a:t>
            </a:r>
          </a:p>
          <a:p>
            <a:pPr marL="355600" indent="-355600">
              <a:buFont typeface="Wingdings" panose="05000000000000000000" pitchFamily="2" charset="2"/>
              <a:buChar char="v"/>
            </a:pPr>
            <a:r>
              <a:rPr lang="es-PE" sz="2400" dirty="0"/>
              <a:t>Lenguaje de máquina, Ensamblador y lenguajes de alto nivel</a:t>
            </a:r>
          </a:p>
          <a:p>
            <a:endParaRPr lang="es-419" sz="2400" dirty="0"/>
          </a:p>
        </p:txBody>
      </p:sp>
      <p:sp>
        <p:nvSpPr>
          <p:cNvPr id="7" name="Content Placeholder 6"/>
          <p:cNvSpPr>
            <a:spLocks noGrp="1"/>
          </p:cNvSpPr>
          <p:nvPr>
            <p:ph sz="half" idx="2"/>
          </p:nvPr>
        </p:nvSpPr>
        <p:spPr/>
        <p:txBody>
          <a:bodyPr>
            <a:normAutofit/>
          </a:bodyPr>
          <a:lstStyle/>
          <a:p>
            <a:pPr marL="355600" indent="-355600">
              <a:buFont typeface="Wingdings" panose="05000000000000000000" pitchFamily="2" charset="2"/>
              <a:buChar char="v"/>
            </a:pPr>
            <a:r>
              <a:rPr lang="es-PE" sz="2400" dirty="0"/>
              <a:t>Historia de C++</a:t>
            </a:r>
          </a:p>
          <a:p>
            <a:pPr marL="355600" indent="-355600">
              <a:buFont typeface="Wingdings" panose="05000000000000000000" pitchFamily="2" charset="2"/>
              <a:buChar char="v"/>
            </a:pPr>
            <a:r>
              <a:rPr lang="es-PE" sz="2400" dirty="0"/>
              <a:t>Historia de Java</a:t>
            </a:r>
          </a:p>
          <a:p>
            <a:pPr marL="355600" indent="-355600">
              <a:buFont typeface="Wingdings" panose="05000000000000000000" pitchFamily="2" charset="2"/>
              <a:buChar char="v"/>
            </a:pPr>
            <a:r>
              <a:rPr lang="es-PE" sz="2400" dirty="0"/>
              <a:t>Librerías de clases de Java </a:t>
            </a:r>
          </a:p>
          <a:p>
            <a:pPr marL="355600" indent="-355600">
              <a:buFont typeface="Wingdings" panose="05000000000000000000" pitchFamily="2" charset="2"/>
              <a:buChar char="v"/>
            </a:pPr>
            <a:r>
              <a:rPr lang="es-PE" sz="2400" dirty="0"/>
              <a:t>Otros lenguajes de alto nivel</a:t>
            </a:r>
          </a:p>
          <a:p>
            <a:pPr marL="355600" indent="-355600">
              <a:buFont typeface="Wingdings" panose="05000000000000000000" pitchFamily="2" charset="2"/>
              <a:buChar char="v"/>
            </a:pPr>
            <a:r>
              <a:rPr lang="es-PE" sz="2400" dirty="0"/>
              <a:t>Programación estructurada</a:t>
            </a:r>
          </a:p>
          <a:p>
            <a:pPr marL="355600" indent="-355600">
              <a:buFont typeface="Wingdings" panose="05000000000000000000" pitchFamily="2" charset="2"/>
              <a:buChar char="v"/>
            </a:pPr>
            <a:r>
              <a:rPr lang="es-PE" sz="2400" dirty="0"/>
              <a:t>Internet y la </a:t>
            </a:r>
            <a:r>
              <a:rPr lang="es-PE" sz="2400" dirty="0" err="1"/>
              <a:t>World</a:t>
            </a:r>
            <a:r>
              <a:rPr lang="es-PE" sz="2400" dirty="0"/>
              <a:t> Wide Web</a:t>
            </a:r>
          </a:p>
          <a:p>
            <a:pPr marL="355600" indent="-355600">
              <a:buFont typeface="Wingdings" panose="05000000000000000000" pitchFamily="2" charset="2"/>
              <a:buChar char="v"/>
            </a:pPr>
            <a:r>
              <a:rPr lang="es-PE" sz="2400" dirty="0"/>
              <a:t>Ambiente típico de Java</a:t>
            </a:r>
            <a:endParaRPr lang="es-419" sz="2400" dirty="0"/>
          </a:p>
        </p:txBody>
      </p:sp>
      <p:sp>
        <p:nvSpPr>
          <p:cNvPr id="8"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3799771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2"/>
            <a:ext cx="10058400" cy="720000"/>
          </a:xfrm>
        </p:spPr>
        <p:txBody>
          <a:bodyPr/>
          <a:lstStyle/>
          <a:p>
            <a:r>
              <a:rPr lang="pt-BR" dirty="0"/>
              <a:t>UML – Diagrama de caso de uso</a:t>
            </a:r>
            <a:endParaRPr lang="es-419" dirty="0"/>
          </a:p>
        </p:txBody>
      </p:sp>
      <p:sp>
        <p:nvSpPr>
          <p:cNvPr id="5" name="Footer Placeholder 4"/>
          <p:cNvSpPr>
            <a:spLocks noGrp="1"/>
          </p:cNvSpPr>
          <p:nvPr>
            <p:ph type="ftr" sz="quarter" idx="11"/>
          </p:nvPr>
        </p:nvSpPr>
        <p:spPr/>
        <p:txBody>
          <a:bodyPr/>
          <a:lstStyle/>
          <a:p>
            <a:pPr algn="r"/>
            <a:r>
              <a:rPr lang="es-419" sz="1800" dirty="0">
                <a:latin typeface="Arial Narrow" panose="020B0606020202030204" pitchFamily="34" charset="0"/>
              </a:rPr>
              <a:t>Ing. Ysrael Cárdenas Advíncula</a:t>
            </a:r>
          </a:p>
        </p:txBody>
      </p:sp>
      <p:pic>
        <p:nvPicPr>
          <p:cNvPr id="7" name="Content Placeholder 6"/>
          <p:cNvPicPr>
            <a:picLocks noGrp="1" noChangeAspect="1"/>
          </p:cNvPicPr>
          <p:nvPr>
            <p:ph idx="1"/>
          </p:nvPr>
        </p:nvPicPr>
        <p:blipFill>
          <a:blip r:embed="rId3"/>
          <a:stretch>
            <a:fillRect/>
          </a:stretch>
        </p:blipFill>
        <p:spPr>
          <a:xfrm>
            <a:off x="2170027" y="1006602"/>
            <a:ext cx="7912905" cy="5340922"/>
          </a:xfrm>
          <a:prstGeom prst="rect">
            <a:avLst/>
          </a:prstGeom>
        </p:spPr>
      </p:pic>
    </p:spTree>
    <p:extLst>
      <p:ext uri="{BB962C8B-B14F-4D97-AF65-F5344CB8AC3E}">
        <p14:creationId xmlns:p14="http://schemas.microsoft.com/office/powerpoint/2010/main" val="65291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UML – Diagrama de caso de uso</a:t>
            </a:r>
            <a:endParaRPr lang="es-419" dirty="0"/>
          </a:p>
        </p:txBody>
      </p:sp>
      <p:sp>
        <p:nvSpPr>
          <p:cNvPr id="12" name="Content Placeholder 11"/>
          <p:cNvSpPr>
            <a:spLocks noGrp="1"/>
          </p:cNvSpPr>
          <p:nvPr>
            <p:ph idx="1"/>
          </p:nvPr>
        </p:nvSpPr>
        <p:spPr>
          <a:xfrm>
            <a:off x="1097280" y="1845733"/>
            <a:ext cx="10058400" cy="4614051"/>
          </a:xfrm>
        </p:spPr>
        <p:txBody>
          <a:bodyPr>
            <a:normAutofit lnSpcReduction="10000"/>
          </a:bodyPr>
          <a:lstStyle/>
          <a:p>
            <a:pPr algn="just"/>
            <a:r>
              <a:rPr lang="es-419" sz="2800" dirty="0"/>
              <a:t>Se requiere desarrollar un software de </a:t>
            </a:r>
            <a:r>
              <a:rPr lang="es-419" sz="2800" b="1" dirty="0">
                <a:solidFill>
                  <a:srgbClr val="00B050"/>
                </a:solidFill>
              </a:rPr>
              <a:t>procesamiento de ordenes de compras</a:t>
            </a:r>
            <a:r>
              <a:rPr lang="es-419" sz="2800" dirty="0"/>
              <a:t> on-line para una empresa intermediadora de un conjunto de productos procedentes de diferentes empresas suministradores. La empresa </a:t>
            </a:r>
            <a:r>
              <a:rPr lang="es-419" sz="2800" b="1" dirty="0">
                <a:solidFill>
                  <a:srgbClr val="00B050"/>
                </a:solidFill>
              </a:rPr>
              <a:t>publica un catálogo</a:t>
            </a:r>
            <a:r>
              <a:rPr lang="es-419" sz="2800" dirty="0"/>
              <a:t> de los productos que vende, que es distribuido entre los clientes (articulares o empresas).</a:t>
            </a:r>
          </a:p>
          <a:p>
            <a:pPr algn="just"/>
            <a:r>
              <a:rPr lang="es-419" sz="2800" dirty="0"/>
              <a:t>Los clientes </a:t>
            </a:r>
            <a:r>
              <a:rPr lang="es-419" sz="2800" b="1" dirty="0">
                <a:solidFill>
                  <a:srgbClr val="00B050"/>
                </a:solidFill>
              </a:rPr>
              <a:t>encargan los productos</a:t>
            </a:r>
            <a:r>
              <a:rPr lang="es-419" sz="2800" dirty="0"/>
              <a:t>, enviado una lista de ellos junto con las ordenes de pago. La empresa procesa las ordenes de pedido y </a:t>
            </a:r>
            <a:r>
              <a:rPr lang="es-419" sz="2800" b="1" dirty="0">
                <a:solidFill>
                  <a:srgbClr val="00B050"/>
                </a:solidFill>
              </a:rPr>
              <a:t>envía los productos</a:t>
            </a:r>
            <a:r>
              <a:rPr lang="es-419" sz="2800" dirty="0"/>
              <a:t> a las dirección de los clientes a través de una empresa de mensajería externa. La aplicación software debe mantener la información completa de las ordenes desde que el pedido llega hasta que el producto es enviado.</a:t>
            </a:r>
          </a:p>
          <a:p>
            <a:pPr algn="just"/>
            <a:endParaRPr lang="es-419" sz="2800" dirty="0"/>
          </a:p>
        </p:txBody>
      </p:sp>
      <p:sp>
        <p:nvSpPr>
          <p:cNvPr id="5" name="Footer Placeholder 4"/>
          <p:cNvSpPr>
            <a:spLocks noGrp="1"/>
          </p:cNvSpPr>
          <p:nvPr>
            <p:ph type="ftr" sz="quarter" idx="11"/>
          </p:nvPr>
        </p:nvSpPr>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2476009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2"/>
            <a:ext cx="10058400" cy="720000"/>
          </a:xfrm>
        </p:spPr>
        <p:txBody>
          <a:bodyPr/>
          <a:lstStyle/>
          <a:p>
            <a:r>
              <a:rPr lang="pt-BR" dirty="0"/>
              <a:t>UML – Diagrama de caso de uso</a:t>
            </a:r>
            <a:endParaRPr lang="es-419" dirty="0"/>
          </a:p>
        </p:txBody>
      </p:sp>
      <p:sp>
        <p:nvSpPr>
          <p:cNvPr id="5" name="Footer Placeholder 4"/>
          <p:cNvSpPr>
            <a:spLocks noGrp="1"/>
          </p:cNvSpPr>
          <p:nvPr>
            <p:ph type="ftr" sz="quarter" idx="11"/>
          </p:nvPr>
        </p:nvSpPr>
        <p:spPr/>
        <p:txBody>
          <a:bodyPr/>
          <a:lstStyle/>
          <a:p>
            <a:pPr algn="r"/>
            <a:r>
              <a:rPr lang="es-419" sz="1800" dirty="0">
                <a:latin typeface="Arial Narrow" panose="020B0606020202030204" pitchFamily="34" charset="0"/>
              </a:rPr>
              <a:t>Ing. Ysrael Cárdenas Advíncula</a:t>
            </a:r>
          </a:p>
        </p:txBody>
      </p:sp>
      <p:pic>
        <p:nvPicPr>
          <p:cNvPr id="4" name="Content Placeholder 3"/>
          <p:cNvPicPr>
            <a:picLocks noGrp="1" noChangeAspect="1"/>
          </p:cNvPicPr>
          <p:nvPr>
            <p:ph idx="1"/>
          </p:nvPr>
        </p:nvPicPr>
        <p:blipFill>
          <a:blip r:embed="rId3"/>
          <a:stretch>
            <a:fillRect/>
          </a:stretch>
        </p:blipFill>
        <p:spPr>
          <a:xfrm>
            <a:off x="1232248" y="1337177"/>
            <a:ext cx="9788463" cy="4792032"/>
          </a:xfrm>
          <a:prstGeom prst="rect">
            <a:avLst/>
          </a:prstGeom>
        </p:spPr>
      </p:pic>
    </p:spTree>
    <p:extLst>
      <p:ext uri="{BB962C8B-B14F-4D97-AF65-F5344CB8AC3E}">
        <p14:creationId xmlns:p14="http://schemas.microsoft.com/office/powerpoint/2010/main" val="1502479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2"/>
            <a:ext cx="10058400" cy="720000"/>
          </a:xfrm>
        </p:spPr>
        <p:txBody>
          <a:bodyPr/>
          <a:lstStyle/>
          <a:p>
            <a:r>
              <a:rPr lang="pt-BR" dirty="0"/>
              <a:t>UML – Diagrama de caso de uso</a:t>
            </a:r>
            <a:endParaRPr lang="es-419" dirty="0"/>
          </a:p>
        </p:txBody>
      </p:sp>
      <p:sp>
        <p:nvSpPr>
          <p:cNvPr id="5" name="Footer Placeholder 4"/>
          <p:cNvSpPr>
            <a:spLocks noGrp="1"/>
          </p:cNvSpPr>
          <p:nvPr>
            <p:ph type="ftr" sz="quarter" idx="11"/>
          </p:nvPr>
        </p:nvSpPr>
        <p:spPr/>
        <p:txBody>
          <a:bodyPr/>
          <a:lstStyle/>
          <a:p>
            <a:pPr algn="r"/>
            <a:r>
              <a:rPr lang="es-419" sz="1800" dirty="0">
                <a:latin typeface="Arial Narrow" panose="020B0606020202030204" pitchFamily="34" charset="0"/>
              </a:rPr>
              <a:t>Ing. Ysrael Cárdenas Advíncula</a:t>
            </a:r>
          </a:p>
        </p:txBody>
      </p:sp>
      <p:pic>
        <p:nvPicPr>
          <p:cNvPr id="7" name="Content Placeholder 6"/>
          <p:cNvPicPr>
            <a:picLocks noGrp="1" noChangeAspect="1"/>
          </p:cNvPicPr>
          <p:nvPr>
            <p:ph idx="1"/>
          </p:nvPr>
        </p:nvPicPr>
        <p:blipFill>
          <a:blip r:embed="rId3"/>
          <a:stretch>
            <a:fillRect/>
          </a:stretch>
        </p:blipFill>
        <p:spPr>
          <a:xfrm>
            <a:off x="1817749" y="1006602"/>
            <a:ext cx="8559676" cy="5323701"/>
          </a:xfrm>
          <a:prstGeom prst="rect">
            <a:avLst/>
          </a:prstGeom>
        </p:spPr>
      </p:pic>
    </p:spTree>
    <p:extLst>
      <p:ext uri="{BB962C8B-B14F-4D97-AF65-F5344CB8AC3E}">
        <p14:creationId xmlns:p14="http://schemas.microsoft.com/office/powerpoint/2010/main" val="465163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Gracias</a:t>
            </a:r>
          </a:p>
        </p:txBody>
      </p:sp>
      <p:sp>
        <p:nvSpPr>
          <p:cNvPr id="7"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6" name="Content Placeholder 5"/>
          <p:cNvPicPr>
            <a:picLocks noGrp="1" noChangeAspect="1"/>
          </p:cNvPicPr>
          <p:nvPr>
            <p:ph idx="1"/>
          </p:nvPr>
        </p:nvPicPr>
        <p:blipFill>
          <a:blip r:embed="rId3"/>
          <a:stretch>
            <a:fillRect/>
          </a:stretch>
        </p:blipFill>
        <p:spPr>
          <a:xfrm>
            <a:off x="5418137" y="731838"/>
            <a:ext cx="5257800" cy="5257800"/>
          </a:xfrm>
          <a:prstGeom prst="rect">
            <a:avLst/>
          </a:prstGeom>
        </p:spPr>
      </p:pic>
    </p:spTree>
    <p:extLst>
      <p:ext uri="{BB962C8B-B14F-4D97-AF65-F5344CB8AC3E}">
        <p14:creationId xmlns:p14="http://schemas.microsoft.com/office/powerpoint/2010/main" val="1665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Modelo - Concepto</a:t>
            </a:r>
            <a:endParaRPr lang="es-419" i="1" dirty="0"/>
          </a:p>
        </p:txBody>
      </p:sp>
      <p:sp>
        <p:nvSpPr>
          <p:cNvPr id="3" name="Content Placeholder 2"/>
          <p:cNvSpPr>
            <a:spLocks noGrp="1"/>
          </p:cNvSpPr>
          <p:nvPr>
            <p:ph idx="1"/>
          </p:nvPr>
        </p:nvSpPr>
        <p:spPr/>
        <p:txBody>
          <a:bodyPr>
            <a:normAutofit/>
          </a:bodyPr>
          <a:lstStyle/>
          <a:p>
            <a:pPr marL="541338" indent="-541338">
              <a:buFont typeface="Wingdings" panose="05000000000000000000" pitchFamily="2" charset="2"/>
              <a:buChar char="v"/>
            </a:pPr>
            <a:r>
              <a:rPr lang="es-419" sz="3600" dirty="0"/>
              <a:t>Un modelo es la </a:t>
            </a:r>
            <a:r>
              <a:rPr lang="es-419" sz="3600" b="1" dirty="0"/>
              <a:t>abstracción</a:t>
            </a:r>
            <a:r>
              <a:rPr lang="es-419" sz="3600" dirty="0"/>
              <a:t> de un Sistema.</a:t>
            </a:r>
          </a:p>
          <a:p>
            <a:pPr marL="541338" indent="-541338">
              <a:buFont typeface="Wingdings" panose="05000000000000000000" pitchFamily="2" charset="2"/>
              <a:buChar char="v"/>
            </a:pPr>
            <a:r>
              <a:rPr lang="es-419" sz="3600" dirty="0"/>
              <a:t>La abstracción permite ocuparnos de </a:t>
            </a:r>
            <a:r>
              <a:rPr lang="es-419" sz="3600" b="1" dirty="0"/>
              <a:t>detalles</a:t>
            </a:r>
            <a:r>
              <a:rPr lang="es-419" sz="3600" dirty="0"/>
              <a:t> </a:t>
            </a:r>
            <a:r>
              <a:rPr lang="es-419" sz="3600" b="1" dirty="0"/>
              <a:t>relevantes</a:t>
            </a:r>
            <a:r>
              <a:rPr lang="es-419" sz="3600" dirty="0"/>
              <a:t> para un propósito.</a:t>
            </a:r>
          </a:p>
          <a:p>
            <a:pPr marL="541338" indent="-541338">
              <a:buFont typeface="Wingdings" panose="05000000000000000000" pitchFamily="2" charset="2"/>
              <a:buChar char="v"/>
            </a:pPr>
            <a:r>
              <a:rPr lang="es-419" sz="3600" dirty="0"/>
              <a:t>Utilidad del modelo: abordad sistemas </a:t>
            </a:r>
            <a:r>
              <a:rPr lang="es-419" sz="3600" b="1" dirty="0"/>
              <a:t>complejos</a:t>
            </a:r>
            <a:r>
              <a:rPr lang="es-419" sz="3600" dirty="0"/>
              <a:t>.</a:t>
            </a:r>
          </a:p>
          <a:p>
            <a:pPr marL="541338" indent="-541338">
              <a:buFont typeface="Wingdings" panose="05000000000000000000" pitchFamily="2" charset="2"/>
              <a:buChar char="v"/>
            </a:pPr>
            <a:r>
              <a:rPr lang="es-419" sz="3600" dirty="0"/>
              <a:t>Otras aplicaciones de modelamiento.</a:t>
            </a:r>
          </a:p>
        </p:txBody>
      </p:sp>
      <p:sp>
        <p:nvSpPr>
          <p:cNvPr id="6"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198917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Modelo - ¿Qué ofrece?</a:t>
            </a:r>
            <a:endParaRPr lang="es-419" i="1"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Visualizar</a:t>
            </a:r>
            <a:r>
              <a:rPr lang="es-ES" altLang="es-PE" sz="3600" dirty="0"/>
              <a:t> un sistema</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b="1" dirty="0"/>
              <a:t>Especiar</a:t>
            </a:r>
            <a:r>
              <a:rPr lang="es-ES" altLang="es-PE" sz="3600" dirty="0"/>
              <a:t> sus comportamiento</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Crear </a:t>
            </a:r>
            <a:r>
              <a:rPr lang="es-ES" altLang="es-PE" sz="3600" b="1" dirty="0"/>
              <a:t>plantillas</a:t>
            </a:r>
            <a:r>
              <a:rPr lang="es-ES" altLang="es-PE" sz="3600" dirty="0"/>
              <a:t> que guíen durante el desarrollo</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Documentar </a:t>
            </a:r>
            <a:r>
              <a:rPr lang="es-ES" altLang="es-PE" sz="3600" b="1" dirty="0"/>
              <a:t>decisiones</a:t>
            </a:r>
            <a:r>
              <a:rPr lang="es-ES" altLang="es-PE" sz="3600" dirty="0"/>
              <a:t> de diseño</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206457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Modelo - ¿Qué leguaje emplear?</a:t>
            </a:r>
            <a:endParaRPr lang="es-419" i="1"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PE" sz="3600" dirty="0"/>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Lenguaje natural: propenso a errores</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PE" sz="3600" dirty="0"/>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600" dirty="0"/>
              <a:t>Lenguaje visual: fácil de interpretar y procesar</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8" name="Picture 4" descr="https://diagramasuml.com/wp-content/uploads/2018/12/um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480" y="4693478"/>
            <a:ext cx="2880000" cy="164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96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Modelado - conceptos</a:t>
            </a:r>
            <a:endParaRPr lang="es-419" i="1" dirty="0"/>
          </a:p>
        </p:txBody>
      </p:sp>
      <p:sp>
        <p:nvSpPr>
          <p:cNvPr id="3" name="Content Placeholder 2"/>
          <p:cNvSpPr>
            <a:spLocks noGrp="1"/>
          </p:cNvSpPr>
          <p:nvPr>
            <p:ph idx="1"/>
          </p:nvPr>
        </p:nvSpPr>
        <p:spPr>
          <a:xfrm>
            <a:off x="1097280" y="1845733"/>
            <a:ext cx="10058400" cy="4470399"/>
          </a:xfrm>
        </p:spPr>
        <p:txBody>
          <a:bodyPr>
            <a:noAutofit/>
          </a:bodyPr>
          <a:lstStyle/>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Diseño de software</a:t>
            </a:r>
          </a:p>
          <a:p>
            <a:pPr marL="982663" lvl="1" indent="-427038">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Descrito por un conjunto de modelos</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Modelo</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Simplificación para comprender mejor el sistema</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Diagrama</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Representación grafica de un modelo (usando UML)</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Vistas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Subconjunto de diagramas de un modelado que analiza un aspecto concreto</a:t>
            </a:r>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173898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Modelado – 4 + 1 Vistas arquitecturales</a:t>
            </a:r>
            <a:endParaRPr lang="es-419" i="1"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pic>
        <p:nvPicPr>
          <p:cNvPr id="8" name="Content Placeholder 7"/>
          <p:cNvPicPr>
            <a:picLocks noGrp="1" noChangeAspect="1"/>
          </p:cNvPicPr>
          <p:nvPr>
            <p:ph idx="1"/>
          </p:nvPr>
        </p:nvPicPr>
        <p:blipFill>
          <a:blip r:embed="rId3"/>
          <a:stretch>
            <a:fillRect/>
          </a:stretch>
        </p:blipFill>
        <p:spPr>
          <a:xfrm>
            <a:off x="2214632" y="1737360"/>
            <a:ext cx="7823696" cy="4658679"/>
          </a:xfrm>
          <a:prstGeom prst="rect">
            <a:avLst/>
          </a:prstGeom>
        </p:spPr>
      </p:pic>
    </p:spTree>
    <p:extLst>
      <p:ext uri="{BB962C8B-B14F-4D97-AF65-F5344CB8AC3E}">
        <p14:creationId xmlns:p14="http://schemas.microsoft.com/office/powerpoint/2010/main" val="68203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UML – </a:t>
            </a:r>
            <a:r>
              <a:rPr lang="es-419" dirty="0" err="1"/>
              <a:t>Unified</a:t>
            </a:r>
            <a:r>
              <a:rPr lang="es-419" dirty="0"/>
              <a:t> </a:t>
            </a:r>
            <a:r>
              <a:rPr lang="es-419" dirty="0" err="1"/>
              <a:t>Modeling</a:t>
            </a:r>
            <a:r>
              <a:rPr lang="es-419" dirty="0"/>
              <a:t> </a:t>
            </a:r>
            <a:r>
              <a:rPr lang="es-419" dirty="0" err="1"/>
              <a:t>Language</a:t>
            </a:r>
            <a:endParaRPr lang="es-419" i="1" dirty="0"/>
          </a:p>
        </p:txBody>
      </p:sp>
      <p:sp>
        <p:nvSpPr>
          <p:cNvPr id="3" name="Content Placeholder 2"/>
          <p:cNvSpPr>
            <a:spLocks noGrp="1"/>
          </p:cNvSpPr>
          <p:nvPr>
            <p:ph idx="1"/>
          </p:nvPr>
        </p:nvSpPr>
        <p:spPr>
          <a:xfrm>
            <a:off x="1097280" y="1845733"/>
            <a:ext cx="10058400" cy="4470399"/>
          </a:xfrm>
        </p:spPr>
        <p:txBody>
          <a:bodyPr>
            <a:noAutofit/>
          </a:bodyPr>
          <a:lstStyle/>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Lenguaje de modelado visual</a:t>
            </a:r>
          </a:p>
          <a:p>
            <a:pPr marL="982663" lvl="1" indent="-427038">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Nos permite modelos visuales usando notaciones graficas o grafos</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Solo valido para modelado orientado a objetos</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No se adapta a otros paradigmas de programación.</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Independiente del proceso de desarrollo del software</a:t>
            </a:r>
          </a:p>
          <a:p>
            <a:pPr marL="982663" lvl="1" indent="-427038">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2400" dirty="0"/>
              <a:t>No importa si aplicamos RUP o SCRUM </a:t>
            </a:r>
          </a:p>
          <a:p>
            <a:pPr>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PE" sz="3200" b="1" dirty="0"/>
              <a:t>Libre acceso</a:t>
            </a:r>
            <a:endParaRPr lang="es-ES" altLang="es-PE" sz="2400" dirty="0"/>
          </a:p>
        </p:txBody>
      </p:sp>
      <p:sp>
        <p:nvSpPr>
          <p:cNvPr id="5" name="Footer Placeholder 4"/>
          <p:cNvSpPr>
            <a:spLocks noGrp="1"/>
          </p:cNvSpPr>
          <p:nvPr>
            <p:ph type="ftr" sz="quarter" idx="11"/>
          </p:nvPr>
        </p:nvSpPr>
        <p:spPr>
          <a:xfrm>
            <a:off x="7360715" y="6459009"/>
            <a:ext cx="4822804" cy="365125"/>
          </a:xfrm>
        </p:spPr>
        <p:txBody>
          <a:bodyPr/>
          <a:lstStyle/>
          <a:p>
            <a:pPr algn="r"/>
            <a:r>
              <a:rPr lang="es-419" sz="1800" dirty="0">
                <a:latin typeface="Arial Narrow" panose="020B0606020202030204" pitchFamily="34" charset="0"/>
              </a:rPr>
              <a:t>Ing. Ysrael Cárdenas Advíncula</a:t>
            </a:r>
          </a:p>
        </p:txBody>
      </p:sp>
    </p:spTree>
    <p:extLst>
      <p:ext uri="{BB962C8B-B14F-4D97-AF65-F5344CB8AC3E}">
        <p14:creationId xmlns:p14="http://schemas.microsoft.com/office/powerpoint/2010/main" val="32415294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4570</TotalTime>
  <Words>1662</Words>
  <Application>Microsoft Office PowerPoint</Application>
  <PresentationFormat>Panorámica</PresentationFormat>
  <Paragraphs>245</Paragraphs>
  <Slides>34</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Arial</vt:lpstr>
      <vt:lpstr>Arial Narrow</vt:lpstr>
      <vt:lpstr>Calibri</vt:lpstr>
      <vt:lpstr>Calibri Light</vt:lpstr>
      <vt:lpstr>Wingdings</vt:lpstr>
      <vt:lpstr>Retrospect</vt:lpstr>
      <vt:lpstr>Ysrael Cárdenas Advíncula</vt:lpstr>
      <vt:lpstr>Programación Orientada a Objetos – POO </vt:lpstr>
      <vt:lpstr>Agenda</vt:lpstr>
      <vt:lpstr>Modelo - Concepto</vt:lpstr>
      <vt:lpstr>Modelo - ¿Qué ofrece?</vt:lpstr>
      <vt:lpstr>Modelo - ¿Qué leguaje emplear?</vt:lpstr>
      <vt:lpstr>Modelado - conceptos</vt:lpstr>
      <vt:lpstr>Modelado – 4 + 1 Vistas arquitecturales</vt:lpstr>
      <vt:lpstr>UML – Unified Modeling Language</vt:lpstr>
      <vt:lpstr>¿Por qué UML?</vt:lpstr>
      <vt:lpstr>UML – Elementos</vt:lpstr>
      <vt:lpstr>UML – Elementos – Bloques de construcción</vt:lpstr>
      <vt:lpstr>UML – Elementos – Reglas</vt:lpstr>
      <vt:lpstr>UML – Elementos – Mecanismo comunes</vt:lpstr>
      <vt:lpstr>UML – Elementos – Bloques de construcción</vt:lpstr>
      <vt:lpstr>UML – Elementos – Bloques de construcción – Estructurales</vt:lpstr>
      <vt:lpstr>UML – Elementos – Bloques de construcción – Estructurales</vt:lpstr>
      <vt:lpstr>UML – Elementos – Bloques de construcción – Comportamiento</vt:lpstr>
      <vt:lpstr>UML – Elementos – Bloques de construcción – Agrupamiento</vt:lpstr>
      <vt:lpstr>UML – Elementos – Bloques de construcción – Anotación</vt:lpstr>
      <vt:lpstr>UML – Elementos – Reglas</vt:lpstr>
      <vt:lpstr>UML – Elementos – Reglas – Dependencia</vt:lpstr>
      <vt:lpstr>UML – Elementos – Reglas – Asociación</vt:lpstr>
      <vt:lpstr>UML – Elementos – Reglas – Asociación</vt:lpstr>
      <vt:lpstr>UML – Elementos – Reglas – Generalización</vt:lpstr>
      <vt:lpstr>UML – Elementos – Reglas – Generalización</vt:lpstr>
      <vt:lpstr>UML – Elementos – Reglas – Realización</vt:lpstr>
      <vt:lpstr>UML – Diagrama de caso de uso</vt:lpstr>
      <vt:lpstr>UML – Diagrama de caso de uso</vt:lpstr>
      <vt:lpstr>UML – Diagrama de caso de uso</vt:lpstr>
      <vt:lpstr>UML – Diagrama de caso de uso</vt:lpstr>
      <vt:lpstr>UML – Diagrama de caso de uso</vt:lpstr>
      <vt:lpstr>UML – Diagrama de caso de uso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Ysrael Alberto Cárdenas Advíncula</dc:creator>
  <cp:lastModifiedBy>Tony Jo</cp:lastModifiedBy>
  <cp:revision>58</cp:revision>
  <dcterms:created xsi:type="dcterms:W3CDTF">2022-04-12T21:12:50Z</dcterms:created>
  <dcterms:modified xsi:type="dcterms:W3CDTF">2022-05-09T05:57:43Z</dcterms:modified>
</cp:coreProperties>
</file>