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22"/>
  </p:notesMasterIdLst>
  <p:handoutMasterIdLst>
    <p:handoutMasterId r:id="rId23"/>
  </p:handoutMasterIdLst>
  <p:sldIdLst>
    <p:sldId id="291" r:id="rId2"/>
    <p:sldId id="292" r:id="rId3"/>
    <p:sldId id="286" r:id="rId4"/>
    <p:sldId id="301" r:id="rId5"/>
    <p:sldId id="304" r:id="rId6"/>
    <p:sldId id="305" r:id="rId7"/>
    <p:sldId id="288" r:id="rId8"/>
    <p:sldId id="306" r:id="rId9"/>
    <p:sldId id="307" r:id="rId10"/>
    <p:sldId id="308" r:id="rId11"/>
    <p:sldId id="309" r:id="rId12"/>
    <p:sldId id="310" r:id="rId13"/>
    <p:sldId id="266" r:id="rId14"/>
    <p:sldId id="311" r:id="rId15"/>
    <p:sldId id="273" r:id="rId16"/>
    <p:sldId id="274" r:id="rId17"/>
    <p:sldId id="313" r:id="rId18"/>
    <p:sldId id="312" r:id="rId19"/>
    <p:sldId id="278" r:id="rId20"/>
    <p:sldId id="279" r:id="rId21"/>
  </p:sldIdLst>
  <p:sldSz cx="9144000" cy="6858000" type="screen4x3"/>
  <p:notesSz cx="7099300" cy="10234613"/>
  <p:defaultTextStyle>
    <a:defPPr>
      <a:defRPr lang="en-US"/>
    </a:defPPr>
    <a:lvl1pPr algn="l" rtl="0" fontAlgn="base">
      <a:spcBef>
        <a:spcPct val="0"/>
      </a:spcBef>
      <a:spcAft>
        <a:spcPct val="0"/>
      </a:spcAft>
      <a:defRPr sz="1200" b="1" kern="1200">
        <a:solidFill>
          <a:schemeClr val="tx1"/>
        </a:solidFill>
        <a:latin typeface="Calibri" pitchFamily="34" charset="0"/>
        <a:ea typeface="+mn-ea"/>
        <a:cs typeface="Arial" charset="0"/>
      </a:defRPr>
    </a:lvl1pPr>
    <a:lvl2pPr marL="457200" algn="l" rtl="0" fontAlgn="base">
      <a:spcBef>
        <a:spcPct val="0"/>
      </a:spcBef>
      <a:spcAft>
        <a:spcPct val="0"/>
      </a:spcAft>
      <a:defRPr sz="1200" b="1" kern="1200">
        <a:solidFill>
          <a:schemeClr val="tx1"/>
        </a:solidFill>
        <a:latin typeface="Calibri" pitchFamily="34" charset="0"/>
        <a:ea typeface="+mn-ea"/>
        <a:cs typeface="Arial" charset="0"/>
      </a:defRPr>
    </a:lvl2pPr>
    <a:lvl3pPr marL="914400" algn="l" rtl="0" fontAlgn="base">
      <a:spcBef>
        <a:spcPct val="0"/>
      </a:spcBef>
      <a:spcAft>
        <a:spcPct val="0"/>
      </a:spcAft>
      <a:defRPr sz="1200" b="1" kern="1200">
        <a:solidFill>
          <a:schemeClr val="tx1"/>
        </a:solidFill>
        <a:latin typeface="Calibri" pitchFamily="34" charset="0"/>
        <a:ea typeface="+mn-ea"/>
        <a:cs typeface="Arial" charset="0"/>
      </a:defRPr>
    </a:lvl3pPr>
    <a:lvl4pPr marL="1371600" algn="l" rtl="0" fontAlgn="base">
      <a:spcBef>
        <a:spcPct val="0"/>
      </a:spcBef>
      <a:spcAft>
        <a:spcPct val="0"/>
      </a:spcAft>
      <a:defRPr sz="1200" b="1" kern="1200">
        <a:solidFill>
          <a:schemeClr val="tx1"/>
        </a:solidFill>
        <a:latin typeface="Calibri" pitchFamily="34" charset="0"/>
        <a:ea typeface="+mn-ea"/>
        <a:cs typeface="Arial" charset="0"/>
      </a:defRPr>
    </a:lvl4pPr>
    <a:lvl5pPr marL="1828800" algn="l" rtl="0" fontAlgn="base">
      <a:spcBef>
        <a:spcPct val="0"/>
      </a:spcBef>
      <a:spcAft>
        <a:spcPct val="0"/>
      </a:spcAft>
      <a:defRPr sz="1200" b="1" kern="1200">
        <a:solidFill>
          <a:schemeClr val="tx1"/>
        </a:solidFill>
        <a:latin typeface="Calibri" pitchFamily="34" charset="0"/>
        <a:ea typeface="+mn-ea"/>
        <a:cs typeface="Arial" charset="0"/>
      </a:defRPr>
    </a:lvl5pPr>
    <a:lvl6pPr marL="2286000" algn="l" defTabSz="914400" rtl="0" eaLnBrk="1" latinLnBrk="0" hangingPunct="1">
      <a:defRPr sz="1200" b="1" kern="1200">
        <a:solidFill>
          <a:schemeClr val="tx1"/>
        </a:solidFill>
        <a:latin typeface="Calibri" pitchFamily="34" charset="0"/>
        <a:ea typeface="+mn-ea"/>
        <a:cs typeface="Arial" charset="0"/>
      </a:defRPr>
    </a:lvl6pPr>
    <a:lvl7pPr marL="2743200" algn="l" defTabSz="914400" rtl="0" eaLnBrk="1" latinLnBrk="0" hangingPunct="1">
      <a:defRPr sz="1200" b="1" kern="1200">
        <a:solidFill>
          <a:schemeClr val="tx1"/>
        </a:solidFill>
        <a:latin typeface="Calibri" pitchFamily="34" charset="0"/>
        <a:ea typeface="+mn-ea"/>
        <a:cs typeface="Arial" charset="0"/>
      </a:defRPr>
    </a:lvl7pPr>
    <a:lvl8pPr marL="3200400" algn="l" defTabSz="914400" rtl="0" eaLnBrk="1" latinLnBrk="0" hangingPunct="1">
      <a:defRPr sz="1200" b="1" kern="1200">
        <a:solidFill>
          <a:schemeClr val="tx1"/>
        </a:solidFill>
        <a:latin typeface="Calibri" pitchFamily="34" charset="0"/>
        <a:ea typeface="+mn-ea"/>
        <a:cs typeface="Arial" charset="0"/>
      </a:defRPr>
    </a:lvl8pPr>
    <a:lvl9pPr marL="3657600" algn="l" defTabSz="914400" rtl="0" eaLnBrk="1" latinLnBrk="0" hangingPunct="1">
      <a:defRPr sz="1200" b="1"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1DF"/>
    <a:srgbClr val="008000"/>
    <a:srgbClr val="3333CC"/>
    <a:srgbClr val="CC6600"/>
    <a:srgbClr val="FF0000"/>
    <a:srgbClr val="FF9900"/>
    <a:srgbClr val="FF0066"/>
    <a:srgbClr val="0000FF"/>
    <a:srgbClr val="0C3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30" autoAdjust="0"/>
    <p:restoredTop sz="70930" autoAdjust="0"/>
  </p:normalViewPr>
  <p:slideViewPr>
    <p:cSldViewPr snapToGrid="0">
      <p:cViewPr varScale="1">
        <p:scale>
          <a:sx n="65" d="100"/>
          <a:sy n="65" d="100"/>
        </p:scale>
        <p:origin x="1452" y="72"/>
      </p:cViewPr>
      <p:guideLst>
        <p:guide orient="horz" pos="2160"/>
        <p:guide pos="2880"/>
      </p:guideLst>
    </p:cSldViewPr>
  </p:slideViewPr>
  <p:outlineViewPr>
    <p:cViewPr>
      <p:scale>
        <a:sx n="33" d="100"/>
        <a:sy n="33" d="100"/>
      </p:scale>
      <p:origin x="0" y="5928"/>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77" d="100"/>
          <a:sy n="77" d="100"/>
        </p:scale>
        <p:origin x="-2904" y="-8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09588"/>
          </a:xfrm>
          <a:prstGeom prst="rect">
            <a:avLst/>
          </a:prstGeom>
        </p:spPr>
        <p:txBody>
          <a:bodyPr vert="horz" wrap="square" lIns="98481" tIns="49240" rIns="98481" bIns="49240" numCol="1" anchor="t" anchorCtr="0" compatLnSpc="1">
            <a:prstTxWarp prst="textNoShape">
              <a:avLst/>
            </a:prstTxWarp>
          </a:bodyPr>
          <a:lstStyle>
            <a:lvl1pPr>
              <a:defRPr b="0" smtClean="0">
                <a:cs typeface="Calibri" pitchFamily="34" charset="0"/>
              </a:defRPr>
            </a:lvl1pPr>
          </a:lstStyle>
          <a:p>
            <a:pPr>
              <a:defRPr/>
            </a:pPr>
            <a:endParaRPr lang="en-US" altLang="zh-CN"/>
          </a:p>
        </p:txBody>
      </p:sp>
      <p:sp>
        <p:nvSpPr>
          <p:cNvPr id="3" name="Date Placeholder 2"/>
          <p:cNvSpPr>
            <a:spLocks noGrp="1"/>
          </p:cNvSpPr>
          <p:nvPr>
            <p:ph type="dt" sz="quarter" idx="1"/>
          </p:nvPr>
        </p:nvSpPr>
        <p:spPr>
          <a:xfrm>
            <a:off x="4021138" y="0"/>
            <a:ext cx="3076575" cy="509588"/>
          </a:xfrm>
          <a:prstGeom prst="rect">
            <a:avLst/>
          </a:prstGeom>
        </p:spPr>
        <p:txBody>
          <a:bodyPr vert="horz" wrap="square" lIns="98481" tIns="49240" rIns="98481" bIns="49240" numCol="1" anchor="t" anchorCtr="0" compatLnSpc="1">
            <a:prstTxWarp prst="textNoShape">
              <a:avLst/>
            </a:prstTxWarp>
          </a:bodyPr>
          <a:lstStyle>
            <a:lvl1pPr algn="r">
              <a:defRPr b="0" smtClean="0">
                <a:cs typeface="Calibri" pitchFamily="34" charset="0"/>
              </a:defRPr>
            </a:lvl1pPr>
          </a:lstStyle>
          <a:p>
            <a:pPr>
              <a:defRPr/>
            </a:pPr>
            <a:fld id="{3E000EBF-DCCF-4043-AB37-6495684B8729}" type="datetimeFigureOut">
              <a:rPr lang="en-US" altLang="zh-CN"/>
              <a:pPr>
                <a:defRPr/>
              </a:pPr>
              <a:t>7/10/2013</a:t>
            </a:fld>
            <a:endParaRPr lang="en-US" altLang="zh-CN"/>
          </a:p>
        </p:txBody>
      </p:sp>
      <p:sp>
        <p:nvSpPr>
          <p:cNvPr id="4" name="Footer Placeholder 3"/>
          <p:cNvSpPr>
            <a:spLocks noGrp="1"/>
          </p:cNvSpPr>
          <p:nvPr>
            <p:ph type="ftr" sz="quarter" idx="2"/>
          </p:nvPr>
        </p:nvSpPr>
        <p:spPr>
          <a:xfrm>
            <a:off x="0" y="9723438"/>
            <a:ext cx="3076575" cy="509587"/>
          </a:xfrm>
          <a:prstGeom prst="rect">
            <a:avLst/>
          </a:prstGeom>
        </p:spPr>
        <p:txBody>
          <a:bodyPr vert="horz" wrap="square" lIns="98481" tIns="49240" rIns="98481" bIns="49240" numCol="1" anchor="b" anchorCtr="0" compatLnSpc="1">
            <a:prstTxWarp prst="textNoShape">
              <a:avLst/>
            </a:prstTxWarp>
          </a:bodyPr>
          <a:lstStyle>
            <a:lvl1pPr>
              <a:defRPr b="0" smtClean="0">
                <a:cs typeface="Calibri" pitchFamily="34" charset="0"/>
              </a:defRPr>
            </a:lvl1pPr>
          </a:lstStyle>
          <a:p>
            <a:pPr>
              <a:defRPr/>
            </a:pPr>
            <a:endParaRPr lang="en-US" altLang="zh-CN"/>
          </a:p>
        </p:txBody>
      </p:sp>
      <p:sp>
        <p:nvSpPr>
          <p:cNvPr id="5" name="Slide Number Placeholder 4"/>
          <p:cNvSpPr>
            <a:spLocks noGrp="1"/>
          </p:cNvSpPr>
          <p:nvPr>
            <p:ph type="sldNum" sz="quarter" idx="3"/>
          </p:nvPr>
        </p:nvSpPr>
        <p:spPr>
          <a:xfrm>
            <a:off x="4021138" y="9723438"/>
            <a:ext cx="3076575" cy="509587"/>
          </a:xfrm>
          <a:prstGeom prst="rect">
            <a:avLst/>
          </a:prstGeom>
        </p:spPr>
        <p:txBody>
          <a:bodyPr vert="horz" wrap="square" lIns="98481" tIns="49240" rIns="98481" bIns="49240" numCol="1" anchor="b" anchorCtr="0" compatLnSpc="1">
            <a:prstTxWarp prst="textNoShape">
              <a:avLst/>
            </a:prstTxWarp>
          </a:bodyPr>
          <a:lstStyle>
            <a:lvl1pPr algn="r">
              <a:defRPr b="0" smtClean="0"/>
            </a:lvl1pPr>
          </a:lstStyle>
          <a:p>
            <a:pPr>
              <a:defRPr/>
            </a:pPr>
            <a:fld id="{D3AA7039-E574-4788-A2B3-3028F8BC234E}" type="slidenum">
              <a:rPr lang="he-IL" altLang="zh-CN"/>
              <a:pPr>
                <a:defRPr/>
              </a:pPr>
              <a:t>‹#›</a:t>
            </a:fld>
            <a:endParaRPr lang="en-US" altLang="zh-CN">
              <a:cs typeface="Calibri" pitchFamily="34" charset="0"/>
            </a:endParaRPr>
          </a:p>
        </p:txBody>
      </p:sp>
    </p:spTree>
    <p:extLst>
      <p:ext uri="{BB962C8B-B14F-4D97-AF65-F5344CB8AC3E}">
        <p14:creationId xmlns:p14="http://schemas.microsoft.com/office/powerpoint/2010/main" val="29198170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09588"/>
          </a:xfrm>
          <a:prstGeom prst="rect">
            <a:avLst/>
          </a:prstGeom>
        </p:spPr>
        <p:txBody>
          <a:bodyPr vert="horz" wrap="square" lIns="100194" tIns="50098" rIns="100194" bIns="50098" numCol="1" anchor="t" anchorCtr="0" compatLnSpc="1">
            <a:prstTxWarp prst="textNoShape">
              <a:avLst/>
            </a:prstTxWarp>
          </a:bodyPr>
          <a:lstStyle>
            <a:lvl1pPr>
              <a:defRPr b="0" smtClean="0"/>
            </a:lvl1pPr>
          </a:lstStyle>
          <a:p>
            <a:pPr>
              <a:defRPr/>
            </a:pPr>
            <a:endParaRPr lang="en-US" altLang="zh-CN"/>
          </a:p>
        </p:txBody>
      </p:sp>
      <p:sp>
        <p:nvSpPr>
          <p:cNvPr id="3" name="Date Placeholder 2"/>
          <p:cNvSpPr>
            <a:spLocks noGrp="1"/>
          </p:cNvSpPr>
          <p:nvPr>
            <p:ph type="dt" idx="1"/>
          </p:nvPr>
        </p:nvSpPr>
        <p:spPr>
          <a:xfrm>
            <a:off x="4021138" y="0"/>
            <a:ext cx="3076575" cy="509588"/>
          </a:xfrm>
          <a:prstGeom prst="rect">
            <a:avLst/>
          </a:prstGeom>
        </p:spPr>
        <p:txBody>
          <a:bodyPr vert="horz" wrap="square" lIns="100194" tIns="50098" rIns="100194" bIns="50098" numCol="1" anchor="t" anchorCtr="0" compatLnSpc="1">
            <a:prstTxWarp prst="textNoShape">
              <a:avLst/>
            </a:prstTxWarp>
          </a:bodyPr>
          <a:lstStyle>
            <a:lvl1pPr algn="r">
              <a:defRPr b="0" smtClean="0"/>
            </a:lvl1pPr>
          </a:lstStyle>
          <a:p>
            <a:pPr>
              <a:defRPr/>
            </a:pPr>
            <a:fld id="{A3093A6D-FC27-45D5-9729-2442321E39D3}" type="datetimeFigureOut">
              <a:rPr lang="en-US" altLang="zh-CN"/>
              <a:pPr>
                <a:defRPr/>
              </a:pPr>
              <a:t>7/10/2013</a:t>
            </a:fld>
            <a:endParaRPr lang="en-US" altLang="zh-CN"/>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100194" tIns="50098" rIns="100194" bIns="50098" rtlCol="0" anchor="ctr"/>
          <a:lstStyle/>
          <a:p>
            <a:pPr lvl="0"/>
            <a:endParaRPr lang="en-US" noProof="0" smtClean="0"/>
          </a:p>
        </p:txBody>
      </p:sp>
      <p:sp>
        <p:nvSpPr>
          <p:cNvPr id="5" name="Notes Placeholder 4"/>
          <p:cNvSpPr>
            <a:spLocks noGrp="1"/>
          </p:cNvSpPr>
          <p:nvPr>
            <p:ph type="body" sz="quarter" idx="3"/>
          </p:nvPr>
        </p:nvSpPr>
        <p:spPr>
          <a:xfrm>
            <a:off x="709613" y="4862513"/>
            <a:ext cx="5680075" cy="4603750"/>
          </a:xfrm>
          <a:prstGeom prst="rect">
            <a:avLst/>
          </a:prstGeom>
        </p:spPr>
        <p:txBody>
          <a:bodyPr vert="horz" lIns="100194" tIns="50098" rIns="100194" bIns="5009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3438"/>
            <a:ext cx="3076575" cy="509587"/>
          </a:xfrm>
          <a:prstGeom prst="rect">
            <a:avLst/>
          </a:prstGeom>
        </p:spPr>
        <p:txBody>
          <a:bodyPr vert="horz" wrap="square" lIns="100194" tIns="50098" rIns="100194" bIns="50098" numCol="1" anchor="b" anchorCtr="0" compatLnSpc="1">
            <a:prstTxWarp prst="textNoShape">
              <a:avLst/>
            </a:prstTxWarp>
          </a:bodyPr>
          <a:lstStyle>
            <a:lvl1pPr>
              <a:defRPr b="0" smtClean="0"/>
            </a:lvl1pPr>
          </a:lstStyle>
          <a:p>
            <a:pPr>
              <a:defRPr/>
            </a:pPr>
            <a:endParaRPr lang="en-US" altLang="zh-CN"/>
          </a:p>
        </p:txBody>
      </p:sp>
      <p:sp>
        <p:nvSpPr>
          <p:cNvPr id="7" name="Slide Number Placeholder 6"/>
          <p:cNvSpPr>
            <a:spLocks noGrp="1"/>
          </p:cNvSpPr>
          <p:nvPr>
            <p:ph type="sldNum" sz="quarter" idx="5"/>
          </p:nvPr>
        </p:nvSpPr>
        <p:spPr>
          <a:xfrm>
            <a:off x="4021138" y="9723438"/>
            <a:ext cx="3076575" cy="509587"/>
          </a:xfrm>
          <a:prstGeom prst="rect">
            <a:avLst/>
          </a:prstGeom>
        </p:spPr>
        <p:txBody>
          <a:bodyPr vert="horz" wrap="square" lIns="100194" tIns="50098" rIns="100194" bIns="50098" numCol="1" anchor="b" anchorCtr="0" compatLnSpc="1">
            <a:prstTxWarp prst="textNoShape">
              <a:avLst/>
            </a:prstTxWarp>
          </a:bodyPr>
          <a:lstStyle>
            <a:lvl1pPr algn="r">
              <a:defRPr b="0" smtClean="0">
                <a:cs typeface="Calibri" pitchFamily="34" charset="0"/>
              </a:defRPr>
            </a:lvl1pPr>
          </a:lstStyle>
          <a:p>
            <a:pPr>
              <a:defRPr/>
            </a:pPr>
            <a:fld id="{6AAB3615-7506-47FF-BDA4-34F659C6C66B}" type="slidenum">
              <a:rPr lang="he-IL" altLang="zh-CN"/>
              <a:pPr>
                <a:defRPr/>
              </a:pPr>
              <a:t>‹#›</a:t>
            </a:fld>
            <a:endParaRPr lang="en-US" altLang="zh-CN"/>
          </a:p>
        </p:txBody>
      </p:sp>
    </p:spTree>
    <p:extLst>
      <p:ext uri="{BB962C8B-B14F-4D97-AF65-F5344CB8AC3E}">
        <p14:creationId xmlns:p14="http://schemas.microsoft.com/office/powerpoint/2010/main" val="37359273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smtClean="0">
                <a:solidFill>
                  <a:schemeClr val="tx1"/>
                </a:solidFill>
                <a:effectLst/>
                <a:latin typeface="+mn-lt"/>
                <a:ea typeface="+mn-ea"/>
                <a:cs typeface="+mn-cs"/>
              </a:rPr>
              <a:t>Hi, everyone. Due to some personal affairs the first author cannot attend the conference as planned. I will present the work for him.</a:t>
            </a:r>
            <a:endParaRPr lang="zh-CN" altLang="zh-CN" sz="1200" kern="1200" dirty="0">
              <a:solidFill>
                <a:schemeClr val="tx1"/>
              </a:solidFill>
              <a:effectLst/>
              <a:latin typeface="+mn-lt"/>
              <a:ea typeface="+mn-ea"/>
              <a:cs typeface="+mn-cs"/>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ED9B02B8-6EA7-4BF6-A116-8EA1E16F5505}" type="slidenum">
              <a:rPr lang="en-US" altLang="zh-CN" b="0">
                <a:cs typeface="Calibri" pitchFamily="34" charset="0"/>
              </a:rPr>
              <a:pPr eaLnBrk="1" hangingPunct="1"/>
              <a:t>1</a:t>
            </a:fld>
            <a:endParaRPr lang="en-US" altLang="zh-CN" b="0">
              <a:cs typeface="Calibri" pitchFamily="34" charset="0"/>
            </a:endParaRPr>
          </a:p>
        </p:txBody>
      </p:sp>
    </p:spTree>
    <p:extLst>
      <p:ext uri="{BB962C8B-B14F-4D97-AF65-F5344CB8AC3E}">
        <p14:creationId xmlns:p14="http://schemas.microsoft.com/office/powerpoint/2010/main" val="1202507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Based</a:t>
            </a:r>
            <a:r>
              <a:rPr lang="en-US" altLang="zh-CN" baseline="0" dirty="0" smtClean="0"/>
              <a:t> on the graph representation, the most informative and independent hash functions </a:t>
            </a:r>
            <a:r>
              <a:rPr lang="en-US" altLang="zh-CN" baseline="0" dirty="0" smtClean="0"/>
              <a:t>turn </a:t>
            </a:r>
            <a:r>
              <a:rPr lang="en-US" altLang="zh-CN" baseline="0" dirty="0" smtClean="0"/>
              <a:t>to be the most dense </a:t>
            </a:r>
            <a:r>
              <a:rPr lang="en-US" altLang="zh-CN" baseline="0" dirty="0" err="1" smtClean="0"/>
              <a:t>subgraph</a:t>
            </a:r>
            <a:r>
              <a:rPr lang="en-US" altLang="zh-CN" baseline="0" dirty="0" smtClean="0"/>
              <a:t> with high vertex and edge weights inside. According to previous research, the discovery of such </a:t>
            </a:r>
            <a:r>
              <a:rPr lang="en-US" altLang="zh-CN" baseline="0" dirty="0" err="1" smtClean="0"/>
              <a:t>sugraph</a:t>
            </a:r>
            <a:r>
              <a:rPr lang="en-US" altLang="zh-CN" baseline="0" dirty="0" smtClean="0"/>
              <a:t> is equivalent to the dominant set problem on the graph G, which can be solved efficiently by the quadratic programming as shown in the theorem. </a:t>
            </a:r>
            <a:endParaRPr lang="en-US" altLang="zh-CN" dirty="0">
              <a:solidFill>
                <a:srgbClr val="FF0000"/>
              </a:solidFill>
              <a:ea typeface="宋体" charset="-122"/>
            </a:endParaRPr>
          </a:p>
        </p:txBody>
      </p:sp>
    </p:spTree>
    <p:extLst>
      <p:ext uri="{BB962C8B-B14F-4D97-AF65-F5344CB8AC3E}">
        <p14:creationId xmlns:p14="http://schemas.microsoft.com/office/powerpoint/2010/main" val="253294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Based on the dominant set technique, we give a straightforward </a:t>
                </a:r>
                <a:r>
                  <a:rPr lang="en-US" altLang="zh-CN" baseline="0" dirty="0" smtClean="0"/>
                  <a:t>method</a:t>
                </a:r>
                <a:r>
                  <a:rPr lang="en-US" altLang="zh-CN" sz="1200" kern="1200" dirty="0" smtClean="0">
                    <a:solidFill>
                      <a:schemeClr val="tx1"/>
                    </a:solidFill>
                    <a:effectLst/>
                    <a:latin typeface="+mn-lt"/>
                    <a:ea typeface="+mn-ea"/>
                    <a:cs typeface="+mn-cs"/>
                  </a:rPr>
                  <a:t> named DHF for short</a:t>
                </a:r>
                <a:r>
                  <a:rPr lang="en-US" altLang="zh-CN" baseline="0" dirty="0" smtClean="0"/>
                  <a:t> </a:t>
                </a:r>
                <a:r>
                  <a:rPr lang="en-US" altLang="zh-CN" baseline="0" dirty="0" smtClean="0"/>
                  <a:t>to construct multiple hash tables. The basic solution is to </a:t>
                </a:r>
                <a:r>
                  <a:rPr lang="en-US" altLang="zh-CN" dirty="0" smtClean="0">
                    <a:solidFill>
                      <a:srgbClr val="FF0000"/>
                    </a:solidFill>
                    <a:ea typeface="宋体" charset="-122"/>
                  </a:rPr>
                  <a:t>iteratively build hash tables by solving the above problems </a:t>
                </a:r>
                <a:r>
                  <a:rPr lang="en-US" altLang="zh-CN" dirty="0">
                    <a:solidFill>
                      <a:srgbClr val="FF0000"/>
                    </a:solidFill>
                    <a:ea typeface="宋体" charset="-122"/>
                  </a:rPr>
                  <a:t>with respect to the remaining unselected hash functions </a:t>
                </a:r>
                <a:r>
                  <a:rPr lang="en-US" altLang="zh-CN" dirty="0" smtClean="0">
                    <a:solidFill>
                      <a:srgbClr val="FF0000"/>
                    </a:solidFill>
                    <a:ea typeface="宋体" charset="-122"/>
                  </a:rPr>
                  <a:t>in the pool </a:t>
                </a:r>
                <a14:m>
                  <m:oMath xmlns:m="http://schemas.openxmlformats.org/officeDocument/2006/math">
                    <m:r>
                      <a:rPr lang="en-US" altLang="zh-CN" i="1" dirty="0" smtClean="0">
                        <a:solidFill>
                          <a:srgbClr val="FF0000"/>
                        </a:solidFill>
                        <a:latin typeface="Cambria Math" panose="02040503050406030204" pitchFamily="18" charset="0"/>
                        <a:ea typeface="宋体" charset="-122"/>
                      </a:rPr>
                      <m:t>𝐻</m:t>
                    </m:r>
                  </m:oMath>
                </a14:m>
                <a:endParaRPr lang="en-US" altLang="zh-CN" dirty="0">
                  <a:solidFill>
                    <a:srgbClr val="FF0000"/>
                  </a:solidFill>
                  <a:ea typeface="宋体" charset="-122"/>
                </a:endParaRPr>
              </a:p>
              <a:p>
                <a:endParaRPr lang="zh-CN" altLang="en-US" dirty="0"/>
              </a:p>
            </p:txBody>
          </p:sp>
        </mc:Choice>
        <mc:Fallback xmlns="">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Based on the dominant set technique, we give a straightforward method to construct multiple hash tables. The basic solution is to </a:t>
                </a:r>
                <a:r>
                  <a:rPr lang="en-US" altLang="zh-CN" dirty="0" smtClean="0">
                    <a:solidFill>
                      <a:srgbClr val="FF0000"/>
                    </a:solidFill>
                    <a:ea typeface="宋体" charset="-122"/>
                  </a:rPr>
                  <a:t>iteratively build hash tables by solving the above problems </a:t>
                </a:r>
                <a:r>
                  <a:rPr lang="en-US" altLang="zh-CN" dirty="0">
                    <a:solidFill>
                      <a:srgbClr val="FF0000"/>
                    </a:solidFill>
                    <a:ea typeface="宋体" charset="-122"/>
                  </a:rPr>
                  <a:t>with respect to the remaining unselected hash functions </a:t>
                </a:r>
                <a:r>
                  <a:rPr lang="en-US" altLang="zh-CN" dirty="0" smtClean="0">
                    <a:solidFill>
                      <a:srgbClr val="FF0000"/>
                    </a:solidFill>
                    <a:ea typeface="宋体" charset="-122"/>
                  </a:rPr>
                  <a:t>in the pool </a:t>
                </a:r>
                <a:r>
                  <a:rPr lang="en-US" altLang="zh-CN" i="0" dirty="0" smtClean="0">
                    <a:solidFill>
                      <a:srgbClr val="FF0000"/>
                    </a:solidFill>
                    <a:latin typeface="Cambria Math" panose="02040503050406030204" pitchFamily="18" charset="0"/>
                    <a:ea typeface="宋体" charset="-122"/>
                  </a:rPr>
                  <a:t>𝐻</a:t>
                </a:r>
                <a:endParaRPr lang="en-US" altLang="zh-CN" dirty="0">
                  <a:solidFill>
                    <a:srgbClr val="FF0000"/>
                  </a:solidFill>
                  <a:ea typeface="宋体" charset="-122"/>
                </a:endParaRPr>
              </a:p>
              <a:p>
                <a:endParaRPr lang="zh-CN" altLang="en-US" dirty="0"/>
              </a:p>
            </p:txBody>
          </p:sp>
        </mc:Fallback>
      </mc:AlternateContent>
    </p:spTree>
    <p:extLst>
      <p:ext uri="{BB962C8B-B14F-4D97-AF65-F5344CB8AC3E}">
        <p14:creationId xmlns:p14="http://schemas.microsoft.com/office/powerpoint/2010/main" val="165197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Although</a:t>
            </a:r>
            <a:r>
              <a:rPr lang="en-US" altLang="zh-CN" baseline="0" dirty="0" smtClean="0"/>
              <a:t> t</a:t>
            </a:r>
            <a:r>
              <a:rPr lang="en-US" altLang="zh-CN" dirty="0" smtClean="0"/>
              <a:t>he</a:t>
            </a:r>
            <a:r>
              <a:rPr lang="en-US" altLang="zh-CN" baseline="0" dirty="0" smtClean="0"/>
              <a:t> above solution can build individually informative hash tables, but it ignores the redundancy among tables. In practice, </a:t>
            </a:r>
            <a:r>
              <a:rPr lang="en-US" altLang="zh-CN" dirty="0" smtClean="0"/>
              <a:t>tables should be complementary to each other, so that the nearest neighbors can be found in at least one of them.</a:t>
            </a:r>
            <a:r>
              <a:rPr lang="en-US" altLang="zh-CN" baseline="0" dirty="0" smtClean="0"/>
              <a:t> We give an improved table construction strategy. For each table sequentially we select the dominant hash functions that well separate the previous misclassified neighbors in a boosting manner. There are mainly two steps in each round: first we predict the neighbor relations according to the Hamming distances using the currently built hash tables, and then  we update the similarity matrix by amplifying the weights on the misclassified neighbor pairs and shrinking those on the correctly classified ones.</a:t>
            </a:r>
          </a:p>
          <a:p>
            <a:endParaRPr lang="zh-CN" altLang="en-US" dirty="0"/>
          </a:p>
        </p:txBody>
      </p:sp>
    </p:spTree>
    <p:extLst>
      <p:ext uri="{BB962C8B-B14F-4D97-AF65-F5344CB8AC3E}">
        <p14:creationId xmlns:p14="http://schemas.microsoft.com/office/powerpoint/2010/main" val="228645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Here we give an</a:t>
            </a:r>
            <a:r>
              <a:rPr lang="en-US" altLang="zh-CN" baseline="0" dirty="0" smtClean="0"/>
              <a:t> illustration of the similarity updating. The blue blocks indicate neighbors, and yellow ones indicate </a:t>
            </a:r>
            <a:r>
              <a:rPr lang="en-US" altLang="zh-CN" baseline="0" dirty="0" err="1" smtClean="0"/>
              <a:t>nonneighbors</a:t>
            </a:r>
            <a:r>
              <a:rPr lang="en-US" altLang="zh-CN" baseline="0" dirty="0" smtClean="0"/>
              <a:t>. By such updating strategy, the new constructed hash tables can complementary to the previous ones. </a:t>
            </a:r>
            <a:endParaRPr lang="zh-CN" altLang="en-US" dirty="0"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8CD1EC33-8653-464E-97DB-270D621EEC10}" type="slidenum">
              <a:rPr lang="en-US" altLang="zh-CN" b="0">
                <a:cs typeface="Calibri" pitchFamily="34" charset="0"/>
              </a:rPr>
              <a:pPr eaLnBrk="1" hangingPunct="1"/>
              <a:t>13</a:t>
            </a:fld>
            <a:endParaRPr lang="en-US" altLang="zh-CN" b="0">
              <a:cs typeface="Calibri" pitchFamily="34" charset="0"/>
            </a:endParaRPr>
          </a:p>
        </p:txBody>
      </p:sp>
    </p:spTree>
    <p:extLst>
      <p:ext uri="{BB962C8B-B14F-4D97-AF65-F5344CB8AC3E}">
        <p14:creationId xmlns:p14="http://schemas.microsoft.com/office/powerpoint/2010/main" val="156510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whole algorithm</a:t>
            </a:r>
            <a:r>
              <a:rPr lang="en-US" altLang="zh-CN" baseline="0" dirty="0" smtClean="0"/>
              <a:t> for the reciprocal hash table construction is listed here</a:t>
            </a:r>
            <a:r>
              <a:rPr lang="en-US" altLang="zh-CN" baseline="0" dirty="0" smtClean="0"/>
              <a:t>. </a:t>
            </a:r>
            <a:r>
              <a:rPr lang="en-US" altLang="zh-CN" sz="1200" kern="1200" dirty="0" smtClean="0">
                <a:solidFill>
                  <a:schemeClr val="tx1"/>
                </a:solidFill>
                <a:effectLst/>
                <a:latin typeface="+mn-lt"/>
                <a:ea typeface="+mn-ea"/>
                <a:cs typeface="+mn-cs"/>
              </a:rPr>
              <a:t>We name it RDHF for short.</a:t>
            </a:r>
            <a:endParaRPr lang="zh-CN" altLang="en-US" dirty="0"/>
          </a:p>
        </p:txBody>
      </p:sp>
    </p:spTree>
    <p:extLst>
      <p:ext uri="{BB962C8B-B14F-4D97-AF65-F5344CB8AC3E}">
        <p14:creationId xmlns:p14="http://schemas.microsoft.com/office/powerpoint/2010/main" val="46570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Now</a:t>
            </a:r>
            <a:r>
              <a:rPr lang="en-US" altLang="zh-CN" baseline="0" dirty="0" smtClean="0"/>
              <a:t> we talk about the experiments. We adopted two popular large scale dataset for nearest neighbor search: SIFT-1M and GIST-1M, containing 1 million SIFT and GIST features respectively. We used the widely-used and generic construction method named random selection as the baseline. </a:t>
            </a:r>
          </a:p>
          <a:p>
            <a:endParaRPr lang="en-US" altLang="zh-CN" baseline="0" dirty="0" smtClean="0"/>
          </a:p>
          <a:p>
            <a:r>
              <a:rPr lang="en-US" altLang="zh-CN" baseline="0" dirty="0" smtClean="0"/>
              <a:t>In all experiments, we randomly sampled 10,000 and 1,000 points as the training set and testing set on each data set. For each training sample we computed its 100 nearest neighbors and 200 nearest non-neighbors, where the </a:t>
            </a:r>
            <a:r>
              <a:rPr lang="en-US" altLang="zh-CN" dirty="0" smtClean="0"/>
              <a:t>5‰ nearest neighbors based on Euclidean distances are regarded</a:t>
            </a:r>
            <a:r>
              <a:rPr lang="en-US" altLang="zh-CN" baseline="0" dirty="0" smtClean="0"/>
              <a:t> as the nearest neighbor </a:t>
            </a:r>
            <a:r>
              <a:rPr lang="en-US" altLang="zh-CN" baseline="0" dirty="0" err="1" smtClean="0"/>
              <a:t>groundtruth</a:t>
            </a:r>
            <a:r>
              <a:rPr lang="en-US" altLang="zh-CN" baseline="0" dirty="0" smtClean="0"/>
              <a:t>.  We reported the averaged performance of 10 independent runs to suppress the randomness </a:t>
            </a:r>
            <a:endParaRPr lang="en-US" altLang="zh-CN" dirty="0"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808CA813-2CFE-48D4-A3CE-2EE36917B40B}" type="slidenum">
              <a:rPr lang="en-US" altLang="zh-CN" b="0">
                <a:cs typeface="Calibri" pitchFamily="34" charset="0"/>
              </a:rPr>
              <a:pPr eaLnBrk="1" hangingPunct="1"/>
              <a:t>15</a:t>
            </a:fld>
            <a:endParaRPr lang="en-US" altLang="zh-CN" b="0">
              <a:cs typeface="Calibri" pitchFamily="34" charset="0"/>
            </a:endParaRPr>
          </a:p>
        </p:txBody>
      </p:sp>
    </p:spTree>
    <p:extLst>
      <p:ext uri="{BB962C8B-B14F-4D97-AF65-F5344CB8AC3E}">
        <p14:creationId xmlns:p14="http://schemas.microsoft.com/office/powerpoint/2010/main" val="3498217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First, we evaluate</a:t>
            </a:r>
            <a:r>
              <a:rPr lang="en-US" altLang="zh-CN" baseline="0" dirty="0" smtClean="0"/>
              <a:t>d the performance of the proposed method under the scenario that the hash functions are generated by a single basic hashing algorithm.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Multiple hash tables using random selection can retrieve more desired points, however usually it sharply reduces the search accuracy due to a large portion of irrelevant points contained in them. Table 1 show the precision using 1 to 16 </a:t>
            </a:r>
            <a:r>
              <a:rPr lang="en-US" altLang="zh-CN" sz="1200" b="0" i="0" u="none" strike="noStrike" kern="1200" baseline="0" dirty="0" smtClean="0">
                <a:solidFill>
                  <a:schemeClr val="tx1"/>
                </a:solidFill>
                <a:latin typeface="+mn-lt"/>
                <a:ea typeface="+mn-ea"/>
                <a:cs typeface="+mn-cs"/>
              </a:rPr>
              <a:t>LSH tables</a:t>
            </a:r>
            <a:r>
              <a:rPr lang="en-US" altLang="zh-CN" sz="1200" b="0" i="0" u="none" strike="noStrike" kern="1200" baseline="0" dirty="0" smtClean="0">
                <a:solidFill>
                  <a:schemeClr val="tx1"/>
                </a:solidFill>
                <a:latin typeface="+mn-lt"/>
                <a:ea typeface="+mn-ea"/>
                <a:cs typeface="+mn-cs"/>
              </a:rPr>
              <a:t>, where although the recall performance of random method increases from 7.03% to 31.94%, but the precision decreases from 21.91% to 16.20%. But using our reciprocal way, the performance degeneration is relieved significantly.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addition to LSH, we also investigated the hash table lookup performance over other basic hashing algorithms including </a:t>
            </a:r>
            <a:r>
              <a:rPr lang="en-US" altLang="zh-CN" sz="1200" b="0" i="0" u="none" strike="noStrike" kern="1200" baseline="0" dirty="0" err="1" smtClean="0">
                <a:solidFill>
                  <a:schemeClr val="tx1"/>
                </a:solidFill>
                <a:latin typeface="+mn-lt"/>
                <a:ea typeface="+mn-ea"/>
                <a:cs typeface="+mn-cs"/>
              </a:rPr>
              <a:t>Kernelized</a:t>
            </a:r>
            <a:r>
              <a:rPr lang="en-US" altLang="zh-CN" sz="1200" b="0" i="0" u="none" strike="noStrike" kern="1200" baseline="0" dirty="0" smtClean="0">
                <a:solidFill>
                  <a:schemeClr val="tx1"/>
                </a:solidFill>
                <a:latin typeface="+mn-lt"/>
                <a:ea typeface="+mn-ea"/>
                <a:cs typeface="+mn-cs"/>
              </a:rPr>
              <a:t> LSH and Random Maximum Margin Hashing in Table 2. Table 2 shows their PH2 performance using 8, 12, and 16</a:t>
            </a:r>
          </a:p>
          <a:p>
            <a:r>
              <a:rPr lang="en-US" altLang="zh-CN" sz="1200" b="0" i="0" u="none" strike="noStrike" kern="1200" baseline="0" dirty="0" smtClean="0">
                <a:solidFill>
                  <a:schemeClr val="tx1"/>
                </a:solidFill>
                <a:latin typeface="+mn-lt"/>
                <a:ea typeface="+mn-ea"/>
                <a:cs typeface="+mn-cs"/>
              </a:rPr>
              <a:t>hash tables on SIFT-1M and GIST-1M. In all cases the proposed methods faithfully improve the performance over RAND.</a:t>
            </a:r>
            <a:endParaRPr lang="en-US" altLang="zh-CN" dirty="0"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2C7E80D3-639F-40C1-838F-A64653D1AD94}" type="slidenum">
              <a:rPr lang="en-US" altLang="zh-CN" b="0">
                <a:cs typeface="Calibri" pitchFamily="34" charset="0"/>
              </a:rPr>
              <a:pPr eaLnBrk="1" hangingPunct="1"/>
              <a:t>16</a:t>
            </a:fld>
            <a:endParaRPr lang="en-US" altLang="zh-CN" b="0">
              <a:cs typeface="Calibri" pitchFamily="34" charset="0"/>
            </a:endParaRPr>
          </a:p>
        </p:txBody>
      </p:sp>
    </p:spTree>
    <p:extLst>
      <p:ext uri="{BB962C8B-B14F-4D97-AF65-F5344CB8AC3E}">
        <p14:creationId xmlns:p14="http://schemas.microsoft.com/office/powerpoint/2010/main" val="2160419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aseline="0" dirty="0" smtClean="0"/>
              <a:t>We also </a:t>
            </a:r>
            <a:r>
              <a:rPr lang="en-US" altLang="zh-CN" sz="1200" b="0" i="0" u="none" strike="noStrike" kern="1200" baseline="0" dirty="0" smtClean="0">
                <a:solidFill>
                  <a:schemeClr val="tx1"/>
                </a:solidFill>
                <a:latin typeface="+mn-lt"/>
                <a:ea typeface="+mn-ea"/>
                <a:cs typeface="+mn-cs"/>
              </a:rPr>
              <a:t>studied the Hamming ranking performance of all three construction methods.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 figure, it can be easily observed that DHF and RDHF, considering similarity preservation and mutual independence of hash functions, consistently achieve the best performance over LSH, KLSH and RMMH in most cases. For instance, on SIFT-1M, DFH using 12 tables respectively gets 18.73%, 11.86%, and 7.58% precision gains over RAND.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Moreover, RDHF gains significant performance improvements over DHF by exploiting the mutual benefits between tables</a:t>
            </a:r>
            <a:endParaRPr lang="en-US" altLang="zh-CN" dirty="0"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2C7E80D3-639F-40C1-838F-A64653D1AD94}" type="slidenum">
              <a:rPr lang="en-US" altLang="zh-CN" b="0">
                <a:cs typeface="Calibri" pitchFamily="34" charset="0"/>
              </a:rPr>
              <a:pPr eaLnBrk="1" hangingPunct="1"/>
              <a:t>17</a:t>
            </a:fld>
            <a:endParaRPr lang="en-US" altLang="zh-CN" b="0">
              <a:cs typeface="Calibri" pitchFamily="34" charset="0"/>
            </a:endParaRPr>
          </a:p>
        </p:txBody>
      </p:sp>
    </p:spTree>
    <p:extLst>
      <p:ext uri="{BB962C8B-B14F-4D97-AF65-F5344CB8AC3E}">
        <p14:creationId xmlns:p14="http://schemas.microsoft.com/office/powerpoint/2010/main" val="1996264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u="none" strike="noStrike" kern="1200" baseline="0" dirty="0" smtClean="0">
                <a:solidFill>
                  <a:schemeClr val="tx1"/>
                </a:solidFill>
                <a:latin typeface="+mn-lt"/>
                <a:ea typeface="+mn-ea"/>
                <a:cs typeface="+mn-cs"/>
              </a:rPr>
              <a:t>In practice, many hashing algorithms can only generate a limited number of hash functions, which is not enough for tens of hash tables. The problem can be addressed using the table construction over multiple double-bit hashing algorithms, which generate multiple hash functions along a single projection. But the function quality varies in a wide range.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Here on the GIST-1M experiments, we show that our method in this scenario can efficiently pick the high quality hash functions to construct reciprocal hash tables. For both hash table lookup and Hamming ranking, we obtain the same conclusion that RDFH significantly outperforms others using a varying number of hash tables</a:t>
            </a:r>
            <a:endParaRPr lang="en-US" altLang="zh-CN" dirty="0"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2C7E80D3-639F-40C1-838F-A64653D1AD94}" type="slidenum">
              <a:rPr lang="en-US" altLang="zh-CN" b="0">
                <a:cs typeface="Calibri" pitchFamily="34" charset="0"/>
              </a:rPr>
              <a:pPr eaLnBrk="1" hangingPunct="1"/>
              <a:t>18</a:t>
            </a:fld>
            <a:endParaRPr lang="en-US" altLang="zh-CN" b="0">
              <a:cs typeface="Calibri" pitchFamily="34" charset="0"/>
            </a:endParaRPr>
          </a:p>
        </p:txBody>
      </p:sp>
    </p:spTree>
    <p:extLst>
      <p:ext uri="{BB962C8B-B14F-4D97-AF65-F5344CB8AC3E}">
        <p14:creationId xmlns:p14="http://schemas.microsoft.com/office/powerpoint/2010/main" val="3177935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Finally,</a:t>
            </a:r>
            <a:r>
              <a:rPr lang="en-US" altLang="zh-CN" baseline="0" dirty="0" smtClean="0"/>
              <a:t> we summarize the contributions of the paper:</a:t>
            </a:r>
          </a:p>
          <a:p>
            <a:r>
              <a:rPr lang="en-US" altLang="zh-CN" dirty="0" smtClean="0"/>
              <a:t>We proposed</a:t>
            </a:r>
            <a:r>
              <a:rPr lang="en-US" altLang="zh-CN" baseline="0" dirty="0" smtClean="0"/>
              <a:t> </a:t>
            </a:r>
            <a:r>
              <a:rPr lang="en-US" altLang="zh-CN" dirty="0" smtClean="0"/>
              <a:t>a unified strategy for hash table construction supporting different hashing algorithms and various scenarios.</a:t>
            </a:r>
          </a:p>
          <a:p>
            <a:r>
              <a:rPr lang="en-US" altLang="zh-CN" dirty="0" smtClean="0"/>
              <a:t>We gave</a:t>
            </a:r>
            <a:r>
              <a:rPr lang="en-US" altLang="zh-CN" baseline="0" dirty="0" smtClean="0"/>
              <a:t> </a:t>
            </a:r>
            <a:r>
              <a:rPr lang="en-US" altLang="zh-CN" dirty="0" smtClean="0"/>
              <a:t>two important selection criteria for hashing performance</a:t>
            </a:r>
          </a:p>
          <a:p>
            <a:r>
              <a:rPr lang="en-US" altLang="zh-CN" dirty="0" smtClean="0"/>
              <a:t>We formalized the problem as the dominant set problem in a vertex- and edge-weighted graph representing all pooled hash functions</a:t>
            </a:r>
          </a:p>
          <a:p>
            <a:r>
              <a:rPr lang="en-US" altLang="zh-CN" dirty="0" smtClean="0"/>
              <a:t>We</a:t>
            </a:r>
            <a:r>
              <a:rPr lang="en-US" altLang="zh-CN" baseline="0" dirty="0" smtClean="0"/>
              <a:t> proposed </a:t>
            </a:r>
            <a:r>
              <a:rPr lang="en-US" altLang="zh-CN" dirty="0" smtClean="0"/>
              <a:t>a reciprocal strategy based on boosting to reduce the redundancy between hash tables</a:t>
            </a:r>
          </a:p>
          <a:p>
            <a:endParaRPr lang="zh-CN" altLang="en-US" dirty="0"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B2AD0AE0-6891-4DD0-812F-145F05391B93}" type="slidenum">
              <a:rPr lang="en-US" altLang="zh-CN" b="0">
                <a:cs typeface="Calibri" pitchFamily="34" charset="0"/>
              </a:rPr>
              <a:pPr eaLnBrk="1" hangingPunct="1"/>
              <a:t>19</a:t>
            </a:fld>
            <a:endParaRPr lang="en-US" altLang="zh-CN" b="0">
              <a:cs typeface="Calibri" pitchFamily="34" charset="0"/>
            </a:endParaRPr>
          </a:p>
        </p:txBody>
      </p:sp>
    </p:spTree>
    <p:extLst>
      <p:ext uri="{BB962C8B-B14F-4D97-AF65-F5344CB8AC3E}">
        <p14:creationId xmlns:p14="http://schemas.microsoft.com/office/powerpoint/2010/main" val="12628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we list the outline</a:t>
            </a:r>
            <a:r>
              <a:rPr lang="en-US" altLang="zh-CN" baseline="0" dirty="0" smtClean="0"/>
              <a:t> of the presentation. First I will introduce the definition of the nearest neighbor search, and give our motivation to build multiple hash tables. Then I will present the details of our proposed reciprocal hash tables. Finally we show the efficiency of the proposed method by experiments.</a:t>
            </a:r>
            <a:endParaRPr lang="zh-CN" altLang="en-US" dirty="0"/>
          </a:p>
        </p:txBody>
      </p:sp>
    </p:spTree>
    <p:extLst>
      <p:ext uri="{BB962C8B-B14F-4D97-AF65-F5344CB8AC3E}">
        <p14:creationId xmlns:p14="http://schemas.microsoft.com/office/powerpoint/2010/main" val="153867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Thanks for your attention.</a:t>
            </a:r>
            <a:r>
              <a:rPr lang="en-US" altLang="zh-CN" baseline="0" dirty="0" smtClean="0"/>
              <a:t>  </a:t>
            </a:r>
            <a:endParaRPr lang="en-US" altLang="zh-CN" dirty="0"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fld id="{1562BD09-1CA0-4F6C-8D58-943413B865B1}" type="slidenum">
              <a:rPr lang="en-US" altLang="zh-CN" b="0">
                <a:cs typeface="Calibri" pitchFamily="34" charset="0"/>
              </a:rPr>
              <a:pPr eaLnBrk="1" hangingPunct="1"/>
              <a:t>20</a:t>
            </a:fld>
            <a:endParaRPr lang="en-US" altLang="zh-CN" b="0">
              <a:cs typeface="Calibri" pitchFamily="34" charset="0"/>
            </a:endParaRPr>
          </a:p>
        </p:txBody>
      </p:sp>
    </p:spTree>
    <p:extLst>
      <p:ext uri="{BB962C8B-B14F-4D97-AF65-F5344CB8AC3E}">
        <p14:creationId xmlns:p14="http://schemas.microsoft.com/office/powerpoint/2010/main" val="27883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What</a:t>
            </a:r>
            <a:r>
              <a:rPr lang="en-SG" baseline="0" dirty="0" smtClean="0"/>
              <a:t> is the nearest neighbour search? It is a key technique that widely used in information retrieval, classification, optimization, and so on. For instance, here we have a large database of images like millions of web images in Internet. From the database, we want find the most similar images to the query image. It can be formulated as a nearest neighbour search problem. </a:t>
            </a:r>
          </a:p>
          <a:p>
            <a:endParaRPr lang="en-SG" baseline="0" dirty="0" smtClean="0"/>
          </a:p>
          <a:p>
            <a:r>
              <a:rPr lang="en-SG" baseline="0" dirty="0" smtClean="0"/>
              <a:t>We give the formal definition of nearest neighbours: that given a database P and query q, the nearest neighbour of q is defined as the closest one in P to q. There are various solutions for nearest neighbour search. The naïve solution is to linearly scan the database. But it is usually both time and memory consuming. Tree based methods like k-D tree have been proposed to find the NN efficiently using the technique of divide and conquer. However, when the data dimension goes to hundreds, these methods will degenerate to linear scan and even worse.</a:t>
            </a:r>
            <a:endParaRPr lang="en-SG" dirty="0"/>
          </a:p>
        </p:txBody>
      </p:sp>
    </p:spTree>
    <p:extLst>
      <p:ext uri="{BB962C8B-B14F-4D97-AF65-F5344CB8AC3E}">
        <p14:creationId xmlns:p14="http://schemas.microsoft.com/office/powerpoint/2010/main" val="248845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Recently, hash based nearest neighbor search</a:t>
            </a:r>
            <a:r>
              <a:rPr lang="en-US" altLang="zh-CN" baseline="0" dirty="0" smtClean="0"/>
              <a:t> has shown attractive performance. Such methods first learn a bunch of hash functions, each of which can map data points into binary codes as shown in this slide. They follow the concept of locality sensitive hashing, that means, points that are close to each other or nearest neighbors in the original space should have very similar hash codes after mapped by hash functions. With these hash functions, all data points can be encoded by some compact hash codes.</a:t>
            </a:r>
            <a:endParaRPr lang="zh-CN" altLang="en-US" dirty="0"/>
          </a:p>
        </p:txBody>
      </p:sp>
    </p:spTree>
    <p:extLst>
      <p:ext uri="{BB962C8B-B14F-4D97-AF65-F5344CB8AC3E}">
        <p14:creationId xmlns:p14="http://schemas.microsoft.com/office/powerpoint/2010/main" val="325853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hash codes</a:t>
            </a:r>
            <a:r>
              <a:rPr lang="en-US" altLang="zh-CN" baseline="0" dirty="0" smtClean="0"/>
              <a:t> can not only compress the storage, but also achieve efficient computation using hash table lookup or hamming distance ranking based on binary operations. Here we illustrate how the hash table is built, where the hash code serves as the bucket key, and points with same hash codes fall into the same bucket.</a:t>
            </a:r>
            <a:endParaRPr lang="zh-CN" altLang="en-US" dirty="0"/>
          </a:p>
        </p:txBody>
      </p:sp>
    </p:spTree>
    <p:extLst>
      <p:ext uri="{BB962C8B-B14F-4D97-AF65-F5344CB8AC3E}">
        <p14:creationId xmlns:p14="http://schemas.microsoft.com/office/powerpoint/2010/main" val="124856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en-US" altLang="zh-CN" baseline="0" dirty="0" smtClean="0"/>
              <a:t> piratical approach to further improve the search performance </a:t>
            </a:r>
            <a:r>
              <a:rPr lang="en-US" altLang="zh-CN" baseline="0" dirty="0" smtClean="0"/>
              <a:t>is building </a:t>
            </a:r>
            <a:r>
              <a:rPr lang="en-US" altLang="zh-CN" baseline="0" dirty="0" smtClean="0"/>
              <a:t>multiple hash tables and probe multiple buckets. Usually these tables are constructed by randomly selecting hash functions. However, due to the redundancy between tables, usually lots of tables are required to obtain a satisfying performance. But till now there is not much research studying the general strategy to construct multiple complementary hash tables. Similar to the well-known feature selection, we address the problem by selecting the most informative and independent hash functions, meanwhile considering the relations between tables. The proposed method can support various types of hashing algorithms, different data sets and scenarios. </a:t>
            </a:r>
            <a:endParaRPr lang="zh-CN" altLang="en-US" dirty="0"/>
          </a:p>
        </p:txBody>
      </p:sp>
    </p:spTree>
    <p:extLst>
      <p:ext uri="{BB962C8B-B14F-4D97-AF65-F5344CB8AC3E}">
        <p14:creationId xmlns:p14="http://schemas.microsoft.com/office/powerpoint/2010/main" val="203253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we will give the details of the proposed method for reciprocal hash tables construction. First, we formally define the problem. Suppose we have a pool of hash functions, named hash function set H, whose elements are indexed by 1 to B respectively. Each hash function maps the data point to binary value (-1 or 1).  </a:t>
            </a:r>
          </a:p>
          <a:p>
            <a:endParaRPr lang="en-US" altLang="zh-CN" baseline="0" dirty="0" smtClean="0"/>
          </a:p>
          <a:p>
            <a:r>
              <a:rPr lang="en-US" altLang="zh-CN" baseline="0" dirty="0" smtClean="0"/>
              <a:t>Given the training set X, their generated hash codes by the </a:t>
            </a:r>
            <a:r>
              <a:rPr lang="en-US" altLang="zh-CN" baseline="0" dirty="0" err="1" smtClean="0"/>
              <a:t>i-th</a:t>
            </a:r>
            <a:r>
              <a:rPr lang="en-US" altLang="zh-CN" baseline="0" dirty="0" smtClean="0"/>
              <a:t> hash function are denoted by </a:t>
            </a:r>
            <a:r>
              <a:rPr lang="en-US" altLang="zh-CN" baseline="0" dirty="0" err="1" smtClean="0"/>
              <a:t>Y_i</a:t>
            </a:r>
            <a:r>
              <a:rPr lang="en-US" altLang="zh-CN" baseline="0" dirty="0" smtClean="0"/>
              <a:t>, which can be regarded as the samples of the binary variable </a:t>
            </a:r>
            <a:r>
              <a:rPr lang="en-US" altLang="zh-CN" baseline="0" dirty="0" err="1" smtClean="0"/>
              <a:t>y_i</a:t>
            </a:r>
            <a:r>
              <a:rPr lang="en-US" altLang="zh-CN" baseline="0" dirty="0" smtClean="0"/>
              <a:t>. </a:t>
            </a:r>
          </a:p>
          <a:p>
            <a:endParaRPr lang="en-US" altLang="zh-CN" baseline="0" dirty="0" smtClean="0"/>
          </a:p>
          <a:p>
            <a:r>
              <a:rPr lang="en-US" altLang="zh-CN" baseline="0" dirty="0" smtClean="0"/>
              <a:t>Our goal is to build L complementary tables, each of which contains K hash </a:t>
            </a:r>
            <a:r>
              <a:rPr lang="en-US" altLang="zh-CN" baseline="0" dirty="0" smtClean="0"/>
              <a:t>functions </a:t>
            </a:r>
            <a:r>
              <a:rPr lang="en-US" altLang="zh-CN" baseline="0" dirty="0" smtClean="0"/>
              <a:t>from H </a:t>
            </a:r>
            <a:endParaRPr lang="zh-CN" altLang="en-US" dirty="0"/>
          </a:p>
        </p:txBody>
      </p:sp>
    </p:spTree>
    <p:extLst>
      <p:ext uri="{BB962C8B-B14F-4D97-AF65-F5344CB8AC3E}">
        <p14:creationId xmlns:p14="http://schemas.microsoft.com/office/powerpoint/2010/main" val="838701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we represent</a:t>
            </a:r>
            <a:r>
              <a:rPr lang="en-US" altLang="zh-CN" baseline="0" dirty="0" smtClean="0"/>
              <a:t> all the pooled hash functions as a graph, where each vertex corresponds to a hash function. Both the edge and vertex are associated with certain weights. As the figure below shows, we can generate a number of hash functions using different existing hashing algorithms with different parameter settings or feature types, and then represent them as a vertex and edge weighted graph. Note that here we can tailor these weights according to the application scenarios of hash tables. </a:t>
            </a:r>
            <a:endParaRPr lang="zh-CN" altLang="en-US" dirty="0"/>
          </a:p>
        </p:txBody>
      </p:sp>
    </p:spTree>
    <p:extLst>
      <p:ext uri="{BB962C8B-B14F-4D97-AF65-F5344CB8AC3E}">
        <p14:creationId xmlns:p14="http://schemas.microsoft.com/office/powerpoint/2010/main" val="425715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a:t>
            </a:r>
            <a:r>
              <a:rPr lang="en-US" altLang="zh-CN" baseline="0" dirty="0" smtClean="0"/>
              <a:t> discuss how to set the weights by introducing two important criteria for hash function selection. The first one is the quality of each hash function which can serve as the vertex weight. Since hash functions should preserve similarities between data, we use the empirical accuracy proposed in Wang’s work to define the measure of the quality. The higher the accuracy is, the higher the vertex weight will be.</a:t>
            </a:r>
          </a:p>
          <a:p>
            <a:endParaRPr lang="en-US" altLang="zh-CN" baseline="0" dirty="0" smtClean="0"/>
          </a:p>
          <a:p>
            <a:r>
              <a:rPr lang="en-US" altLang="zh-CN" baseline="0" dirty="0" smtClean="0"/>
              <a:t>Another important criteria is the independence among hash functions, which can help to avoid the redundancy among functions and tables. We choose the mutual information between any two functions to approximately model the relations among functions. As the formula shows, the more impendent the two hash functions, the higher their edge weight will be.  </a:t>
            </a:r>
            <a:endParaRPr lang="zh-CN" altLang="en-US" dirty="0"/>
          </a:p>
        </p:txBody>
      </p:sp>
    </p:spTree>
    <p:extLst>
      <p:ext uri="{BB962C8B-B14F-4D97-AF65-F5344CB8AC3E}">
        <p14:creationId xmlns:p14="http://schemas.microsoft.com/office/powerpoint/2010/main" val="140229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p:nvSpPr>
        <p:spPr bwMode="black">
          <a:xfrm>
            <a:off x="6648450" y="6273800"/>
            <a:ext cx="20494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lnSpc>
                <a:spcPct val="90000"/>
              </a:lnSpc>
            </a:pPr>
            <a:r>
              <a:rPr lang="en-US" altLang="zh-CN" sz="1000" b="0">
                <a:solidFill>
                  <a:schemeClr val="bg1"/>
                </a:solidFill>
                <a:ea typeface="ＭＳ Ｐゴシック" pitchFamily="34" charset="-128"/>
                <a:cs typeface="Calibri" pitchFamily="34" charset="0"/>
              </a:rPr>
              <a:t>© 2009 IBM Corporation</a:t>
            </a:r>
          </a:p>
        </p:txBody>
      </p:sp>
      <p:sp>
        <p:nvSpPr>
          <p:cNvPr id="5" name="Text Box 7"/>
          <p:cNvSpPr txBox="1">
            <a:spLocks noChangeArrowheads="1"/>
          </p:cNvSpPr>
          <p:nvPr/>
        </p:nvSpPr>
        <p:spPr bwMode="auto">
          <a:xfrm>
            <a:off x="1404938" y="1292225"/>
            <a:ext cx="5418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spcBef>
                <a:spcPct val="50000"/>
              </a:spcBef>
              <a:defRPr/>
            </a:pPr>
            <a:r>
              <a:rPr lang="en-US" altLang="zh-CN" sz="1400" b="0" smtClean="0">
                <a:solidFill>
                  <a:schemeClr val="bg1"/>
                </a:solidFill>
                <a:ea typeface="ＭＳ Ｐゴシック" pitchFamily="34" charset="-128"/>
                <a:cs typeface="Calibri" pitchFamily="34" charset="0"/>
              </a:rPr>
              <a:t>IBM Research</a:t>
            </a:r>
          </a:p>
        </p:txBody>
      </p:sp>
      <p:sp>
        <p:nvSpPr>
          <p:cNvPr id="57353" name="Rectangle 9"/>
          <p:cNvSpPr>
            <a:spLocks noGrp="1" noChangeArrowheads="1"/>
          </p:cNvSpPr>
          <p:nvPr>
            <p:ph type="ctrTitle" sz="quarter"/>
          </p:nvPr>
        </p:nvSpPr>
        <p:spPr>
          <a:xfrm>
            <a:off x="685800" y="2632075"/>
            <a:ext cx="4740275" cy="449263"/>
          </a:xfrm>
          <a:ln w="28575"/>
        </p:spPr>
        <p:txBody>
          <a:bodyPr wrap="none" anchor="ctr"/>
          <a:lstStyle>
            <a:lvl1pPr>
              <a:defRPr/>
            </a:lvl1pPr>
          </a:lstStyle>
          <a:p>
            <a:r>
              <a:rPr lang="en-US"/>
              <a:t>Click to edit Master title style</a:t>
            </a:r>
          </a:p>
        </p:txBody>
      </p:sp>
      <p:sp>
        <p:nvSpPr>
          <p:cNvPr id="57354" name="Rectangle 10"/>
          <p:cNvSpPr>
            <a:spLocks noGrp="1" noChangeArrowheads="1"/>
          </p:cNvSpPr>
          <p:nvPr>
            <p:ph type="subTitle" sz="quarter" idx="1"/>
          </p:nvPr>
        </p:nvSpPr>
        <p:spPr>
          <a:xfrm>
            <a:off x="1417638" y="4013200"/>
            <a:ext cx="4127500" cy="396875"/>
          </a:xfrm>
          <a:ln w="28575"/>
        </p:spPr>
        <p:txBody>
          <a:bodyPr wrap="none" anchor="ctr">
            <a:spAutoFit/>
          </a:bodyPr>
          <a:lstStyle>
            <a:lvl1pPr marL="0" indent="0">
              <a:lnSpc>
                <a:spcPct val="90000"/>
              </a:lnSpc>
              <a:spcBef>
                <a:spcPct val="0"/>
              </a:spcBef>
              <a:spcAft>
                <a:spcPct val="0"/>
              </a:spcAft>
              <a:buFont typeface="Wingdings" pitchFamily="2" charset="2"/>
              <a:buNone/>
              <a:defRPr b="0"/>
            </a:lvl1pPr>
          </a:lstStyle>
          <a:p>
            <a:r>
              <a:rPr lang="en-US"/>
              <a:t>Click to edit Master subtitle style</a:t>
            </a:r>
          </a:p>
        </p:txBody>
      </p:sp>
      <p:sp>
        <p:nvSpPr>
          <p:cNvPr id="6" name="Rectangle 11"/>
          <p:cNvSpPr>
            <a:spLocks noGrp="1" noChangeArrowheads="1"/>
          </p:cNvSpPr>
          <p:nvPr>
            <p:ph type="dt" sz="half" idx="10"/>
          </p:nvPr>
        </p:nvSpPr>
        <p:spPr/>
        <p:txBody>
          <a:bodyPr/>
          <a:lstStyle>
            <a:lvl1pPr>
              <a:defRPr smtClean="0"/>
            </a:lvl1pPr>
          </a:lstStyle>
          <a:p>
            <a:pPr>
              <a:defRPr/>
            </a:pPr>
            <a:endParaRPr lang="en-US" altLang="zh-CN"/>
          </a:p>
        </p:txBody>
      </p:sp>
      <p:sp>
        <p:nvSpPr>
          <p:cNvPr id="7" name="Rectangle 12"/>
          <p:cNvSpPr>
            <a:spLocks noGrp="1" noChangeArrowheads="1"/>
          </p:cNvSpPr>
          <p:nvPr>
            <p:ph type="ftr" sz="quarter" idx="11"/>
          </p:nvPr>
        </p:nvSpPr>
        <p:spPr/>
        <p:txBody>
          <a:bodyPr/>
          <a:lstStyle>
            <a:lvl1pPr>
              <a:defRPr smtClean="0"/>
            </a:lvl1pPr>
          </a:lstStyle>
          <a:p>
            <a:pPr>
              <a:defRPr/>
            </a:pPr>
            <a:endParaRPr lang="en-US" altLang="zh-CN"/>
          </a:p>
        </p:txBody>
      </p:sp>
    </p:spTree>
    <p:extLst>
      <p:ext uri="{BB962C8B-B14F-4D97-AF65-F5344CB8AC3E}">
        <p14:creationId xmlns:p14="http://schemas.microsoft.com/office/powerpoint/2010/main" val="1379009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5117"/>
            <a:ext cx="8229600" cy="5037083"/>
          </a:xfrm>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53988" y="541338"/>
            <a:ext cx="8869362" cy="480131"/>
          </a:xfrm>
        </p:spPr>
        <p:txBody>
          <a:bodyPr/>
          <a:lstStyle>
            <a:lvl1pPr>
              <a:defRPr sz="2800"/>
            </a:lvl1pPr>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E9E58F76-4926-4333-B2E3-A55B8BCD35F6}" type="datetime1">
              <a:rPr lang="en-US"/>
              <a:pPr>
                <a:defRPr/>
              </a:pPr>
              <a:t>7/10/2013</a:t>
            </a:fld>
            <a:endParaRPr lang="en-US"/>
          </a:p>
        </p:txBody>
      </p:sp>
      <p:sp>
        <p:nvSpPr>
          <p:cNvPr id="5" name="Slide Number Placeholder 10"/>
          <p:cNvSpPr>
            <a:spLocks noGrp="1"/>
          </p:cNvSpPr>
          <p:nvPr>
            <p:ph type="sldNum" sz="quarter" idx="11"/>
          </p:nvPr>
        </p:nvSpPr>
        <p:spPr>
          <a:xfrm>
            <a:off x="7589838" y="6365875"/>
            <a:ext cx="503237" cy="301625"/>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fld id="{ECA8CC16-1B1F-47D2-B120-C59E65FB8A6E}" type="slidenum">
              <a:rPr lang="en-US" altLang="zh-CN"/>
              <a:pPr/>
              <a:t>‹#›</a:t>
            </a:fld>
            <a:endParaRPr lang="en-US" altLang="zh-CN" dirty="0"/>
          </a:p>
        </p:txBody>
      </p:sp>
      <p:sp>
        <p:nvSpPr>
          <p:cNvPr id="6" name="Footer Placeholder 11"/>
          <p:cNvSpPr>
            <a:spLocks noGrp="1"/>
          </p:cNvSpPr>
          <p:nvPr>
            <p:ph type="ftr" sz="quarter" idx="12"/>
          </p:nvPr>
        </p:nvSpPr>
        <p:spPr/>
        <p:txBody>
          <a:bodyPr/>
          <a:lstStyle>
            <a:lvl1pPr>
              <a:defRPr/>
            </a:lvl1pPr>
          </a:lstStyle>
          <a:p>
            <a:pPr>
              <a:defRPr/>
            </a:pPr>
            <a:r>
              <a:rPr lang="en-US"/>
              <a:t>Your logo here</a:t>
            </a:r>
            <a:endParaRPr lang="en-US" dirty="0"/>
          </a:p>
        </p:txBody>
      </p:sp>
    </p:spTree>
    <p:extLst>
      <p:ext uri="{BB962C8B-B14F-4D97-AF65-F5344CB8AC3E}">
        <p14:creationId xmlns:p14="http://schemas.microsoft.com/office/powerpoint/2010/main" val="11150437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685800" y="1296988"/>
            <a:ext cx="777557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Rectangle 9"/>
          <p:cNvSpPr>
            <a:spLocks noGrp="1" noChangeArrowheads="1"/>
          </p:cNvSpPr>
          <p:nvPr>
            <p:ph type="title"/>
          </p:nvPr>
        </p:nvSpPr>
        <p:spPr bwMode="auto">
          <a:xfrm>
            <a:off x="153988" y="541338"/>
            <a:ext cx="88693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CN" smtClean="0"/>
              <a:t>Click to edit Master title style</a:t>
            </a:r>
          </a:p>
        </p:txBody>
      </p:sp>
      <p:sp>
        <p:nvSpPr>
          <p:cNvPr id="25" name="Rectangle 11"/>
          <p:cNvSpPr>
            <a:spLocks noGrp="1" noChangeArrowheads="1"/>
          </p:cNvSpPr>
          <p:nvPr>
            <p:ph type="dt" sz="half" idx="2"/>
          </p:nvPr>
        </p:nvSpPr>
        <p:spPr bwMode="auto">
          <a:xfrm>
            <a:off x="7308850" y="6550025"/>
            <a:ext cx="1609725" cy="260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50000"/>
              </a:spcBef>
              <a:defRPr sz="1400" b="0" smtClean="0">
                <a:solidFill>
                  <a:srgbClr val="FFFFFF"/>
                </a:solidFill>
                <a:ea typeface="宋体" charset="-122"/>
                <a:cs typeface="Calibri" pitchFamily="34" charset="0"/>
              </a:defRPr>
            </a:lvl1pPr>
          </a:lstStyle>
          <a:p>
            <a:pPr>
              <a:defRPr/>
            </a:pPr>
            <a:endParaRPr lang="en-US" altLang="zh-CN"/>
          </a:p>
        </p:txBody>
      </p:sp>
      <p:sp>
        <p:nvSpPr>
          <p:cNvPr id="26" name="Rectangle 12"/>
          <p:cNvSpPr>
            <a:spLocks noGrp="1" noChangeArrowheads="1"/>
          </p:cNvSpPr>
          <p:nvPr>
            <p:ph type="ftr" sz="quarter" idx="3"/>
          </p:nvPr>
        </p:nvSpPr>
        <p:spPr bwMode="auto">
          <a:xfrm>
            <a:off x="1370013" y="6550025"/>
            <a:ext cx="5794375" cy="260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0" hangingPunct="0">
              <a:spcBef>
                <a:spcPct val="50000"/>
              </a:spcBef>
              <a:defRPr sz="1400" b="0" smtClean="0">
                <a:solidFill>
                  <a:srgbClr val="FFFFFF"/>
                </a:solidFill>
                <a:ea typeface="宋体" charset="-122"/>
                <a:cs typeface="Calibri" pitchFamily="34" charset="0"/>
              </a:defRPr>
            </a:lvl1pPr>
          </a:lstStyle>
          <a:p>
            <a:pPr>
              <a:defRPr/>
            </a:pPr>
            <a:endParaRPr lang="en-US" altLang="zh-CN"/>
          </a:p>
        </p:txBody>
      </p:sp>
      <p:sp>
        <p:nvSpPr>
          <p:cNvPr id="6" name="Slide Number Placeholder 10"/>
          <p:cNvSpPr>
            <a:spLocks noGrp="1"/>
          </p:cNvSpPr>
          <p:nvPr>
            <p:ph type="sldNum" sz="quarter" idx="4"/>
          </p:nvPr>
        </p:nvSpPr>
        <p:spPr>
          <a:xfrm>
            <a:off x="7589838" y="6555067"/>
            <a:ext cx="503237" cy="301625"/>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fld id="{ECA8CC16-1B1F-47D2-B120-C59E65FB8A6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95290" r:id="rId1"/>
    <p:sldLayoutId id="2147495291" r:id="rId2"/>
  </p:sldLayoutIdLst>
  <p:transition>
    <p:fade/>
  </p:transition>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2800" b="1">
          <a:solidFill>
            <a:srgbClr val="006699"/>
          </a:solidFill>
          <a:latin typeface="Calibri" pitchFamily="34" charset="0"/>
          <a:ea typeface="+mj-ea"/>
          <a:cs typeface="+mj-cs"/>
        </a:defRPr>
      </a:lvl1pPr>
      <a:lvl2pPr algn="ctr" rtl="0" eaLnBrk="0" fontAlgn="base" hangingPunct="0">
        <a:lnSpc>
          <a:spcPct val="90000"/>
        </a:lnSpc>
        <a:spcBef>
          <a:spcPct val="0"/>
        </a:spcBef>
        <a:spcAft>
          <a:spcPct val="0"/>
        </a:spcAft>
        <a:defRPr sz="2800" b="1">
          <a:solidFill>
            <a:srgbClr val="006699"/>
          </a:solidFill>
          <a:latin typeface="Calibri" pitchFamily="34" charset="0"/>
          <a:cs typeface="Arial" charset="0"/>
        </a:defRPr>
      </a:lvl2pPr>
      <a:lvl3pPr algn="ctr" rtl="0" eaLnBrk="0" fontAlgn="base" hangingPunct="0">
        <a:lnSpc>
          <a:spcPct val="90000"/>
        </a:lnSpc>
        <a:spcBef>
          <a:spcPct val="0"/>
        </a:spcBef>
        <a:spcAft>
          <a:spcPct val="0"/>
        </a:spcAft>
        <a:defRPr sz="2800" b="1">
          <a:solidFill>
            <a:srgbClr val="006699"/>
          </a:solidFill>
          <a:latin typeface="Calibri" pitchFamily="34" charset="0"/>
          <a:cs typeface="Arial" charset="0"/>
        </a:defRPr>
      </a:lvl3pPr>
      <a:lvl4pPr algn="ctr" rtl="0" eaLnBrk="0" fontAlgn="base" hangingPunct="0">
        <a:lnSpc>
          <a:spcPct val="90000"/>
        </a:lnSpc>
        <a:spcBef>
          <a:spcPct val="0"/>
        </a:spcBef>
        <a:spcAft>
          <a:spcPct val="0"/>
        </a:spcAft>
        <a:defRPr sz="2800" b="1">
          <a:solidFill>
            <a:srgbClr val="006699"/>
          </a:solidFill>
          <a:latin typeface="Calibri" pitchFamily="34" charset="0"/>
          <a:cs typeface="Arial" charset="0"/>
        </a:defRPr>
      </a:lvl4pPr>
      <a:lvl5pPr algn="ctr" rtl="0" eaLnBrk="0" fontAlgn="base" hangingPunct="0">
        <a:lnSpc>
          <a:spcPct val="90000"/>
        </a:lnSpc>
        <a:spcBef>
          <a:spcPct val="0"/>
        </a:spcBef>
        <a:spcAft>
          <a:spcPct val="0"/>
        </a:spcAft>
        <a:defRPr sz="2800" b="1">
          <a:solidFill>
            <a:srgbClr val="006699"/>
          </a:solidFill>
          <a:latin typeface="Calibri" pitchFamily="34" charset="0"/>
          <a:cs typeface="Arial" charset="0"/>
        </a:defRPr>
      </a:lvl5pPr>
      <a:lvl6pPr marL="457200" algn="l" rtl="0" fontAlgn="base">
        <a:lnSpc>
          <a:spcPct val="90000"/>
        </a:lnSpc>
        <a:spcBef>
          <a:spcPct val="0"/>
        </a:spcBef>
        <a:spcAft>
          <a:spcPct val="0"/>
        </a:spcAft>
        <a:defRPr sz="2600" b="1">
          <a:solidFill>
            <a:srgbClr val="006699"/>
          </a:solidFill>
          <a:latin typeface="Arial" charset="0"/>
          <a:cs typeface="Arial" charset="0"/>
        </a:defRPr>
      </a:lvl6pPr>
      <a:lvl7pPr marL="914400" algn="l" rtl="0" fontAlgn="base">
        <a:lnSpc>
          <a:spcPct val="90000"/>
        </a:lnSpc>
        <a:spcBef>
          <a:spcPct val="0"/>
        </a:spcBef>
        <a:spcAft>
          <a:spcPct val="0"/>
        </a:spcAft>
        <a:defRPr sz="2600" b="1">
          <a:solidFill>
            <a:srgbClr val="006699"/>
          </a:solidFill>
          <a:latin typeface="Arial" charset="0"/>
          <a:cs typeface="Arial" charset="0"/>
        </a:defRPr>
      </a:lvl7pPr>
      <a:lvl8pPr marL="1371600" algn="l" rtl="0" fontAlgn="base">
        <a:lnSpc>
          <a:spcPct val="90000"/>
        </a:lnSpc>
        <a:spcBef>
          <a:spcPct val="0"/>
        </a:spcBef>
        <a:spcAft>
          <a:spcPct val="0"/>
        </a:spcAft>
        <a:defRPr sz="2600" b="1">
          <a:solidFill>
            <a:srgbClr val="006699"/>
          </a:solidFill>
          <a:latin typeface="Arial" charset="0"/>
          <a:cs typeface="Arial" charset="0"/>
        </a:defRPr>
      </a:lvl8pPr>
      <a:lvl9pPr marL="1828800" algn="l" rtl="0" fontAlgn="base">
        <a:lnSpc>
          <a:spcPct val="90000"/>
        </a:lnSpc>
        <a:spcBef>
          <a:spcPct val="0"/>
        </a:spcBef>
        <a:spcAft>
          <a:spcPct val="0"/>
        </a:spcAft>
        <a:defRPr sz="2600" b="1">
          <a:solidFill>
            <a:srgbClr val="006699"/>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Calibri" pitchFamily="34" charset="0"/>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000">
          <a:solidFill>
            <a:schemeClr val="tx1"/>
          </a:solidFill>
          <a:latin typeface="Calibri" pitchFamily="34" charset="0"/>
          <a:cs typeface="+mn-cs"/>
        </a:defRPr>
      </a:lvl2pPr>
      <a:lvl3pPr marL="682625" indent="-223838" algn="l" rtl="0" eaLnBrk="0" fontAlgn="base" hangingPunct="0">
        <a:spcBef>
          <a:spcPct val="20000"/>
        </a:spcBef>
        <a:spcAft>
          <a:spcPct val="0"/>
        </a:spcAft>
        <a:buClr>
          <a:schemeClr val="accent2"/>
        </a:buClr>
        <a:buChar char="•"/>
        <a:defRPr>
          <a:solidFill>
            <a:schemeClr val="tx1"/>
          </a:solidFill>
          <a:latin typeface="Calibri" pitchFamily="34" charset="0"/>
          <a:cs typeface="+mn-cs"/>
        </a:defRPr>
      </a:lvl3pPr>
      <a:lvl4pPr marL="912813" indent="-228600" algn="l" rtl="0" eaLnBrk="0" fontAlgn="base" hangingPunct="0">
        <a:spcBef>
          <a:spcPct val="20000"/>
        </a:spcBef>
        <a:spcAft>
          <a:spcPct val="0"/>
        </a:spcAft>
        <a:buClr>
          <a:schemeClr val="accent2"/>
        </a:buClr>
        <a:buFont typeface="Arial" charset="0"/>
        <a:buChar char="–"/>
        <a:defRPr sz="1600">
          <a:solidFill>
            <a:schemeClr val="tx1"/>
          </a:solidFill>
          <a:latin typeface="Calibri" pitchFamily="34" charset="0"/>
          <a:cs typeface="+mn-cs"/>
        </a:defRPr>
      </a:lvl4pPr>
      <a:lvl5pPr marL="1143000" indent="-228600" algn="l" rtl="0" eaLnBrk="0" fontAlgn="base" hangingPunct="0">
        <a:spcBef>
          <a:spcPct val="20000"/>
        </a:spcBef>
        <a:spcAft>
          <a:spcPct val="0"/>
        </a:spcAft>
        <a:buClr>
          <a:schemeClr val="accent2"/>
        </a:buClr>
        <a:buFont typeface="Arial" charset="0"/>
        <a:buChar char="&gt;"/>
        <a:defRPr sz="1400">
          <a:solidFill>
            <a:schemeClr val="tx1"/>
          </a:solidFill>
          <a:latin typeface="Calibri" pitchFamily="34" charset="0"/>
          <a:cs typeface="+mn-cs"/>
        </a:defRPr>
      </a:lvl5pPr>
      <a:lvl6pPr marL="1600200" indent="-228600" algn="l" rtl="0" fontAlgn="base">
        <a:spcBef>
          <a:spcPct val="20000"/>
        </a:spcBef>
        <a:spcAft>
          <a:spcPct val="0"/>
        </a:spcAft>
        <a:buClr>
          <a:schemeClr val="accent2"/>
        </a:buClr>
        <a:buFont typeface="Arial" charset="0"/>
        <a:buChar char="&gt;"/>
        <a:defRPr sz="1200">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sz="1200">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sz="1200">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olumbia.edu/"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hyperlink" Target="http://www.buaa.edu.cn/" TargetMode="Externa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50" y="3240088"/>
            <a:ext cx="7745413" cy="2168525"/>
          </a:xfrm>
        </p:spPr>
        <p:txBody>
          <a:bodyPr>
            <a:normAutofit/>
          </a:bodyPr>
          <a:lstStyle/>
          <a:p>
            <a:pPr algn="ctr"/>
            <a:r>
              <a:rPr lang="en-US" altLang="zh-CN" b="1" dirty="0" smtClean="0">
                <a:solidFill>
                  <a:srgbClr val="CC6600"/>
                </a:solidFill>
                <a:ea typeface="宋体" charset="-122"/>
                <a:cs typeface="Calibri" pitchFamily="34" charset="0"/>
              </a:rPr>
              <a:t>Xianglong Liu</a:t>
            </a:r>
            <a:r>
              <a:rPr lang="en-US" altLang="zh-CN" b="1" baseline="30000" dirty="0" smtClean="0">
                <a:solidFill>
                  <a:srgbClr val="00B050"/>
                </a:solidFill>
                <a:ea typeface="宋体" charset="-122"/>
                <a:cs typeface="Calibri" pitchFamily="34" charset="0"/>
                <a:sym typeface="Wingdings 2" pitchFamily="18" charset="2"/>
              </a:rPr>
              <a:t>1</a:t>
            </a:r>
            <a:r>
              <a:rPr lang="en-US" altLang="zh-CN" b="1" dirty="0" smtClean="0">
                <a:solidFill>
                  <a:srgbClr val="CC6600"/>
                </a:solidFill>
                <a:ea typeface="宋体" charset="-122"/>
                <a:cs typeface="Calibri" pitchFamily="34" charset="0"/>
              </a:rPr>
              <a:t>, </a:t>
            </a:r>
            <a:r>
              <a:rPr lang="en-US" altLang="zh-CN" b="1" dirty="0" err="1" smtClean="0">
                <a:solidFill>
                  <a:srgbClr val="CC6600"/>
                </a:solidFill>
                <a:ea typeface="宋体" charset="-122"/>
                <a:cs typeface="Calibri" pitchFamily="34" charset="0"/>
              </a:rPr>
              <a:t>Junfeng</a:t>
            </a:r>
            <a:r>
              <a:rPr lang="en-US" altLang="zh-CN" b="1" dirty="0" smtClean="0">
                <a:solidFill>
                  <a:srgbClr val="CC6600"/>
                </a:solidFill>
                <a:ea typeface="宋体" charset="-122"/>
                <a:cs typeface="Calibri" pitchFamily="34" charset="0"/>
              </a:rPr>
              <a:t> He</a:t>
            </a:r>
            <a:r>
              <a:rPr lang="en-US" altLang="zh-CN" b="1" baseline="30000" dirty="0" smtClean="0">
                <a:solidFill>
                  <a:srgbClr val="00B050"/>
                </a:solidFill>
                <a:ea typeface="宋体" charset="-122"/>
                <a:cs typeface="Calibri" pitchFamily="34" charset="0"/>
                <a:sym typeface="Wingdings 2" pitchFamily="18" charset="2"/>
              </a:rPr>
              <a:t>2,3</a:t>
            </a:r>
            <a:r>
              <a:rPr lang="en-US" altLang="zh-CN" b="1" dirty="0" smtClean="0">
                <a:solidFill>
                  <a:srgbClr val="CC6600"/>
                </a:solidFill>
                <a:ea typeface="宋体" charset="-122"/>
                <a:cs typeface="Calibri" pitchFamily="34" charset="0"/>
              </a:rPr>
              <a:t>, and Bo Lang</a:t>
            </a:r>
            <a:r>
              <a:rPr lang="en-US" altLang="zh-CN" b="1" baseline="30000" dirty="0" smtClean="0">
                <a:solidFill>
                  <a:srgbClr val="00B050"/>
                </a:solidFill>
                <a:ea typeface="宋体" charset="-122"/>
                <a:cs typeface="Calibri" pitchFamily="34" charset="0"/>
                <a:sym typeface="Wingdings 2" pitchFamily="18" charset="2"/>
              </a:rPr>
              <a:t>1</a:t>
            </a:r>
            <a:endParaRPr lang="en-US" altLang="zh-CN" b="1" dirty="0" smtClean="0">
              <a:solidFill>
                <a:srgbClr val="00B050"/>
              </a:solidFill>
              <a:ea typeface="宋体" charset="-122"/>
              <a:cs typeface="Calibri" pitchFamily="34" charset="0"/>
            </a:endParaRPr>
          </a:p>
          <a:p>
            <a:pPr algn="ctr">
              <a:spcBef>
                <a:spcPct val="20000"/>
              </a:spcBef>
            </a:pPr>
            <a:r>
              <a:rPr lang="en-US" altLang="zh-CN" sz="2000" b="1" baseline="30000" dirty="0" smtClean="0">
                <a:solidFill>
                  <a:srgbClr val="00B050"/>
                </a:solidFill>
                <a:ea typeface="宋体" charset="-122"/>
                <a:cs typeface="Calibri" pitchFamily="34" charset="0"/>
                <a:sym typeface="Wingdings 2" pitchFamily="18" charset="2"/>
              </a:rPr>
              <a:t>1</a:t>
            </a:r>
            <a:r>
              <a:rPr lang="en-US" altLang="zh-CN" sz="2000" b="1" i="1" dirty="0" smtClean="0">
                <a:solidFill>
                  <a:srgbClr val="0C326A"/>
                </a:solidFill>
                <a:ea typeface="宋体" charset="-122"/>
                <a:cs typeface="Calibri" pitchFamily="34" charset="0"/>
              </a:rPr>
              <a:t>Beihang University, Beijing, China</a:t>
            </a:r>
          </a:p>
          <a:p>
            <a:pPr algn="ctr">
              <a:spcBef>
                <a:spcPct val="20000"/>
              </a:spcBef>
            </a:pPr>
            <a:r>
              <a:rPr lang="en-US" altLang="zh-CN" sz="2000" b="1" baseline="30000" dirty="0" smtClean="0">
                <a:solidFill>
                  <a:srgbClr val="00B050"/>
                </a:solidFill>
                <a:ea typeface="宋体" charset="-122"/>
                <a:cs typeface="Calibri" pitchFamily="34" charset="0"/>
                <a:sym typeface="Wingdings 2" pitchFamily="18" charset="2"/>
              </a:rPr>
              <a:t>2</a:t>
            </a:r>
            <a:r>
              <a:rPr lang="en-US" altLang="zh-CN" sz="2000" b="1" i="1" dirty="0" smtClean="0">
                <a:solidFill>
                  <a:srgbClr val="0C326A"/>
                </a:solidFill>
                <a:ea typeface="宋体" charset="-122"/>
                <a:cs typeface="Calibri" pitchFamily="34" charset="0"/>
              </a:rPr>
              <a:t>Columbia University, New York, NY, USA</a:t>
            </a:r>
          </a:p>
          <a:p>
            <a:pPr algn="ctr">
              <a:spcBef>
                <a:spcPct val="20000"/>
              </a:spcBef>
            </a:pPr>
            <a:r>
              <a:rPr lang="en-US" altLang="zh-CN" sz="2000" b="1" baseline="30000" dirty="0" smtClean="0">
                <a:solidFill>
                  <a:srgbClr val="00B050"/>
                </a:solidFill>
                <a:ea typeface="宋体" charset="-122"/>
                <a:cs typeface="Calibri" pitchFamily="34" charset="0"/>
                <a:sym typeface="Wingdings 2" pitchFamily="18" charset="2"/>
              </a:rPr>
              <a:t>3</a:t>
            </a:r>
            <a:r>
              <a:rPr lang="en-US" altLang="zh-CN" sz="2000" b="1" i="1" dirty="0" smtClean="0">
                <a:solidFill>
                  <a:srgbClr val="0C326A"/>
                </a:solidFill>
                <a:ea typeface="宋体" charset="-122"/>
                <a:cs typeface="Calibri" pitchFamily="34" charset="0"/>
              </a:rPr>
              <a:t>Facebook, Menlo Park, CA, USA</a:t>
            </a:r>
          </a:p>
        </p:txBody>
      </p:sp>
      <p:sp>
        <p:nvSpPr>
          <p:cNvPr id="4099" name="TextBox 4"/>
          <p:cNvSpPr txBox="1">
            <a:spLocks noChangeArrowheads="1"/>
          </p:cNvSpPr>
          <p:nvPr/>
        </p:nvSpPr>
        <p:spPr bwMode="auto">
          <a:xfrm>
            <a:off x="82550" y="2574767"/>
            <a:ext cx="9001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algn="ctr" eaLnBrk="1" hangingPunct="1"/>
            <a:r>
              <a:rPr lang="en-US" altLang="zh-CN" sz="3200" dirty="0">
                <a:ea typeface="Tahoma" pitchFamily="34" charset="0"/>
                <a:cs typeface="Calibri" pitchFamily="34" charset="0"/>
              </a:rPr>
              <a:t>Reciprocal Hash Tables for Nearest Neighbor Search</a:t>
            </a:r>
            <a:endParaRPr lang="zh-CN" altLang="en-US" sz="3200" dirty="0">
              <a:ea typeface="宋体" charset="-122"/>
              <a:cs typeface="Calibri" pitchFamily="34" charset="0"/>
            </a:endParaRPr>
          </a:p>
        </p:txBody>
      </p:sp>
      <p:pic>
        <p:nvPicPr>
          <p:cNvPr id="4100" name="Picture 1531" descr="cu_logo_expand"/>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1099" y="312910"/>
            <a:ext cx="3780000"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http://www.80858.com/uploads/userup/1004/12135122343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81380"/>
            <a:ext cx="4320000" cy="89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AAAI-13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8713" y="5262431"/>
            <a:ext cx="190500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78496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10</a:t>
            </a:fld>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35117"/>
                <a:ext cx="8229600" cy="5532383"/>
              </a:xfrm>
            </p:spPr>
            <p:txBody>
              <a:bodyPr/>
              <a:lstStyle/>
              <a:p>
                <a:r>
                  <a:rPr lang="en-US" altLang="zh-CN" dirty="0" smtClean="0">
                    <a:ea typeface="宋体" charset="-122"/>
                  </a:rPr>
                  <a:t>Informative </a:t>
                </a:r>
                <a:r>
                  <a:rPr lang="en-US" altLang="zh-CN" dirty="0">
                    <a:ea typeface="宋体" charset="-122"/>
                  </a:rPr>
                  <a:t>Hash </a:t>
                </a:r>
                <a:r>
                  <a:rPr lang="en-US" altLang="zh-CN" dirty="0" smtClean="0">
                    <a:ea typeface="宋体" charset="-122"/>
                  </a:rPr>
                  <a:t>Tables</a:t>
                </a:r>
              </a:p>
              <a:p>
                <a:pPr marL="458787" lvl="2" indent="0">
                  <a:buNone/>
                </a:pPr>
                <a:r>
                  <a:rPr lang="en-US" altLang="zh-CN" sz="2400" dirty="0" smtClean="0"/>
                  <a:t>informative hash table: </a:t>
                </a:r>
                <a:r>
                  <a:rPr lang="en-US" sz="2400" dirty="0" smtClean="0"/>
                  <a:t>the hash functions </a:t>
                </a:r>
                <a:r>
                  <a:rPr lang="en-US" sz="2400" b="1" dirty="0" smtClean="0"/>
                  <a:t>preserving neighbor relationships and mutually independent</a:t>
                </a:r>
              </a:p>
              <a:p>
                <a:pPr marL="458787" lvl="2" indent="0">
                  <a:buNone/>
                </a:pPr>
                <a:endParaRPr lang="en-US" sz="1200" dirty="0" smtClean="0"/>
              </a:p>
              <a:p>
                <a:pPr marL="458787" lvl="2" indent="0">
                  <a:buNone/>
                </a:pPr>
                <a:r>
                  <a:rPr lang="en-US" sz="2400" dirty="0" smtClean="0"/>
                  <a:t>the </a:t>
                </a:r>
                <a:r>
                  <a:rPr lang="en-US" sz="2400" dirty="0"/>
                  <a:t>most desired subset </a:t>
                </a:r>
                <a:r>
                  <a:rPr lang="en-US" sz="2400" dirty="0" smtClean="0"/>
                  <a:t>of hash </a:t>
                </a:r>
                <a:r>
                  <a:rPr lang="en-US" sz="2400" dirty="0"/>
                  <a:t>functions </a:t>
                </a:r>
                <a:r>
                  <a:rPr lang="en-US" sz="2400" dirty="0" smtClean="0"/>
                  <a:t>with </a:t>
                </a:r>
                <a:r>
                  <a:rPr lang="en-US" sz="2400" dirty="0"/>
                  <a:t>high vertex and edge weights </a:t>
                </a:r>
                <a:r>
                  <a:rPr lang="en-US" sz="2400" dirty="0" smtClean="0"/>
                  <a:t>inside</a:t>
                </a:r>
              </a:p>
              <a:p>
                <a:pPr marL="458787" lvl="2" indent="0">
                  <a:buNone/>
                </a:pPr>
                <a:endParaRPr lang="en-US" sz="1200" dirty="0"/>
              </a:p>
              <a:p>
                <a:pPr marL="458787" lvl="2" indent="0">
                  <a:buNone/>
                </a:pPr>
                <a:r>
                  <a:rPr lang="en-US" sz="2400" dirty="0" smtClean="0"/>
                  <a:t>the </a:t>
                </a:r>
                <a:r>
                  <a:rPr lang="en-US" sz="2400" b="1" dirty="0">
                    <a:solidFill>
                      <a:srgbClr val="FF0000"/>
                    </a:solidFill>
                  </a:rPr>
                  <a:t>dominant set </a:t>
                </a:r>
                <a:r>
                  <a:rPr lang="en-US" sz="2400" dirty="0"/>
                  <a:t>on the graph </a:t>
                </a:r>
                <a14:m>
                  <m:oMath xmlns:m="http://schemas.openxmlformats.org/officeDocument/2006/math">
                    <m:r>
                      <a:rPr lang="en-US" sz="2400" i="1" dirty="0" smtClean="0">
                        <a:latin typeface="Cambria Math" panose="02040503050406030204" pitchFamily="18" charset="0"/>
                      </a:rPr>
                      <m:t>𝐺</m:t>
                    </m:r>
                  </m:oMath>
                </a14:m>
                <a:r>
                  <a:rPr lang="en-US" sz="2400" dirty="0"/>
                  <a:t> </a:t>
                </a:r>
                <a:r>
                  <a:rPr lang="en-US" sz="2400" dirty="0" smtClean="0"/>
                  <a:t>[</a:t>
                </a:r>
                <a:r>
                  <a:rPr lang="en-US" sz="2400" dirty="0" err="1" smtClean="0"/>
                  <a:t>Pavan</a:t>
                </a:r>
                <a:r>
                  <a:rPr lang="en-US" sz="2400" dirty="0" smtClean="0"/>
                  <a:t> </a:t>
                </a:r>
                <a:r>
                  <a:rPr lang="en-US" sz="2400" dirty="0"/>
                  <a:t>and </a:t>
                </a:r>
                <a:r>
                  <a:rPr lang="en-US" sz="2400" dirty="0" err="1"/>
                  <a:t>Pelillo</a:t>
                </a:r>
                <a:r>
                  <a:rPr lang="en-US" sz="2400" dirty="0"/>
                  <a:t> </a:t>
                </a:r>
                <a:r>
                  <a:rPr lang="en-US" sz="2400" dirty="0" smtClean="0"/>
                  <a:t>2007</a:t>
                </a:r>
                <a:r>
                  <a:rPr lang="en-US" sz="2400" dirty="0"/>
                  <a:t>; </a:t>
                </a:r>
                <a:r>
                  <a:rPr lang="en-US" sz="2400" dirty="0" smtClean="0"/>
                  <a:t>Liu et </a:t>
                </a:r>
                <a:r>
                  <a:rPr lang="en-US" sz="2400" dirty="0"/>
                  <a:t>al. </a:t>
                </a:r>
                <a:r>
                  <a:rPr lang="en-US" sz="2400" dirty="0" smtClean="0"/>
                  <a:t>2013]</a:t>
                </a:r>
              </a:p>
              <a:p>
                <a:pPr marL="458787" lvl="2" indent="0">
                  <a:buNone/>
                </a:pPr>
                <a:endParaRPr lang="en-US" dirty="0"/>
              </a:p>
              <a:p>
                <a:pPr marL="458787" lvl="2" indent="0">
                  <a:buNone/>
                </a:pPr>
                <a:endParaRPr lang="en-US" dirty="0" smtClean="0"/>
              </a:p>
              <a:p>
                <a:pPr marL="458787" lvl="2" indent="0">
                  <a:buNone/>
                </a:pPr>
                <a:endParaRPr lang="en-US" dirty="0"/>
              </a:p>
              <a:p>
                <a:pPr marL="458787" lvl="2" indent="0">
                  <a:buNone/>
                </a:pPr>
                <a:endParaRPr lang="en-US" dirty="0" smtClean="0"/>
              </a:p>
              <a:p>
                <a:pPr marL="458787" lvl="2" indent="0">
                  <a:buNone/>
                </a:pPr>
                <a:endParaRPr lang="en-US" dirty="0"/>
              </a:p>
              <a:p>
                <a:pPr marL="458787" lvl="2" indent="0">
                  <a:buNone/>
                </a:pPr>
                <a:endParaRPr lang="en-US" altLang="zh-CN" dirty="0">
                  <a:ea typeface="宋体" charset="-122"/>
                </a:endParaRPr>
              </a:p>
              <a:p>
                <a:pPr marL="458787" lvl="2" indent="0">
                  <a:buNone/>
                </a:pPr>
                <a:endParaRPr lang="en-SG" sz="20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35117"/>
                <a:ext cx="8229600" cy="5532383"/>
              </a:xfrm>
              <a:blipFill rotWithShape="0">
                <a:blip r:embed="rId3"/>
                <a:stretch>
                  <a:fillRect l="-963" t="-881" r="-1481"/>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Solutions (1)</a:t>
            </a:r>
            <a:endParaRPr lang="en-SG" dirty="0"/>
          </a:p>
        </p:txBody>
      </p:sp>
      <p:sp>
        <p:nvSpPr>
          <p:cNvPr id="5" name="下箭头 4"/>
          <p:cNvSpPr/>
          <p:nvPr/>
        </p:nvSpPr>
        <p:spPr>
          <a:xfrm>
            <a:off x="4296639" y="2397517"/>
            <a:ext cx="520995" cy="372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4311502" y="3328452"/>
            <a:ext cx="520995" cy="372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4">
            <a:clrChange>
              <a:clrFrom>
                <a:srgbClr val="FFFFFF"/>
              </a:clrFrom>
              <a:clrTo>
                <a:srgbClr val="FFFFFF">
                  <a:alpha val="0"/>
                </a:srgbClr>
              </a:clrTo>
            </a:clrChange>
          </a:blip>
          <a:srcRect l="1" r="1600" b="5378"/>
          <a:stretch/>
        </p:blipFill>
        <p:spPr>
          <a:xfrm>
            <a:off x="1983667" y="4656082"/>
            <a:ext cx="5453881" cy="1948354"/>
          </a:xfrm>
          <a:prstGeom prst="rect">
            <a:avLst/>
          </a:prstGeom>
          <a:ln>
            <a:solidFill>
              <a:schemeClr val="accent1">
                <a:lumMod val="75000"/>
              </a:schemeClr>
            </a:solidFill>
          </a:ln>
        </p:spPr>
      </p:pic>
    </p:spTree>
    <p:extLst>
      <p:ext uri="{BB962C8B-B14F-4D97-AF65-F5344CB8AC3E}">
        <p14:creationId xmlns:p14="http://schemas.microsoft.com/office/powerpoint/2010/main" val="77505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11</a:t>
            </a:fld>
            <a:endParaRPr lang="en-US" altLang="zh-CN" dirty="0"/>
          </a:p>
        </p:txBody>
      </p:sp>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Solutions (2)</a:t>
            </a:r>
            <a:endParaRPr lang="en-SG" dirty="0"/>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059593" y="2412321"/>
            <a:ext cx="6868964" cy="4146131"/>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299549" y="1150908"/>
                <a:ext cx="8198066" cy="1200329"/>
              </a:xfrm>
              <a:prstGeom prst="rect">
                <a:avLst/>
              </a:prstGeom>
            </p:spPr>
            <p:txBody>
              <a:bodyPr wrap="square">
                <a:spAutoFit/>
              </a:bodyPr>
              <a:lstStyle/>
              <a:p>
                <a:pPr marL="233362" lvl="1" indent="0">
                  <a:buNone/>
                </a:pPr>
                <a:r>
                  <a:rPr lang="en-US" altLang="zh-CN" sz="2400" dirty="0">
                    <a:solidFill>
                      <a:srgbClr val="FF0000"/>
                    </a:solidFill>
                    <a:ea typeface="宋体" charset="-122"/>
                  </a:rPr>
                  <a:t>Straightforward table construction strategy: iteratively build hash tables by solving the above problems with respect to the remaining unselected hash functions in the pool </a:t>
                </a:r>
                <a14:m>
                  <m:oMath xmlns:m="http://schemas.openxmlformats.org/officeDocument/2006/math">
                    <m:r>
                      <a:rPr lang="en-US" altLang="zh-CN" sz="2400" i="1" dirty="0">
                        <a:solidFill>
                          <a:srgbClr val="FF0000"/>
                        </a:solidFill>
                        <a:latin typeface="Cambria Math" panose="02040503050406030204" pitchFamily="18" charset="0"/>
                        <a:ea typeface="宋体" charset="-122"/>
                      </a:rPr>
                      <m:t>𝐻</m:t>
                    </m:r>
                  </m:oMath>
                </a14:m>
                <a:endParaRPr lang="en-US" altLang="zh-CN" sz="2400" dirty="0">
                  <a:solidFill>
                    <a:srgbClr val="FF0000"/>
                  </a:solidFill>
                  <a:ea typeface="宋体"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299549" y="1150908"/>
                <a:ext cx="8198066" cy="1200329"/>
              </a:xfrm>
              <a:prstGeom prst="rect">
                <a:avLst/>
              </a:prstGeom>
              <a:blipFill rotWithShape="0">
                <a:blip r:embed="rId4"/>
                <a:stretch>
                  <a:fillRect t="-4061"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0978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12</a:t>
            </a:fld>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35117"/>
                <a:ext cx="8229600" cy="5532383"/>
              </a:xfrm>
            </p:spPr>
            <p:txBody>
              <a:bodyPr/>
              <a:lstStyle/>
              <a:p>
                <a:r>
                  <a:rPr lang="en-US" altLang="zh-CN" dirty="0" smtClean="0">
                    <a:ea typeface="宋体" charset="-122"/>
                  </a:rPr>
                  <a:t>Reciprocal Hash Tables</a:t>
                </a:r>
              </a:p>
              <a:p>
                <a:pPr marL="458787" lvl="2" indent="0">
                  <a:buNone/>
                </a:pPr>
                <a:r>
                  <a:rPr lang="en-US" altLang="zh-CN" dirty="0" smtClean="0"/>
                  <a:t>the redundancy </a:t>
                </a:r>
                <a:r>
                  <a:rPr lang="en-US" altLang="zh-CN" dirty="0"/>
                  <a:t>among </a:t>
                </a:r>
                <a:r>
                  <a:rPr lang="en-US" altLang="zh-CN" dirty="0" smtClean="0"/>
                  <a:t>tables: tables should be </a:t>
                </a:r>
                <a:r>
                  <a:rPr lang="en-US" dirty="0" smtClean="0"/>
                  <a:t>complementary </a:t>
                </a:r>
                <a:r>
                  <a:rPr lang="en-US" dirty="0"/>
                  <a:t>to each </a:t>
                </a:r>
                <a:r>
                  <a:rPr lang="en-US" dirty="0" smtClean="0"/>
                  <a:t>other, </a:t>
                </a:r>
                <a:r>
                  <a:rPr lang="en-US" dirty="0"/>
                  <a:t>so that the nearest neighbors can </a:t>
                </a:r>
                <a:r>
                  <a:rPr lang="en-US" dirty="0" smtClean="0"/>
                  <a:t>be found </a:t>
                </a:r>
                <a:r>
                  <a:rPr lang="en-US" dirty="0"/>
                  <a:t>in at least one of </a:t>
                </a:r>
                <a:r>
                  <a:rPr lang="en-US" dirty="0" smtClean="0"/>
                  <a:t>them.</a:t>
                </a:r>
              </a:p>
              <a:p>
                <a:pPr marL="458787" lvl="2" indent="0">
                  <a:buNone/>
                </a:pPr>
                <a:r>
                  <a:rPr lang="en-US" altLang="zh-CN" b="1" dirty="0">
                    <a:solidFill>
                      <a:srgbClr val="FF0000"/>
                    </a:solidFill>
                    <a:ea typeface="宋体" charset="-122"/>
                  </a:rPr>
                  <a:t>Improved table construction strategy</a:t>
                </a:r>
                <a:r>
                  <a:rPr lang="en-US" altLang="zh-CN" dirty="0">
                    <a:solidFill>
                      <a:srgbClr val="FF0000"/>
                    </a:solidFill>
                    <a:ea typeface="宋体" charset="-122"/>
                  </a:rPr>
                  <a:t>: for each table sequentially select the dominant hash functions that well separate the previous misclassified neighbors in a boosting </a:t>
                </a:r>
                <a:r>
                  <a:rPr lang="en-US" altLang="zh-CN" dirty="0" smtClean="0">
                    <a:solidFill>
                      <a:srgbClr val="FF0000"/>
                    </a:solidFill>
                    <a:ea typeface="宋体" charset="-122"/>
                  </a:rPr>
                  <a:t>manner</a:t>
                </a:r>
                <a:endParaRPr lang="en-US" dirty="0" smtClean="0"/>
              </a:p>
              <a:p>
                <a:pPr marL="458787" lvl="2" indent="0">
                  <a:buNone/>
                </a:pPr>
                <a:endParaRPr lang="en-US" sz="1050" dirty="0" smtClean="0"/>
              </a:p>
              <a:p>
                <a:pPr marL="801687" lvl="2" indent="-342900">
                  <a:buAutoNum type="arabicParenBoth"/>
                </a:pPr>
                <a:r>
                  <a:rPr lang="en-US" b="1" dirty="0" smtClean="0"/>
                  <a:t>Predict neighbor relations</a:t>
                </a:r>
                <a:r>
                  <a:rPr lang="en-US" dirty="0" smtClean="0"/>
                  <a:t>: current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 </m:t>
                    </m:r>
                  </m:oMath>
                </a14:m>
                <a:r>
                  <a:rPr lang="en-US" dirty="0"/>
                  <a:t>hash tables on the </a:t>
                </a:r>
                <a:r>
                  <a:rPr lang="en-US" dirty="0" smtClean="0"/>
                  <a:t>pair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r>
                  <a:rPr lang="en-US" dirty="0" smtClean="0"/>
                  <a:t>:</a:t>
                </a:r>
              </a:p>
              <a:p>
                <a:pPr marL="458787" lvl="2" indent="0">
                  <a:buNone/>
                </a:pPr>
                <a:r>
                  <a:rPr lang="en-US" dirty="0"/>
                  <a:t> </a:t>
                </a:r>
                <a:r>
                  <a:rPr lang="en-US" dirty="0" smtClean="0"/>
                  <a:t>                                                                              </a:t>
                </a:r>
              </a:p>
              <a:p>
                <a:pPr marL="801687" lvl="2" indent="-342900">
                  <a:buAutoNum type="arabicParenBoth"/>
                </a:pPr>
                <a:endParaRPr lang="en-US" dirty="0" smtClean="0"/>
              </a:p>
              <a:p>
                <a:pPr marL="801687" lvl="2" indent="-342900">
                  <a:buAutoNum type="arabicParenBoth"/>
                </a:pPr>
                <a:endParaRPr lang="en-US" dirty="0" smtClean="0"/>
              </a:p>
              <a:p>
                <a:pPr marL="801687" lvl="2" indent="-342900">
                  <a:buAutoNum type="arabicParenBoth"/>
                </a:pPr>
                <a:r>
                  <a:rPr lang="en-US" b="1" dirty="0" smtClean="0"/>
                  <a:t>Update the similarities</a:t>
                </a:r>
                <a:r>
                  <a:rPr lang="en-US" dirty="0"/>
                  <a:t>: the weights on the </a:t>
                </a:r>
                <a:r>
                  <a:rPr lang="en-US" dirty="0" smtClean="0"/>
                  <a:t>misclassified neighbor </a:t>
                </a:r>
                <a:r>
                  <a:rPr lang="en-US" dirty="0"/>
                  <a:t>pairs will be amplified to incur greater </a:t>
                </a:r>
                <a:r>
                  <a:rPr lang="en-US" dirty="0" smtClean="0"/>
                  <a:t>penalty, while </a:t>
                </a:r>
                <a:r>
                  <a:rPr lang="en-US" dirty="0"/>
                  <a:t>those on the correctly classified ones will be shrunk</a:t>
                </a:r>
              </a:p>
              <a:p>
                <a:pPr marL="458787" lvl="2" indent="0">
                  <a:buNone/>
                </a:pPr>
                <a:endParaRPr lang="en-US" dirty="0" smtClean="0"/>
              </a:p>
              <a:p>
                <a:pPr marL="458787" lvl="2" indent="0">
                  <a:buNone/>
                </a:pPr>
                <a:endParaRPr lang="en-US" altLang="zh-CN" dirty="0">
                  <a:ea typeface="宋体" charset="-122"/>
                </a:endParaRPr>
              </a:p>
              <a:p>
                <a:pPr marL="458787" lvl="2" indent="0">
                  <a:buNone/>
                </a:pPr>
                <a:endParaRPr lang="en-SG"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35117"/>
                <a:ext cx="8229600" cy="5532383"/>
              </a:xfrm>
              <a:blipFill rotWithShape="0">
                <a:blip r:embed="rId3"/>
                <a:stretch>
                  <a:fillRect l="-963" t="-881" r="-963"/>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Solutions (3)</a:t>
            </a:r>
            <a:endParaRPr lang="en-SG" dirty="0"/>
          </a:p>
        </p:txBody>
      </p:sp>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3676788" y="3523248"/>
            <a:ext cx="1634755" cy="432729"/>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3002166" y="4044627"/>
            <a:ext cx="3204911" cy="566807"/>
          </a:xfrm>
          <a:prstGeom prst="rect">
            <a:avLst/>
          </a:prstGeom>
        </p:spPr>
      </p:pic>
      <p:pic>
        <p:nvPicPr>
          <p:cNvPr id="10" name="图片 9"/>
          <p:cNvPicPr>
            <a:picLocks noChangeAspect="1"/>
          </p:cNvPicPr>
          <p:nvPr/>
        </p:nvPicPr>
        <p:blipFill>
          <a:blip r:embed="rId6"/>
          <a:stretch>
            <a:fillRect/>
          </a:stretch>
        </p:blipFill>
        <p:spPr>
          <a:xfrm>
            <a:off x="2743684" y="5795241"/>
            <a:ext cx="3720915" cy="926478"/>
          </a:xfrm>
          <a:prstGeom prst="rect">
            <a:avLst/>
          </a:prstGeom>
        </p:spPr>
      </p:pic>
      <p:pic>
        <p:nvPicPr>
          <p:cNvPr id="11" name="图片 10"/>
          <p:cNvPicPr>
            <a:picLocks noChangeAspect="1"/>
          </p:cNvPicPr>
          <p:nvPr/>
        </p:nvPicPr>
        <p:blipFill>
          <a:blip r:embed="rId7"/>
          <a:stretch>
            <a:fillRect/>
          </a:stretch>
        </p:blipFill>
        <p:spPr>
          <a:xfrm>
            <a:off x="3978654" y="5323093"/>
            <a:ext cx="1332889" cy="397458"/>
          </a:xfrm>
          <a:prstGeom prst="rect">
            <a:avLst/>
          </a:prstGeom>
        </p:spPr>
      </p:pic>
      <p:cxnSp>
        <p:nvCxnSpPr>
          <p:cNvPr id="27" name="直接连接符 26"/>
          <p:cNvCxnSpPr/>
          <p:nvPr/>
        </p:nvCxnSpPr>
        <p:spPr>
          <a:xfrm>
            <a:off x="3687421" y="5731443"/>
            <a:ext cx="189467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直接连接符 27"/>
          <p:cNvCxnSpPr/>
          <p:nvPr/>
        </p:nvCxnSpPr>
        <p:spPr>
          <a:xfrm>
            <a:off x="3595273" y="3938750"/>
            <a:ext cx="189467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8858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3"/>
          <p:cNvSpPr>
            <a:spLocks noGrp="1"/>
          </p:cNvSpPr>
          <p:nvPr>
            <p:ph idx="1"/>
          </p:nvPr>
        </p:nvSpPr>
        <p:spPr>
          <a:xfrm>
            <a:off x="457200" y="1192213"/>
            <a:ext cx="8578850" cy="4648200"/>
          </a:xfrm>
        </p:spPr>
        <p:txBody>
          <a:bodyPr/>
          <a:lstStyle/>
          <a:p>
            <a:r>
              <a:rPr lang="en-US" altLang="zh-CN" dirty="0" smtClean="0">
                <a:ea typeface="宋体" charset="-122"/>
              </a:rPr>
              <a:t>Boosting style: </a:t>
            </a:r>
            <a:r>
              <a:rPr lang="en-US" altLang="zh-CN" b="0" dirty="0" smtClean="0">
                <a:ea typeface="宋体" charset="-122"/>
              </a:rPr>
              <a:t>try to </a:t>
            </a:r>
            <a:r>
              <a:rPr lang="en-US" altLang="zh-CN" b="0" dirty="0" smtClean="0">
                <a:solidFill>
                  <a:srgbClr val="C00000"/>
                </a:solidFill>
                <a:ea typeface="宋体" charset="-122"/>
              </a:rPr>
              <a:t>correct the previous mistakes by updating weights on neighbor pairs in each round</a:t>
            </a:r>
          </a:p>
          <a:p>
            <a:endParaRPr lang="zh-CN" altLang="en-US" dirty="0" smtClean="0">
              <a:ea typeface="宋体" charset="-122"/>
            </a:endParaRPr>
          </a:p>
        </p:txBody>
      </p:sp>
      <p:sp>
        <p:nvSpPr>
          <p:cNvPr id="14340" name="Title 2"/>
          <p:cNvSpPr>
            <a:spLocks noGrp="1"/>
          </p:cNvSpPr>
          <p:nvPr>
            <p:ph type="title"/>
          </p:nvPr>
        </p:nvSpPr>
        <p:spPr>
          <a:xfrm>
            <a:off x="153988" y="541338"/>
            <a:ext cx="8869362" cy="479425"/>
          </a:xfrm>
        </p:spPr>
        <p:txBody>
          <a:bodyPr/>
          <a:lstStyle/>
          <a:p>
            <a:r>
              <a:rPr lang="en-US" altLang="zh-CN" dirty="0" smtClean="0">
                <a:ea typeface="宋体" charset="-122"/>
              </a:rPr>
              <a:t>Sequential Strategy: Boosting</a:t>
            </a:r>
            <a:endParaRPr lang="zh-CN" altLang="en-US" dirty="0" smtClean="0">
              <a:ea typeface="宋体" charset="-122"/>
            </a:endParaRPr>
          </a:p>
        </p:txBody>
      </p:sp>
      <p:graphicFrame>
        <p:nvGraphicFramePr>
          <p:cNvPr id="108" name="Table 19"/>
          <p:cNvGraphicFramePr>
            <a:graphicFrameLocks noGrp="1"/>
          </p:cNvGraphicFramePr>
          <p:nvPr>
            <p:extLst>
              <p:ext uri="{D42A27DB-BD31-4B8C-83A1-F6EECF244321}">
                <p14:modId xmlns:p14="http://schemas.microsoft.com/office/powerpoint/2010/main" val="871753868"/>
              </p:ext>
            </p:extLst>
          </p:nvPr>
        </p:nvGraphicFramePr>
        <p:xfrm>
          <a:off x="452438" y="3498419"/>
          <a:ext cx="2357437" cy="1689120"/>
        </p:xfrm>
        <a:graphic>
          <a:graphicData uri="http://schemas.openxmlformats.org/drawingml/2006/table">
            <a:tbl>
              <a:tblPr/>
              <a:tblGrid>
                <a:gridCol w="293687"/>
                <a:gridCol w="295275"/>
                <a:gridCol w="295275"/>
                <a:gridCol w="293688"/>
                <a:gridCol w="295275"/>
                <a:gridCol w="295275"/>
                <a:gridCol w="293687"/>
                <a:gridCol w="295275"/>
              </a:tblGrid>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bl>
          </a:graphicData>
        </a:graphic>
      </p:graphicFrame>
      <p:sp>
        <p:nvSpPr>
          <p:cNvPr id="109" name="Rectangle 20"/>
          <p:cNvSpPr/>
          <p:nvPr/>
        </p:nvSpPr>
        <p:spPr>
          <a:xfrm>
            <a:off x="774700" y="3774644"/>
            <a:ext cx="252413" cy="25241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0" name="Rectangle 22"/>
          <p:cNvSpPr/>
          <p:nvPr/>
        </p:nvSpPr>
        <p:spPr>
          <a:xfrm>
            <a:off x="487363" y="4082619"/>
            <a:ext cx="252412" cy="25082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1" name="Rectangle 23"/>
          <p:cNvSpPr/>
          <p:nvPr/>
        </p:nvSpPr>
        <p:spPr>
          <a:xfrm>
            <a:off x="2260600" y="3785757"/>
            <a:ext cx="252413" cy="252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2" name="Rectangle 25"/>
          <p:cNvSpPr/>
          <p:nvPr/>
        </p:nvSpPr>
        <p:spPr>
          <a:xfrm>
            <a:off x="1370013" y="4346144"/>
            <a:ext cx="250825" cy="2524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3" name="Rectangle 26"/>
          <p:cNvSpPr/>
          <p:nvPr/>
        </p:nvSpPr>
        <p:spPr>
          <a:xfrm>
            <a:off x="1071563" y="4622369"/>
            <a:ext cx="252412" cy="2508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4" name="Rectangle 29"/>
          <p:cNvSpPr/>
          <p:nvPr/>
        </p:nvSpPr>
        <p:spPr>
          <a:xfrm>
            <a:off x="1957388" y="4346144"/>
            <a:ext cx="252412" cy="25241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15" name="TextBox 114"/>
          <p:cNvSpPr txBox="1">
            <a:spLocks noChangeArrowheads="1"/>
          </p:cNvSpPr>
          <p:nvPr/>
        </p:nvSpPr>
        <p:spPr bwMode="auto">
          <a:xfrm>
            <a:off x="79375" y="3715907"/>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l1</a:t>
            </a:r>
            <a:endParaRPr lang="zh-CN" altLang="en-US" sz="1800" baseline="-25000">
              <a:latin typeface="Times New Roman" pitchFamily="18" charset="0"/>
              <a:ea typeface="宋体" charset="-122"/>
              <a:cs typeface="Times New Roman" pitchFamily="18" charset="0"/>
            </a:endParaRPr>
          </a:p>
        </p:txBody>
      </p:sp>
      <p:sp>
        <p:nvSpPr>
          <p:cNvPr id="116" name="TextBox 115"/>
          <p:cNvSpPr txBox="1">
            <a:spLocks noChangeArrowheads="1"/>
          </p:cNvSpPr>
          <p:nvPr/>
        </p:nvSpPr>
        <p:spPr bwMode="auto">
          <a:xfrm>
            <a:off x="79375" y="3996894"/>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l2</a:t>
            </a:r>
            <a:endParaRPr lang="zh-CN" altLang="en-US" sz="1800" baseline="-25000">
              <a:latin typeface="Times New Roman" pitchFamily="18" charset="0"/>
              <a:ea typeface="宋体" charset="-122"/>
              <a:cs typeface="Times New Roman" pitchFamily="18" charset="0"/>
            </a:endParaRPr>
          </a:p>
        </p:txBody>
      </p:sp>
      <p:sp>
        <p:nvSpPr>
          <p:cNvPr id="117" name="TextBox 116"/>
          <p:cNvSpPr txBox="1">
            <a:spLocks noChangeArrowheads="1"/>
          </p:cNvSpPr>
          <p:nvPr/>
        </p:nvSpPr>
        <p:spPr bwMode="auto">
          <a:xfrm>
            <a:off x="79375" y="4296932"/>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l3</a:t>
            </a:r>
            <a:endParaRPr lang="zh-CN" altLang="en-US" sz="1800" baseline="-25000">
              <a:latin typeface="Times New Roman" pitchFamily="18" charset="0"/>
              <a:ea typeface="宋体" charset="-122"/>
              <a:cs typeface="Times New Roman" pitchFamily="18" charset="0"/>
            </a:endParaRPr>
          </a:p>
        </p:txBody>
      </p:sp>
      <p:sp>
        <p:nvSpPr>
          <p:cNvPr id="118" name="TextBox 117"/>
          <p:cNvSpPr txBox="1">
            <a:spLocks noChangeArrowheads="1"/>
          </p:cNvSpPr>
          <p:nvPr/>
        </p:nvSpPr>
        <p:spPr bwMode="auto">
          <a:xfrm rot="5400000">
            <a:off x="121444" y="4827951"/>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sp>
        <p:nvSpPr>
          <p:cNvPr id="128" name="Rectangle 25"/>
          <p:cNvSpPr/>
          <p:nvPr/>
        </p:nvSpPr>
        <p:spPr>
          <a:xfrm>
            <a:off x="1627188" y="3784169"/>
            <a:ext cx="252412" cy="2524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29" name="Rectangle 25"/>
          <p:cNvSpPr/>
          <p:nvPr/>
        </p:nvSpPr>
        <p:spPr>
          <a:xfrm>
            <a:off x="2260600" y="4073094"/>
            <a:ext cx="252413" cy="2508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0" name="Rectangle 26"/>
          <p:cNvSpPr/>
          <p:nvPr/>
        </p:nvSpPr>
        <p:spPr>
          <a:xfrm>
            <a:off x="487363" y="4614432"/>
            <a:ext cx="252412" cy="2524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1" name="Rectangle 29"/>
          <p:cNvSpPr/>
          <p:nvPr/>
        </p:nvSpPr>
        <p:spPr>
          <a:xfrm>
            <a:off x="1071563" y="4346144"/>
            <a:ext cx="252412" cy="25241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3" name="TextBox 132"/>
          <p:cNvSpPr txBox="1">
            <a:spLocks noChangeArrowheads="1"/>
          </p:cNvSpPr>
          <p:nvPr/>
        </p:nvSpPr>
        <p:spPr bwMode="auto">
          <a:xfrm rot="5400000">
            <a:off x="121444" y="3388088"/>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graphicFrame>
        <p:nvGraphicFramePr>
          <p:cNvPr id="134" name="Table 19"/>
          <p:cNvGraphicFramePr>
            <a:graphicFrameLocks noGrp="1"/>
          </p:cNvGraphicFramePr>
          <p:nvPr>
            <p:extLst>
              <p:ext uri="{D42A27DB-BD31-4B8C-83A1-F6EECF244321}">
                <p14:modId xmlns:p14="http://schemas.microsoft.com/office/powerpoint/2010/main" val="2511526617"/>
              </p:ext>
            </p:extLst>
          </p:nvPr>
        </p:nvGraphicFramePr>
        <p:xfrm>
          <a:off x="3505200" y="3466669"/>
          <a:ext cx="2357438" cy="1689120"/>
        </p:xfrm>
        <a:graphic>
          <a:graphicData uri="http://schemas.openxmlformats.org/drawingml/2006/table">
            <a:tbl>
              <a:tblPr/>
              <a:tblGrid>
                <a:gridCol w="295275"/>
                <a:gridCol w="293688"/>
                <a:gridCol w="295275"/>
                <a:gridCol w="293687"/>
                <a:gridCol w="295275"/>
                <a:gridCol w="295275"/>
                <a:gridCol w="293688"/>
                <a:gridCol w="295275"/>
              </a:tblGrid>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bl>
          </a:graphicData>
        </a:graphic>
      </p:graphicFrame>
      <p:sp>
        <p:nvSpPr>
          <p:cNvPr id="135" name="Rectangle 20"/>
          <p:cNvSpPr/>
          <p:nvPr/>
        </p:nvSpPr>
        <p:spPr>
          <a:xfrm>
            <a:off x="3827463" y="3741307"/>
            <a:ext cx="252412" cy="252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6" name="Rectangle 22"/>
          <p:cNvSpPr/>
          <p:nvPr/>
        </p:nvSpPr>
        <p:spPr>
          <a:xfrm>
            <a:off x="3540125" y="4049282"/>
            <a:ext cx="252413" cy="252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7" name="Rectangle 23"/>
          <p:cNvSpPr/>
          <p:nvPr/>
        </p:nvSpPr>
        <p:spPr>
          <a:xfrm>
            <a:off x="5313363" y="3754007"/>
            <a:ext cx="252412" cy="25082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8" name="Rectangle 25"/>
          <p:cNvSpPr/>
          <p:nvPr/>
        </p:nvSpPr>
        <p:spPr>
          <a:xfrm>
            <a:off x="4422775" y="4312807"/>
            <a:ext cx="250825" cy="2524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39" name="Rectangle 26"/>
          <p:cNvSpPr/>
          <p:nvPr/>
        </p:nvSpPr>
        <p:spPr>
          <a:xfrm>
            <a:off x="4124325" y="4589032"/>
            <a:ext cx="252413" cy="252412"/>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40" name="Rectangle 29"/>
          <p:cNvSpPr/>
          <p:nvPr/>
        </p:nvSpPr>
        <p:spPr>
          <a:xfrm>
            <a:off x="5010150" y="4312807"/>
            <a:ext cx="252413" cy="252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41" name="TextBox 140"/>
          <p:cNvSpPr txBox="1">
            <a:spLocks noChangeArrowheads="1"/>
          </p:cNvSpPr>
          <p:nvPr/>
        </p:nvSpPr>
        <p:spPr bwMode="auto">
          <a:xfrm>
            <a:off x="3132138" y="3684157"/>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l1</a:t>
            </a:r>
            <a:endParaRPr lang="zh-CN" altLang="en-US" sz="1800" baseline="-25000">
              <a:latin typeface="Times New Roman" pitchFamily="18" charset="0"/>
              <a:ea typeface="宋体" charset="-122"/>
              <a:cs typeface="Times New Roman" pitchFamily="18" charset="0"/>
            </a:endParaRPr>
          </a:p>
        </p:txBody>
      </p:sp>
      <p:sp>
        <p:nvSpPr>
          <p:cNvPr id="142" name="TextBox 141"/>
          <p:cNvSpPr txBox="1">
            <a:spLocks noChangeArrowheads="1"/>
          </p:cNvSpPr>
          <p:nvPr/>
        </p:nvSpPr>
        <p:spPr bwMode="auto">
          <a:xfrm>
            <a:off x="3132138" y="3965144"/>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l2</a:t>
            </a:r>
            <a:endParaRPr lang="zh-CN" altLang="en-US" sz="1800" baseline="-25000">
              <a:latin typeface="Times New Roman" pitchFamily="18" charset="0"/>
              <a:ea typeface="宋体" charset="-122"/>
              <a:cs typeface="Times New Roman" pitchFamily="18" charset="0"/>
            </a:endParaRPr>
          </a:p>
        </p:txBody>
      </p:sp>
      <p:sp>
        <p:nvSpPr>
          <p:cNvPr id="143" name="TextBox 142"/>
          <p:cNvSpPr txBox="1">
            <a:spLocks noChangeArrowheads="1"/>
          </p:cNvSpPr>
          <p:nvPr/>
        </p:nvSpPr>
        <p:spPr bwMode="auto">
          <a:xfrm>
            <a:off x="3132138" y="4265182"/>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l3</a:t>
            </a:r>
            <a:endParaRPr lang="zh-CN" altLang="en-US" sz="1800" baseline="-25000">
              <a:latin typeface="Times New Roman" pitchFamily="18" charset="0"/>
              <a:ea typeface="宋体" charset="-122"/>
              <a:cs typeface="Times New Roman" pitchFamily="18" charset="0"/>
            </a:endParaRPr>
          </a:p>
        </p:txBody>
      </p:sp>
      <p:sp>
        <p:nvSpPr>
          <p:cNvPr id="144" name="TextBox 143"/>
          <p:cNvSpPr txBox="1">
            <a:spLocks noChangeArrowheads="1"/>
          </p:cNvSpPr>
          <p:nvPr/>
        </p:nvSpPr>
        <p:spPr bwMode="auto">
          <a:xfrm rot="5400000">
            <a:off x="3174206" y="4796201"/>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sp>
        <p:nvSpPr>
          <p:cNvPr id="154" name="Rectangle 25"/>
          <p:cNvSpPr/>
          <p:nvPr/>
        </p:nvSpPr>
        <p:spPr>
          <a:xfrm>
            <a:off x="4679950" y="3752419"/>
            <a:ext cx="252413" cy="252413"/>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0000"/>
              </a:solidFill>
              <a:latin typeface="Times New Roman" pitchFamily="18" charset="0"/>
              <a:ea typeface="宋体" charset="-122"/>
              <a:cs typeface="Times New Roman" pitchFamily="18" charset="0"/>
            </a:endParaRPr>
          </a:p>
        </p:txBody>
      </p:sp>
      <p:sp>
        <p:nvSpPr>
          <p:cNvPr id="155" name="Rectangle 25"/>
          <p:cNvSpPr/>
          <p:nvPr/>
        </p:nvSpPr>
        <p:spPr>
          <a:xfrm>
            <a:off x="5313363" y="4039757"/>
            <a:ext cx="252412" cy="2524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56" name="Rectangle 26"/>
          <p:cNvSpPr/>
          <p:nvPr/>
        </p:nvSpPr>
        <p:spPr>
          <a:xfrm>
            <a:off x="3540125" y="4582682"/>
            <a:ext cx="252413" cy="252412"/>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57" name="Rectangle 29"/>
          <p:cNvSpPr/>
          <p:nvPr/>
        </p:nvSpPr>
        <p:spPr>
          <a:xfrm>
            <a:off x="4124325" y="4312807"/>
            <a:ext cx="252413" cy="252412"/>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58" name="TextBox 157"/>
          <p:cNvSpPr txBox="1">
            <a:spLocks noChangeArrowheads="1"/>
          </p:cNvSpPr>
          <p:nvPr/>
        </p:nvSpPr>
        <p:spPr bwMode="auto">
          <a:xfrm rot="5400000">
            <a:off x="3173413" y="3355544"/>
            <a:ext cx="430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graphicFrame>
        <p:nvGraphicFramePr>
          <p:cNvPr id="159" name="Table 19"/>
          <p:cNvGraphicFramePr>
            <a:graphicFrameLocks noGrp="1"/>
          </p:cNvGraphicFramePr>
          <p:nvPr>
            <p:extLst>
              <p:ext uri="{D42A27DB-BD31-4B8C-83A1-F6EECF244321}">
                <p14:modId xmlns:p14="http://schemas.microsoft.com/office/powerpoint/2010/main" val="1885367949"/>
              </p:ext>
            </p:extLst>
          </p:nvPr>
        </p:nvGraphicFramePr>
        <p:xfrm>
          <a:off x="6572250" y="3466669"/>
          <a:ext cx="2357438" cy="1689120"/>
        </p:xfrm>
        <a:graphic>
          <a:graphicData uri="http://schemas.openxmlformats.org/drawingml/2006/table">
            <a:tbl>
              <a:tblPr/>
              <a:tblGrid>
                <a:gridCol w="295275"/>
                <a:gridCol w="295275"/>
                <a:gridCol w="293688"/>
                <a:gridCol w="295275"/>
                <a:gridCol w="295275"/>
                <a:gridCol w="293687"/>
                <a:gridCol w="295275"/>
                <a:gridCol w="293688"/>
              </a:tblGrid>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Calibri" pitchFamily="34" charset="0"/>
                        <a:ea typeface="宋体" charset="-122"/>
                        <a:cs typeface="Arial" charset="0"/>
                      </a:endParaRPr>
                    </a:p>
                  </a:txBody>
                  <a:tcPr marL="3600" marR="3600" marT="3600" marB="36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F3F2"/>
                    </a:solidFill>
                  </a:tcPr>
                </a:tc>
              </a:tr>
            </a:tbl>
          </a:graphicData>
        </a:graphic>
      </p:graphicFrame>
      <p:sp>
        <p:nvSpPr>
          <p:cNvPr id="160" name="Rectangle 20"/>
          <p:cNvSpPr/>
          <p:nvPr/>
        </p:nvSpPr>
        <p:spPr>
          <a:xfrm>
            <a:off x="6911975" y="3790519"/>
            <a:ext cx="180975" cy="1809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1" name="Rectangle 22"/>
          <p:cNvSpPr/>
          <p:nvPr/>
        </p:nvSpPr>
        <p:spPr>
          <a:xfrm>
            <a:off x="6624638" y="4079444"/>
            <a:ext cx="179387" cy="1793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2" name="Rectangle 23"/>
          <p:cNvSpPr/>
          <p:nvPr/>
        </p:nvSpPr>
        <p:spPr>
          <a:xfrm>
            <a:off x="8424863" y="3790519"/>
            <a:ext cx="179387" cy="1809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3" name="Rectangle 25"/>
          <p:cNvSpPr/>
          <p:nvPr/>
        </p:nvSpPr>
        <p:spPr>
          <a:xfrm>
            <a:off x="7524750" y="4366782"/>
            <a:ext cx="179388" cy="1793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4" name="Rectangle 26"/>
          <p:cNvSpPr/>
          <p:nvPr/>
        </p:nvSpPr>
        <p:spPr>
          <a:xfrm>
            <a:off x="7192963" y="4589032"/>
            <a:ext cx="323850" cy="325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5" name="Rectangle 29"/>
          <p:cNvSpPr/>
          <p:nvPr/>
        </p:nvSpPr>
        <p:spPr>
          <a:xfrm>
            <a:off x="8101013" y="4366782"/>
            <a:ext cx="179387" cy="1793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66" name="TextBox 165"/>
          <p:cNvSpPr txBox="1">
            <a:spLocks noChangeArrowheads="1"/>
          </p:cNvSpPr>
          <p:nvPr/>
        </p:nvSpPr>
        <p:spPr bwMode="auto">
          <a:xfrm>
            <a:off x="6199188" y="3684157"/>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l1</a:t>
            </a:r>
            <a:endParaRPr lang="zh-CN" altLang="en-US" sz="1800" baseline="-25000">
              <a:latin typeface="Times New Roman" pitchFamily="18" charset="0"/>
              <a:ea typeface="宋体" charset="-122"/>
              <a:cs typeface="Times New Roman" pitchFamily="18" charset="0"/>
            </a:endParaRPr>
          </a:p>
        </p:txBody>
      </p:sp>
      <p:sp>
        <p:nvSpPr>
          <p:cNvPr id="167" name="TextBox 166"/>
          <p:cNvSpPr txBox="1">
            <a:spLocks noChangeArrowheads="1"/>
          </p:cNvSpPr>
          <p:nvPr/>
        </p:nvSpPr>
        <p:spPr bwMode="auto">
          <a:xfrm>
            <a:off x="6199188" y="3965144"/>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l2</a:t>
            </a:r>
            <a:endParaRPr lang="zh-CN" altLang="en-US" sz="1800" baseline="-25000">
              <a:latin typeface="Times New Roman" pitchFamily="18" charset="0"/>
              <a:ea typeface="宋体" charset="-122"/>
              <a:cs typeface="Times New Roman" pitchFamily="18" charset="0"/>
            </a:endParaRPr>
          </a:p>
        </p:txBody>
      </p:sp>
      <p:sp>
        <p:nvSpPr>
          <p:cNvPr id="168" name="TextBox 167"/>
          <p:cNvSpPr txBox="1">
            <a:spLocks noChangeArrowheads="1"/>
          </p:cNvSpPr>
          <p:nvPr/>
        </p:nvSpPr>
        <p:spPr bwMode="auto">
          <a:xfrm>
            <a:off x="6199188" y="4265182"/>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l3</a:t>
            </a:r>
            <a:endParaRPr lang="zh-CN" altLang="en-US" sz="1800" baseline="-25000">
              <a:latin typeface="Times New Roman" pitchFamily="18" charset="0"/>
              <a:ea typeface="宋体" charset="-122"/>
              <a:cs typeface="Times New Roman" pitchFamily="18" charset="0"/>
            </a:endParaRPr>
          </a:p>
        </p:txBody>
      </p:sp>
      <p:sp>
        <p:nvSpPr>
          <p:cNvPr id="169" name="TextBox 168"/>
          <p:cNvSpPr txBox="1">
            <a:spLocks noChangeArrowheads="1"/>
          </p:cNvSpPr>
          <p:nvPr/>
        </p:nvSpPr>
        <p:spPr bwMode="auto">
          <a:xfrm rot="5400000">
            <a:off x="6242050" y="4796995"/>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sp>
        <p:nvSpPr>
          <p:cNvPr id="179" name="Rectangle 25"/>
          <p:cNvSpPr/>
          <p:nvPr/>
        </p:nvSpPr>
        <p:spPr>
          <a:xfrm>
            <a:off x="7747000" y="3752419"/>
            <a:ext cx="325438" cy="32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0" name="Rectangle 25"/>
          <p:cNvSpPr/>
          <p:nvPr/>
        </p:nvSpPr>
        <p:spPr>
          <a:xfrm>
            <a:off x="8424863" y="4079444"/>
            <a:ext cx="179387" cy="1793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1" name="Rectangle 26"/>
          <p:cNvSpPr/>
          <p:nvPr/>
        </p:nvSpPr>
        <p:spPr>
          <a:xfrm>
            <a:off x="6607175" y="4582682"/>
            <a:ext cx="325438" cy="32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2" name="Rectangle 29"/>
          <p:cNvSpPr/>
          <p:nvPr/>
        </p:nvSpPr>
        <p:spPr>
          <a:xfrm>
            <a:off x="7192963" y="4330269"/>
            <a:ext cx="323850" cy="3238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3" name="TextBox 182"/>
          <p:cNvSpPr txBox="1">
            <a:spLocks noChangeArrowheads="1"/>
          </p:cNvSpPr>
          <p:nvPr/>
        </p:nvSpPr>
        <p:spPr bwMode="auto">
          <a:xfrm rot="5400000">
            <a:off x="6241257" y="3356338"/>
            <a:ext cx="430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sp>
        <p:nvSpPr>
          <p:cNvPr id="104"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13</a:t>
            </a:fld>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415958" y="5236844"/>
                <a:ext cx="37925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𝑺</m:t>
                      </m:r>
                    </m:oMath>
                  </m:oMathPara>
                </a14:m>
                <a:endParaRPr lang="zh-CN" altLang="en-US" sz="1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415958" y="5236844"/>
                <a:ext cx="379252" cy="276999"/>
              </a:xfrm>
              <a:prstGeom prst="rect">
                <a:avLst/>
              </a:prstGeom>
              <a:blipFill rotWithShape="0">
                <a:blip r:embed="rId3"/>
                <a:stretch>
                  <a:fillRect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p:cNvSpPr txBox="1"/>
              <p:nvPr/>
            </p:nvSpPr>
            <p:spPr>
              <a:xfrm>
                <a:off x="4279757" y="5217720"/>
                <a:ext cx="727624" cy="337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i="1">
                              <a:latin typeface="Cambria Math" panose="02040503050406030204" pitchFamily="18" charset="0"/>
                            </a:rPr>
                            <m:t>𝑺</m:t>
                          </m:r>
                          <m:r>
                            <a:rPr lang="en-US" altLang="zh-CN" sz="1800" i="1">
                              <a:latin typeface="Cambria Math" panose="02040503050406030204" pitchFamily="18" charset="0"/>
                            </a:rPr>
                            <m:t>◦</m:t>
                          </m:r>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𝒊𝒋</m:t>
                          </m:r>
                        </m:sub>
                        <m:sup>
                          <m:r>
                            <a:rPr lang="en-US" altLang="zh-CN" sz="1800" b="1" i="1" smtClean="0">
                              <a:latin typeface="Cambria Math" panose="02040503050406030204" pitchFamily="18" charset="0"/>
                            </a:rPr>
                            <m:t>𝒍</m:t>
                          </m:r>
                        </m:sup>
                      </m:sSubSup>
                    </m:oMath>
                  </m:oMathPara>
                </a14:m>
                <a:endParaRPr lang="zh-CN" altLang="en-US" sz="1800" dirty="0"/>
              </a:p>
            </p:txBody>
          </p:sp>
        </mc:Choice>
        <mc:Fallback xmlns="">
          <p:sp>
            <p:nvSpPr>
              <p:cNvPr id="106" name="文本框 105"/>
              <p:cNvSpPr txBox="1">
                <a:spLocks noRot="1" noChangeAspect="1" noMove="1" noResize="1" noEditPoints="1" noAdjustHandles="1" noChangeArrowheads="1" noChangeShapeType="1" noTextEdit="1"/>
              </p:cNvSpPr>
              <p:nvPr/>
            </p:nvSpPr>
            <p:spPr>
              <a:xfrm>
                <a:off x="4279757" y="5217720"/>
                <a:ext cx="727624" cy="337978"/>
              </a:xfrm>
              <a:prstGeom prst="rect">
                <a:avLst/>
              </a:prstGeom>
              <a:blipFill rotWithShape="0">
                <a:blip r:embed="rId4"/>
                <a:stretch>
                  <a:fillRect l="-1681" t="-1818" r="-1681" b="-2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7424817" y="5251502"/>
                <a:ext cx="74610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𝝎</m:t>
                      </m:r>
                    </m:oMath>
                  </m:oMathPara>
                </a14:m>
                <a:endParaRPr lang="zh-CN" altLang="en-US" sz="1800" dirty="0"/>
              </a:p>
            </p:txBody>
          </p:sp>
        </mc:Choice>
        <mc:Fallback xmlns="">
          <p:sp>
            <p:nvSpPr>
              <p:cNvPr id="107" name="文本框 106"/>
              <p:cNvSpPr txBox="1">
                <a:spLocks noRot="1" noChangeAspect="1" noMove="1" noResize="1" noEditPoints="1" noAdjustHandles="1" noChangeArrowheads="1" noChangeShapeType="1" noTextEdit="1"/>
              </p:cNvSpPr>
              <p:nvPr/>
            </p:nvSpPr>
            <p:spPr>
              <a:xfrm>
                <a:off x="7424817" y="5251502"/>
                <a:ext cx="746105" cy="276999"/>
              </a:xfrm>
              <a:prstGeom prst="rect">
                <a:avLst/>
              </a:prstGeom>
              <a:blipFill rotWithShape="0">
                <a:blip r:embed="rId5"/>
                <a:stretch>
                  <a:fillRect b="-6522"/>
                </a:stretch>
              </a:blipFill>
            </p:spPr>
            <p:txBody>
              <a:bodyPr/>
              <a:lstStyle/>
              <a:p>
                <a:r>
                  <a:rPr lang="zh-CN" altLang="en-US">
                    <a:noFill/>
                  </a:rPr>
                  <a:t> </a:t>
                </a:r>
              </a:p>
            </p:txBody>
          </p:sp>
        </mc:Fallback>
      </mc:AlternateContent>
      <p:grpSp>
        <p:nvGrpSpPr>
          <p:cNvPr id="13" name="组合 12"/>
          <p:cNvGrpSpPr/>
          <p:nvPr/>
        </p:nvGrpSpPr>
        <p:grpSpPr>
          <a:xfrm>
            <a:off x="335756" y="2307931"/>
            <a:ext cx="8700294" cy="1200013"/>
            <a:chOff x="335756" y="2307931"/>
            <a:chExt cx="8700294" cy="1200013"/>
          </a:xfrm>
        </p:grpSpPr>
        <p:grpSp>
          <p:nvGrpSpPr>
            <p:cNvPr id="11" name="组合 10"/>
            <p:cNvGrpSpPr/>
            <p:nvPr/>
          </p:nvGrpSpPr>
          <p:grpSpPr>
            <a:xfrm>
              <a:off x="442913" y="3139644"/>
              <a:ext cx="2473325" cy="368300"/>
              <a:chOff x="442913" y="3139644"/>
              <a:chExt cx="2473325" cy="368300"/>
            </a:xfrm>
          </p:grpSpPr>
          <p:sp>
            <p:nvSpPr>
              <p:cNvPr id="14617" name="TextBox 119"/>
              <p:cNvSpPr txBox="1">
                <a:spLocks noChangeArrowheads="1"/>
              </p:cNvSpPr>
              <p:nvPr/>
            </p:nvSpPr>
            <p:spPr bwMode="auto">
              <a:xfrm>
                <a:off x="442913"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1</a:t>
                </a:r>
                <a:endParaRPr lang="zh-CN" altLang="en-US" sz="1800" baseline="-25000">
                  <a:latin typeface="Times New Roman" pitchFamily="18" charset="0"/>
                  <a:ea typeface="宋体" charset="-122"/>
                  <a:cs typeface="Times New Roman" pitchFamily="18" charset="0"/>
                </a:endParaRPr>
              </a:p>
            </p:txBody>
          </p:sp>
          <p:sp>
            <p:nvSpPr>
              <p:cNvPr id="14618" name="TextBox 120"/>
              <p:cNvSpPr txBox="1">
                <a:spLocks noChangeArrowheads="1"/>
              </p:cNvSpPr>
              <p:nvPr/>
            </p:nvSpPr>
            <p:spPr bwMode="auto">
              <a:xfrm>
                <a:off x="732614"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2</a:t>
                </a:r>
                <a:endParaRPr lang="zh-CN" altLang="en-US" sz="1800" baseline="-25000">
                  <a:latin typeface="Times New Roman" pitchFamily="18" charset="0"/>
                  <a:ea typeface="宋体" charset="-122"/>
                  <a:cs typeface="Times New Roman" pitchFamily="18" charset="0"/>
                </a:endParaRPr>
              </a:p>
            </p:txBody>
          </p:sp>
          <p:sp>
            <p:nvSpPr>
              <p:cNvPr id="14619" name="TextBox 121"/>
              <p:cNvSpPr txBox="1">
                <a:spLocks noChangeArrowheads="1"/>
              </p:cNvSpPr>
              <p:nvPr/>
            </p:nvSpPr>
            <p:spPr bwMode="auto">
              <a:xfrm>
                <a:off x="1015592"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3</a:t>
                </a:r>
                <a:endParaRPr lang="zh-CN" altLang="en-US" sz="1800" baseline="-25000">
                  <a:latin typeface="Times New Roman" pitchFamily="18" charset="0"/>
                  <a:ea typeface="宋体" charset="-122"/>
                  <a:cs typeface="Times New Roman" pitchFamily="18" charset="0"/>
                </a:endParaRPr>
              </a:p>
            </p:txBody>
          </p:sp>
          <p:sp>
            <p:nvSpPr>
              <p:cNvPr id="14620" name="TextBox 122"/>
              <p:cNvSpPr txBox="1">
                <a:spLocks noChangeArrowheads="1"/>
              </p:cNvSpPr>
              <p:nvPr/>
            </p:nvSpPr>
            <p:spPr bwMode="auto">
              <a:xfrm>
                <a:off x="1317979"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4</a:t>
                </a:r>
                <a:endParaRPr lang="zh-CN" altLang="en-US" sz="1800" baseline="-25000">
                  <a:latin typeface="Times New Roman" pitchFamily="18" charset="0"/>
                  <a:ea typeface="宋体" charset="-122"/>
                  <a:cs typeface="Times New Roman" pitchFamily="18" charset="0"/>
                </a:endParaRPr>
              </a:p>
            </p:txBody>
          </p:sp>
          <p:sp>
            <p:nvSpPr>
              <p:cNvPr id="14621" name="TextBox 123"/>
              <p:cNvSpPr txBox="1">
                <a:spLocks noChangeArrowheads="1"/>
              </p:cNvSpPr>
              <p:nvPr/>
            </p:nvSpPr>
            <p:spPr bwMode="auto">
              <a:xfrm>
                <a:off x="1622523"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5</a:t>
                </a:r>
                <a:endParaRPr lang="zh-CN" altLang="en-US" sz="1800" baseline="-25000">
                  <a:latin typeface="Times New Roman" pitchFamily="18" charset="0"/>
                  <a:ea typeface="宋体" charset="-122"/>
                  <a:cs typeface="Times New Roman" pitchFamily="18" charset="0"/>
                </a:endParaRPr>
              </a:p>
            </p:txBody>
          </p:sp>
          <p:sp>
            <p:nvSpPr>
              <p:cNvPr id="14622" name="TextBox 124"/>
              <p:cNvSpPr txBox="1">
                <a:spLocks noChangeArrowheads="1"/>
              </p:cNvSpPr>
              <p:nvPr/>
            </p:nvSpPr>
            <p:spPr bwMode="auto">
              <a:xfrm>
                <a:off x="1948933"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6</a:t>
                </a:r>
                <a:endParaRPr lang="zh-CN" altLang="en-US" sz="1800" baseline="-25000">
                  <a:latin typeface="Times New Roman" pitchFamily="18" charset="0"/>
                  <a:ea typeface="宋体" charset="-122"/>
                  <a:cs typeface="Times New Roman" pitchFamily="18" charset="0"/>
                </a:endParaRPr>
              </a:p>
            </p:txBody>
          </p:sp>
          <p:sp>
            <p:nvSpPr>
              <p:cNvPr id="14623" name="TextBox 125"/>
              <p:cNvSpPr txBox="1">
                <a:spLocks noChangeArrowheads="1"/>
              </p:cNvSpPr>
              <p:nvPr/>
            </p:nvSpPr>
            <p:spPr bwMode="auto">
              <a:xfrm>
                <a:off x="2234658"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7</a:t>
                </a:r>
                <a:endParaRPr lang="zh-CN" altLang="en-US" sz="1800" baseline="-25000">
                  <a:latin typeface="Times New Roman" pitchFamily="18" charset="0"/>
                  <a:ea typeface="宋体" charset="-122"/>
                  <a:cs typeface="Times New Roman" pitchFamily="18" charset="0"/>
                </a:endParaRPr>
              </a:p>
            </p:txBody>
          </p:sp>
          <p:sp>
            <p:nvSpPr>
              <p:cNvPr id="14624" name="TextBox 126"/>
              <p:cNvSpPr txBox="1">
                <a:spLocks noChangeArrowheads="1"/>
              </p:cNvSpPr>
              <p:nvPr/>
            </p:nvSpPr>
            <p:spPr bwMode="auto">
              <a:xfrm>
                <a:off x="2487650" y="3139644"/>
                <a:ext cx="428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grpSp>
        <p:grpSp>
          <p:nvGrpSpPr>
            <p:cNvPr id="10" name="组合 9"/>
            <p:cNvGrpSpPr/>
            <p:nvPr/>
          </p:nvGrpSpPr>
          <p:grpSpPr>
            <a:xfrm>
              <a:off x="3495675" y="3106307"/>
              <a:ext cx="2473325" cy="369887"/>
              <a:chOff x="3495675" y="3106307"/>
              <a:chExt cx="2473325" cy="369887"/>
            </a:xfrm>
          </p:grpSpPr>
          <p:sp>
            <p:nvSpPr>
              <p:cNvPr id="14609" name="TextBox 145"/>
              <p:cNvSpPr txBox="1">
                <a:spLocks noChangeArrowheads="1"/>
              </p:cNvSpPr>
              <p:nvPr/>
            </p:nvSpPr>
            <p:spPr bwMode="auto">
              <a:xfrm>
                <a:off x="349567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1</a:t>
                </a:r>
                <a:endParaRPr lang="zh-CN" altLang="en-US" sz="1800" baseline="-25000">
                  <a:latin typeface="Times New Roman" pitchFamily="18" charset="0"/>
                  <a:ea typeface="宋体" charset="-122"/>
                  <a:cs typeface="Times New Roman" pitchFamily="18" charset="0"/>
                </a:endParaRPr>
              </a:p>
            </p:txBody>
          </p:sp>
          <p:sp>
            <p:nvSpPr>
              <p:cNvPr id="14610" name="TextBox 146"/>
              <p:cNvSpPr txBox="1">
                <a:spLocks noChangeArrowheads="1"/>
              </p:cNvSpPr>
              <p:nvPr/>
            </p:nvSpPr>
            <p:spPr bwMode="auto">
              <a:xfrm>
                <a:off x="3785376"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2</a:t>
                </a:r>
                <a:endParaRPr lang="zh-CN" altLang="en-US" sz="1800" baseline="-25000">
                  <a:latin typeface="Times New Roman" pitchFamily="18" charset="0"/>
                  <a:ea typeface="宋体" charset="-122"/>
                  <a:cs typeface="Times New Roman" pitchFamily="18" charset="0"/>
                </a:endParaRPr>
              </a:p>
            </p:txBody>
          </p:sp>
          <p:sp>
            <p:nvSpPr>
              <p:cNvPr id="14611" name="TextBox 147"/>
              <p:cNvSpPr txBox="1">
                <a:spLocks noChangeArrowheads="1"/>
              </p:cNvSpPr>
              <p:nvPr/>
            </p:nvSpPr>
            <p:spPr bwMode="auto">
              <a:xfrm>
                <a:off x="4068354"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3</a:t>
                </a:r>
                <a:endParaRPr lang="zh-CN" altLang="en-US" sz="1800" baseline="-25000">
                  <a:latin typeface="Times New Roman" pitchFamily="18" charset="0"/>
                  <a:ea typeface="宋体" charset="-122"/>
                  <a:cs typeface="Times New Roman" pitchFamily="18" charset="0"/>
                </a:endParaRPr>
              </a:p>
            </p:txBody>
          </p:sp>
          <p:sp>
            <p:nvSpPr>
              <p:cNvPr id="14612" name="TextBox 148"/>
              <p:cNvSpPr txBox="1">
                <a:spLocks noChangeArrowheads="1"/>
              </p:cNvSpPr>
              <p:nvPr/>
            </p:nvSpPr>
            <p:spPr bwMode="auto">
              <a:xfrm>
                <a:off x="4370741"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4</a:t>
                </a:r>
                <a:endParaRPr lang="zh-CN" altLang="en-US" sz="1800" baseline="-25000">
                  <a:latin typeface="Times New Roman" pitchFamily="18" charset="0"/>
                  <a:ea typeface="宋体" charset="-122"/>
                  <a:cs typeface="Times New Roman" pitchFamily="18" charset="0"/>
                </a:endParaRPr>
              </a:p>
            </p:txBody>
          </p:sp>
          <p:sp>
            <p:nvSpPr>
              <p:cNvPr id="14613" name="TextBox 149"/>
              <p:cNvSpPr txBox="1">
                <a:spLocks noChangeArrowheads="1"/>
              </p:cNvSpPr>
              <p:nvPr/>
            </p:nvSpPr>
            <p:spPr bwMode="auto">
              <a:xfrm>
                <a:off x="467528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5</a:t>
                </a:r>
                <a:endParaRPr lang="zh-CN" altLang="en-US" sz="1800" baseline="-25000">
                  <a:latin typeface="Times New Roman" pitchFamily="18" charset="0"/>
                  <a:ea typeface="宋体" charset="-122"/>
                  <a:cs typeface="Times New Roman" pitchFamily="18" charset="0"/>
                </a:endParaRPr>
              </a:p>
            </p:txBody>
          </p:sp>
          <p:sp>
            <p:nvSpPr>
              <p:cNvPr id="14614" name="TextBox 150"/>
              <p:cNvSpPr txBox="1">
                <a:spLocks noChangeArrowheads="1"/>
              </p:cNvSpPr>
              <p:nvPr/>
            </p:nvSpPr>
            <p:spPr bwMode="auto">
              <a:xfrm>
                <a:off x="500169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6</a:t>
                </a:r>
                <a:endParaRPr lang="zh-CN" altLang="en-US" sz="1800" baseline="-25000">
                  <a:latin typeface="Times New Roman" pitchFamily="18" charset="0"/>
                  <a:ea typeface="宋体" charset="-122"/>
                  <a:cs typeface="Times New Roman" pitchFamily="18" charset="0"/>
                </a:endParaRPr>
              </a:p>
            </p:txBody>
          </p:sp>
          <p:sp>
            <p:nvSpPr>
              <p:cNvPr id="14615" name="TextBox 151"/>
              <p:cNvSpPr txBox="1">
                <a:spLocks noChangeArrowheads="1"/>
              </p:cNvSpPr>
              <p:nvPr/>
            </p:nvSpPr>
            <p:spPr bwMode="auto">
              <a:xfrm>
                <a:off x="5287420"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7</a:t>
                </a:r>
                <a:endParaRPr lang="zh-CN" altLang="en-US" sz="1800" baseline="-25000">
                  <a:latin typeface="Times New Roman" pitchFamily="18" charset="0"/>
                  <a:ea typeface="宋体" charset="-122"/>
                  <a:cs typeface="Times New Roman" pitchFamily="18" charset="0"/>
                </a:endParaRPr>
              </a:p>
            </p:txBody>
          </p:sp>
          <p:sp>
            <p:nvSpPr>
              <p:cNvPr id="14616" name="TextBox 152"/>
              <p:cNvSpPr txBox="1">
                <a:spLocks noChangeArrowheads="1"/>
              </p:cNvSpPr>
              <p:nvPr/>
            </p:nvSpPr>
            <p:spPr bwMode="auto">
              <a:xfrm>
                <a:off x="5540412"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grpSp>
        <p:grpSp>
          <p:nvGrpSpPr>
            <p:cNvPr id="9" name="组合 8"/>
            <p:cNvGrpSpPr/>
            <p:nvPr/>
          </p:nvGrpSpPr>
          <p:grpSpPr>
            <a:xfrm>
              <a:off x="6562725" y="3106307"/>
              <a:ext cx="2473325" cy="369887"/>
              <a:chOff x="6562725" y="3106307"/>
              <a:chExt cx="2473325" cy="369887"/>
            </a:xfrm>
          </p:grpSpPr>
          <p:sp>
            <p:nvSpPr>
              <p:cNvPr id="14601" name="TextBox 170"/>
              <p:cNvSpPr txBox="1">
                <a:spLocks noChangeArrowheads="1"/>
              </p:cNvSpPr>
              <p:nvPr/>
            </p:nvSpPr>
            <p:spPr bwMode="auto">
              <a:xfrm>
                <a:off x="656272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1</a:t>
                </a:r>
                <a:endParaRPr lang="zh-CN" altLang="en-US" sz="1800" baseline="-25000">
                  <a:latin typeface="Times New Roman" pitchFamily="18" charset="0"/>
                  <a:ea typeface="宋体" charset="-122"/>
                  <a:cs typeface="Times New Roman" pitchFamily="18" charset="0"/>
                </a:endParaRPr>
              </a:p>
            </p:txBody>
          </p:sp>
          <p:sp>
            <p:nvSpPr>
              <p:cNvPr id="14602" name="TextBox 171"/>
              <p:cNvSpPr txBox="1">
                <a:spLocks noChangeArrowheads="1"/>
              </p:cNvSpPr>
              <p:nvPr/>
            </p:nvSpPr>
            <p:spPr bwMode="auto">
              <a:xfrm>
                <a:off x="6852426"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2</a:t>
                </a:r>
                <a:endParaRPr lang="zh-CN" altLang="en-US" sz="1800" baseline="-25000">
                  <a:latin typeface="Times New Roman" pitchFamily="18" charset="0"/>
                  <a:ea typeface="宋体" charset="-122"/>
                  <a:cs typeface="Times New Roman" pitchFamily="18" charset="0"/>
                </a:endParaRPr>
              </a:p>
            </p:txBody>
          </p:sp>
          <p:sp>
            <p:nvSpPr>
              <p:cNvPr id="14603" name="TextBox 172"/>
              <p:cNvSpPr txBox="1">
                <a:spLocks noChangeArrowheads="1"/>
              </p:cNvSpPr>
              <p:nvPr/>
            </p:nvSpPr>
            <p:spPr bwMode="auto">
              <a:xfrm>
                <a:off x="7135404"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3</a:t>
                </a:r>
                <a:endParaRPr lang="zh-CN" altLang="en-US" sz="1800" baseline="-25000">
                  <a:latin typeface="Times New Roman" pitchFamily="18" charset="0"/>
                  <a:ea typeface="宋体" charset="-122"/>
                  <a:cs typeface="Times New Roman" pitchFamily="18" charset="0"/>
                </a:endParaRPr>
              </a:p>
            </p:txBody>
          </p:sp>
          <p:sp>
            <p:nvSpPr>
              <p:cNvPr id="14604" name="TextBox 173"/>
              <p:cNvSpPr txBox="1">
                <a:spLocks noChangeArrowheads="1"/>
              </p:cNvSpPr>
              <p:nvPr/>
            </p:nvSpPr>
            <p:spPr bwMode="auto">
              <a:xfrm>
                <a:off x="7437791"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4</a:t>
                </a:r>
                <a:endParaRPr lang="zh-CN" altLang="en-US" sz="1800" baseline="-25000">
                  <a:latin typeface="Times New Roman" pitchFamily="18" charset="0"/>
                  <a:ea typeface="宋体" charset="-122"/>
                  <a:cs typeface="Times New Roman" pitchFamily="18" charset="0"/>
                </a:endParaRPr>
              </a:p>
            </p:txBody>
          </p:sp>
          <p:sp>
            <p:nvSpPr>
              <p:cNvPr id="14605" name="TextBox 174"/>
              <p:cNvSpPr txBox="1">
                <a:spLocks noChangeArrowheads="1"/>
              </p:cNvSpPr>
              <p:nvPr/>
            </p:nvSpPr>
            <p:spPr bwMode="auto">
              <a:xfrm>
                <a:off x="774233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5</a:t>
                </a:r>
                <a:endParaRPr lang="zh-CN" altLang="en-US" sz="1800" baseline="-25000">
                  <a:latin typeface="Times New Roman" pitchFamily="18" charset="0"/>
                  <a:ea typeface="宋体" charset="-122"/>
                  <a:cs typeface="Times New Roman" pitchFamily="18" charset="0"/>
                </a:endParaRPr>
              </a:p>
            </p:txBody>
          </p:sp>
          <p:sp>
            <p:nvSpPr>
              <p:cNvPr id="14606" name="TextBox 175"/>
              <p:cNvSpPr txBox="1">
                <a:spLocks noChangeArrowheads="1"/>
              </p:cNvSpPr>
              <p:nvPr/>
            </p:nvSpPr>
            <p:spPr bwMode="auto">
              <a:xfrm>
                <a:off x="8068745"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6</a:t>
                </a:r>
                <a:endParaRPr lang="zh-CN" altLang="en-US" sz="1800" baseline="-25000">
                  <a:latin typeface="Times New Roman" pitchFamily="18" charset="0"/>
                  <a:ea typeface="宋体" charset="-122"/>
                  <a:cs typeface="Times New Roman" pitchFamily="18" charset="0"/>
                </a:endParaRPr>
              </a:p>
            </p:txBody>
          </p:sp>
          <p:sp>
            <p:nvSpPr>
              <p:cNvPr id="14607" name="TextBox 176"/>
              <p:cNvSpPr txBox="1">
                <a:spLocks noChangeArrowheads="1"/>
              </p:cNvSpPr>
              <p:nvPr/>
            </p:nvSpPr>
            <p:spPr bwMode="auto">
              <a:xfrm>
                <a:off x="8354470"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x</a:t>
                </a:r>
                <a:r>
                  <a:rPr lang="en-US" altLang="zh-CN" sz="1800" baseline="-25000">
                    <a:latin typeface="Times New Roman" pitchFamily="18" charset="0"/>
                    <a:ea typeface="宋体" charset="-122"/>
                    <a:cs typeface="Times New Roman" pitchFamily="18" charset="0"/>
                  </a:rPr>
                  <a:t>7</a:t>
                </a:r>
                <a:endParaRPr lang="zh-CN" altLang="en-US" sz="1800" baseline="-25000">
                  <a:latin typeface="Times New Roman" pitchFamily="18" charset="0"/>
                  <a:ea typeface="宋体" charset="-122"/>
                  <a:cs typeface="Times New Roman" pitchFamily="18" charset="0"/>
                </a:endParaRPr>
              </a:p>
            </p:txBody>
          </p:sp>
          <p:sp>
            <p:nvSpPr>
              <p:cNvPr id="14608" name="TextBox 177"/>
              <p:cNvSpPr txBox="1">
                <a:spLocks noChangeArrowheads="1"/>
              </p:cNvSpPr>
              <p:nvPr/>
            </p:nvSpPr>
            <p:spPr bwMode="auto">
              <a:xfrm>
                <a:off x="8607462" y="3106307"/>
                <a:ext cx="428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a:t>
                </a:r>
                <a:endParaRPr lang="zh-CN" altLang="en-US" sz="1800" baseline="-25000">
                  <a:latin typeface="Times New Roman" pitchFamily="18" charset="0"/>
                  <a:ea typeface="宋体" charset="-122"/>
                  <a:cs typeface="Times New Roman" pitchFamily="18" charset="0"/>
                </a:endParaRPr>
              </a:p>
            </p:txBody>
          </p:sp>
        </p:grpSp>
        <p:grpSp>
          <p:nvGrpSpPr>
            <p:cNvPr id="8" name="组合 7"/>
            <p:cNvGrpSpPr/>
            <p:nvPr/>
          </p:nvGrpSpPr>
          <p:grpSpPr>
            <a:xfrm>
              <a:off x="335756" y="2307931"/>
              <a:ext cx="2643187" cy="369888"/>
              <a:chOff x="335756" y="2307931"/>
              <a:chExt cx="2643187" cy="369888"/>
            </a:xfrm>
          </p:grpSpPr>
          <p:sp>
            <p:nvSpPr>
              <p:cNvPr id="186" name="Rectangle 34"/>
              <p:cNvSpPr/>
              <p:nvPr/>
            </p:nvSpPr>
            <p:spPr bwMode="auto">
              <a:xfrm>
                <a:off x="1277143" y="2373019"/>
                <a:ext cx="252413" cy="2524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7" name="Rectangle 35"/>
              <p:cNvSpPr/>
              <p:nvPr/>
            </p:nvSpPr>
            <p:spPr bwMode="auto">
              <a:xfrm>
                <a:off x="335756" y="2376194"/>
                <a:ext cx="252412" cy="252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88" name="Rectangle 55"/>
              <p:cNvSpPr/>
              <p:nvPr/>
            </p:nvSpPr>
            <p:spPr bwMode="auto">
              <a:xfrm>
                <a:off x="2207418" y="2369844"/>
                <a:ext cx="252413" cy="2524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a:solidFill>
                    <a:srgbClr val="FFFFFF"/>
                  </a:solidFill>
                  <a:latin typeface="Times New Roman" pitchFamily="18" charset="0"/>
                  <a:ea typeface="宋体" charset="-122"/>
                  <a:cs typeface="Times New Roman" pitchFamily="18" charset="0"/>
                </a:endParaRPr>
              </a:p>
            </p:txBody>
          </p:sp>
          <p:sp>
            <p:nvSpPr>
              <p:cNvPr id="14598" name="TextBox 188"/>
              <p:cNvSpPr txBox="1">
                <a:spLocks noChangeArrowheads="1"/>
              </p:cNvSpPr>
              <p:nvPr/>
            </p:nvSpPr>
            <p:spPr bwMode="auto">
              <a:xfrm>
                <a:off x="642343" y="2307931"/>
                <a:ext cx="48945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&gt; 0</a:t>
                </a:r>
                <a:endParaRPr lang="zh-CN" altLang="en-US" sz="1800">
                  <a:latin typeface="Times New Roman" pitchFamily="18" charset="0"/>
                  <a:ea typeface="宋体" charset="-122"/>
                  <a:cs typeface="Times New Roman" pitchFamily="18" charset="0"/>
                </a:endParaRPr>
              </a:p>
            </p:txBody>
          </p:sp>
          <p:sp>
            <p:nvSpPr>
              <p:cNvPr id="14599" name="TextBox 189"/>
              <p:cNvSpPr txBox="1">
                <a:spLocks noChangeArrowheads="1"/>
              </p:cNvSpPr>
              <p:nvPr/>
            </p:nvSpPr>
            <p:spPr bwMode="auto">
              <a:xfrm>
                <a:off x="1552970" y="2307931"/>
                <a:ext cx="48945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dirty="0">
                    <a:latin typeface="Times New Roman" pitchFamily="18" charset="0"/>
                    <a:ea typeface="宋体" charset="-122"/>
                    <a:cs typeface="Times New Roman" pitchFamily="18" charset="0"/>
                  </a:rPr>
                  <a:t>&lt; 0</a:t>
                </a:r>
                <a:endParaRPr lang="zh-CN" altLang="en-US" sz="1800" dirty="0">
                  <a:latin typeface="Times New Roman" pitchFamily="18" charset="0"/>
                  <a:ea typeface="宋体" charset="-122"/>
                  <a:cs typeface="Times New Roman" pitchFamily="18" charset="0"/>
                </a:endParaRPr>
              </a:p>
            </p:txBody>
          </p:sp>
          <p:sp>
            <p:nvSpPr>
              <p:cNvPr id="14600" name="TextBox 190"/>
              <p:cNvSpPr txBox="1">
                <a:spLocks noChangeArrowheads="1"/>
              </p:cNvSpPr>
              <p:nvPr/>
            </p:nvSpPr>
            <p:spPr bwMode="auto">
              <a:xfrm>
                <a:off x="2489490" y="2307931"/>
                <a:ext cx="48945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1800">
                    <a:latin typeface="Times New Roman" pitchFamily="18" charset="0"/>
                    <a:ea typeface="宋体" charset="-122"/>
                    <a:cs typeface="Times New Roman" pitchFamily="18" charset="0"/>
                  </a:rPr>
                  <a:t>= 0</a:t>
                </a:r>
                <a:endParaRPr lang="zh-CN" altLang="en-US" sz="1800">
                  <a:latin typeface="Times New Roman" pitchFamily="18" charset="0"/>
                  <a:ea typeface="宋体" charset="-122"/>
                  <a:cs typeface="Times New Roman" pitchFamily="18" charset="0"/>
                </a:endParaRPr>
              </a:p>
            </p:txBody>
          </p:sp>
        </p:grpSp>
        <p:grpSp>
          <p:nvGrpSpPr>
            <p:cNvPr id="12" name="组合 11"/>
            <p:cNvGrpSpPr/>
            <p:nvPr/>
          </p:nvGrpSpPr>
          <p:grpSpPr>
            <a:xfrm>
              <a:off x="1127716" y="2871040"/>
              <a:ext cx="4493117" cy="369332"/>
              <a:chOff x="1127716" y="2871040"/>
              <a:chExt cx="4493117" cy="369332"/>
            </a:xfrm>
          </p:grpSpPr>
          <p:sp>
            <p:nvSpPr>
              <p:cNvPr id="3" name="TextBox 2"/>
              <p:cNvSpPr txBox="1"/>
              <p:nvPr/>
            </p:nvSpPr>
            <p:spPr>
              <a:xfrm>
                <a:off x="1127716" y="2871040"/>
                <a:ext cx="1226618" cy="369332"/>
              </a:xfrm>
              <a:prstGeom prst="rect">
                <a:avLst/>
              </a:prstGeom>
              <a:noFill/>
            </p:spPr>
            <p:txBody>
              <a:bodyPr wrap="none" rtlCol="0">
                <a:spAutoFit/>
              </a:bodyPr>
              <a:lstStyle/>
              <a:p>
                <a:r>
                  <a:rPr lang="en-US" altLang="zh-CN" sz="1800" dirty="0" smtClean="0">
                    <a:solidFill>
                      <a:srgbClr val="FF0000"/>
                    </a:solidFill>
                  </a:rPr>
                  <a:t>similarities</a:t>
                </a:r>
                <a:endParaRPr lang="zh-CN" altLang="en-US" sz="1800" dirty="0">
                  <a:solidFill>
                    <a:srgbClr val="FF0000"/>
                  </a:solidFill>
                </a:endParaRPr>
              </a:p>
            </p:txBody>
          </p:sp>
          <p:sp>
            <p:nvSpPr>
              <p:cNvPr id="101" name="TextBox 100"/>
              <p:cNvSpPr txBox="1"/>
              <p:nvPr/>
            </p:nvSpPr>
            <p:spPr>
              <a:xfrm>
                <a:off x="3925112" y="2871040"/>
                <a:ext cx="1695721" cy="369332"/>
              </a:xfrm>
              <a:prstGeom prst="rect">
                <a:avLst/>
              </a:prstGeom>
              <a:noFill/>
            </p:spPr>
            <p:txBody>
              <a:bodyPr wrap="none" rtlCol="0">
                <a:spAutoFit/>
              </a:bodyPr>
              <a:lstStyle/>
              <a:p>
                <a:r>
                  <a:rPr lang="en-US" altLang="zh-CN" sz="1800" dirty="0" smtClean="0">
                    <a:solidFill>
                      <a:srgbClr val="FF0000"/>
                    </a:solidFill>
                  </a:rPr>
                  <a:t>prediction error</a:t>
                </a:r>
                <a:endParaRPr lang="zh-CN" altLang="en-US" sz="1800" dirty="0">
                  <a:solidFill>
                    <a:srgbClr val="FF0000"/>
                  </a:solidFill>
                </a:endParaRPr>
              </a:p>
            </p:txBody>
          </p:sp>
        </p:grpSp>
        <p:sp>
          <p:nvSpPr>
            <p:cNvPr id="120" name="TextBox 2"/>
            <p:cNvSpPr txBox="1"/>
            <p:nvPr/>
          </p:nvSpPr>
          <p:spPr>
            <a:xfrm>
              <a:off x="6804025" y="2871040"/>
              <a:ext cx="2104935" cy="369332"/>
            </a:xfrm>
            <a:prstGeom prst="rect">
              <a:avLst/>
            </a:prstGeom>
            <a:noFill/>
          </p:spPr>
          <p:txBody>
            <a:bodyPr wrap="none" rtlCol="0">
              <a:spAutoFit/>
            </a:bodyPr>
            <a:lstStyle/>
            <a:p>
              <a:r>
                <a:rPr lang="en-US" altLang="zh-CN" sz="1800" dirty="0" smtClean="0">
                  <a:solidFill>
                    <a:srgbClr val="FF0000"/>
                  </a:solidFill>
                </a:rPr>
                <a:t>updated similarities</a:t>
              </a:r>
              <a:endParaRPr lang="zh-CN" altLang="en-US" sz="1800" dirty="0">
                <a:solidFill>
                  <a:srgbClr val="FF0000"/>
                </a:solidFill>
              </a:endParaRPr>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14</a:t>
            </a:fld>
            <a:endParaRPr lang="en-US" altLang="zh-CN" dirty="0"/>
          </a:p>
        </p:txBody>
      </p:sp>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Solutions (4)</a:t>
            </a:r>
            <a:endParaRPr lang="en-SG" dirty="0"/>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318437" y="1516669"/>
            <a:ext cx="6492229" cy="4394997"/>
          </a:xfrm>
          <a:prstGeom prst="rect">
            <a:avLst/>
          </a:prstGeom>
        </p:spPr>
      </p:pic>
    </p:spTree>
    <p:extLst>
      <p:ext uri="{BB962C8B-B14F-4D97-AF65-F5344CB8AC3E}">
        <p14:creationId xmlns:p14="http://schemas.microsoft.com/office/powerpoint/2010/main" val="113654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zh-CN" dirty="0" smtClean="0">
                <a:ea typeface="宋体" charset="-122"/>
              </a:rPr>
              <a:t>Experiments</a:t>
            </a:r>
          </a:p>
        </p:txBody>
      </p:sp>
      <p:sp>
        <p:nvSpPr>
          <p:cNvPr id="2" name="内容占位符 1"/>
          <p:cNvSpPr>
            <a:spLocks noGrp="1"/>
          </p:cNvSpPr>
          <p:nvPr>
            <p:ph idx="1"/>
          </p:nvPr>
        </p:nvSpPr>
        <p:spPr/>
        <p:txBody>
          <a:bodyPr/>
          <a:lstStyle/>
          <a:p>
            <a:r>
              <a:rPr lang="en-US" altLang="zh-CN" dirty="0"/>
              <a:t>Datasets</a:t>
            </a:r>
          </a:p>
          <a:p>
            <a:pPr lvl="1"/>
            <a:r>
              <a:rPr lang="en-US" altLang="zh-CN" dirty="0"/>
              <a:t>SIFT-1M</a:t>
            </a:r>
            <a:r>
              <a:rPr lang="en-US" altLang="zh-CN" dirty="0" smtClean="0"/>
              <a:t>: 1 Million 128-D SIFT</a:t>
            </a:r>
            <a:endParaRPr lang="en-US" altLang="zh-CN" dirty="0"/>
          </a:p>
          <a:p>
            <a:pPr lvl="1"/>
            <a:r>
              <a:rPr lang="en-US" altLang="zh-CN" dirty="0"/>
              <a:t>GIST-1M: 1 Million </a:t>
            </a:r>
            <a:r>
              <a:rPr lang="en-US" altLang="zh-CN" dirty="0" smtClean="0"/>
              <a:t>960-D GIST</a:t>
            </a:r>
            <a:endParaRPr lang="en-US" altLang="zh-CN" b="1" dirty="0" smtClean="0"/>
          </a:p>
          <a:p>
            <a:r>
              <a:rPr lang="en-US" altLang="zh-CN" dirty="0" smtClean="0"/>
              <a:t>Baselines</a:t>
            </a:r>
            <a:r>
              <a:rPr lang="en-US" altLang="zh-CN" dirty="0"/>
              <a:t>:</a:t>
            </a:r>
          </a:p>
          <a:p>
            <a:pPr lvl="1"/>
            <a:r>
              <a:rPr lang="en-US" altLang="zh-CN" dirty="0" smtClean="0"/>
              <a:t>Random selection</a:t>
            </a:r>
            <a:endParaRPr lang="en-US" altLang="zh-CN" dirty="0">
              <a:solidFill>
                <a:srgbClr val="7030A0"/>
              </a:solidFill>
            </a:endParaRPr>
          </a:p>
          <a:p>
            <a:r>
              <a:rPr lang="en-US" altLang="zh-CN" dirty="0" smtClean="0"/>
              <a:t>Setting</a:t>
            </a:r>
            <a:r>
              <a:rPr lang="en-US" altLang="zh-CN" dirty="0"/>
              <a:t>:</a:t>
            </a:r>
          </a:p>
          <a:p>
            <a:pPr lvl="1"/>
            <a:r>
              <a:rPr lang="en-US" altLang="zh-CN" dirty="0" smtClean="0"/>
              <a:t>10,000 training samples </a:t>
            </a:r>
            <a:r>
              <a:rPr lang="en-US" altLang="zh-CN" dirty="0"/>
              <a:t>and </a:t>
            </a:r>
            <a:r>
              <a:rPr lang="en-US" altLang="zh-CN" dirty="0" smtClean="0"/>
              <a:t>1,000 queries on each set</a:t>
            </a:r>
            <a:endParaRPr lang="en-US" altLang="zh-CN" dirty="0"/>
          </a:p>
          <a:p>
            <a:pPr lvl="1"/>
            <a:r>
              <a:rPr lang="en-US" altLang="zh-CN" dirty="0"/>
              <a:t>100 </a:t>
            </a:r>
            <a:r>
              <a:rPr lang="en-US" altLang="zh-CN" dirty="0" smtClean="0"/>
              <a:t>neighbors and 200 non-neighbors for </a:t>
            </a:r>
            <a:r>
              <a:rPr lang="en-US" altLang="zh-CN" dirty="0"/>
              <a:t>each </a:t>
            </a:r>
            <a:r>
              <a:rPr lang="en-US" altLang="zh-CN" dirty="0" smtClean="0"/>
              <a:t>training sample </a:t>
            </a:r>
            <a:endParaRPr lang="en-US" altLang="zh-CN" dirty="0"/>
          </a:p>
          <a:p>
            <a:pPr lvl="1"/>
            <a:r>
              <a:rPr lang="en-US" altLang="zh-CN" dirty="0" smtClean="0"/>
              <a:t>The </a:t>
            </a:r>
            <a:r>
              <a:rPr lang="en-US" altLang="zh-CN" dirty="0" err="1" smtClean="0"/>
              <a:t>groundtruth</a:t>
            </a:r>
            <a:r>
              <a:rPr lang="en-US" altLang="zh-CN" dirty="0" smtClean="0"/>
              <a:t> </a:t>
            </a:r>
            <a:r>
              <a:rPr lang="en-US" altLang="zh-CN" dirty="0"/>
              <a:t>for each query </a:t>
            </a:r>
            <a:r>
              <a:rPr lang="en-US" altLang="zh-CN" dirty="0" smtClean="0"/>
              <a:t>is defined </a:t>
            </a:r>
            <a:r>
              <a:rPr lang="en-US" altLang="zh-CN" dirty="0"/>
              <a:t>as the top </a:t>
            </a:r>
            <a:r>
              <a:rPr lang="en-US" altLang="zh-CN" dirty="0" smtClean="0"/>
              <a:t>5‰ </a:t>
            </a:r>
            <a:r>
              <a:rPr lang="en-US" altLang="zh-CN" dirty="0"/>
              <a:t>nearest neighbors </a:t>
            </a:r>
            <a:r>
              <a:rPr lang="en-US" altLang="zh-CN" dirty="0" smtClean="0"/>
              <a:t>based </a:t>
            </a:r>
            <a:r>
              <a:rPr lang="en-US" altLang="zh-CN" dirty="0"/>
              <a:t>on Euclidean </a:t>
            </a:r>
            <a:r>
              <a:rPr lang="en-US" altLang="zh-CN" dirty="0" smtClean="0"/>
              <a:t>distances</a:t>
            </a:r>
            <a:endParaRPr lang="en-US" altLang="zh-CN" dirty="0"/>
          </a:p>
          <a:p>
            <a:pPr lvl="1"/>
            <a:r>
              <a:rPr lang="en-US" altLang="zh-CN" dirty="0" smtClean="0"/>
              <a:t>Average </a:t>
            </a:r>
            <a:r>
              <a:rPr lang="en-US" altLang="zh-CN" dirty="0"/>
              <a:t>performance of 10 independent runs</a:t>
            </a:r>
          </a:p>
          <a:p>
            <a:endParaRPr lang="zh-CN" altLang="en-US" dirty="0"/>
          </a:p>
        </p:txBody>
      </p:sp>
      <p:sp>
        <p:nvSpPr>
          <p:cNvPr id="4"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15</a:t>
            </a:fld>
            <a:endParaRPr lang="en-US" altLang="zh-CN"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16</a:t>
            </a:fld>
            <a:endParaRPr lang="en-US" altLang="zh-CN" dirty="0"/>
          </a:p>
        </p:txBody>
      </p:sp>
      <p:sp>
        <p:nvSpPr>
          <p:cNvPr id="22530" name="Title 1"/>
          <p:cNvSpPr>
            <a:spLocks noGrp="1"/>
          </p:cNvSpPr>
          <p:nvPr>
            <p:ph type="title"/>
          </p:nvPr>
        </p:nvSpPr>
        <p:spPr>
          <a:xfrm>
            <a:off x="427038" y="422275"/>
            <a:ext cx="8229600" cy="480131"/>
          </a:xfrm>
        </p:spPr>
        <p:txBody>
          <a:bodyPr/>
          <a:lstStyle/>
          <a:p>
            <a:r>
              <a:rPr lang="en-US" altLang="zh-CN" dirty="0" smtClean="0">
                <a:ea typeface="宋体" charset="-122"/>
              </a:rPr>
              <a:t>Experiments: </a:t>
            </a:r>
            <a:r>
              <a:rPr lang="en-US" altLang="zh-CN" b="0" dirty="0" smtClean="0"/>
              <a:t>Over </a:t>
            </a:r>
            <a:r>
              <a:rPr lang="en-US" altLang="zh-CN" b="0" dirty="0"/>
              <a:t>Basic Hashing </a:t>
            </a:r>
            <a:r>
              <a:rPr lang="en-US" altLang="zh-CN" b="0" dirty="0" smtClean="0"/>
              <a:t>Algorithms (1)</a:t>
            </a:r>
            <a:endParaRPr lang="en-US" altLang="zh-CN" dirty="0" smtClean="0">
              <a:ea typeface="宋体" charset="-122"/>
            </a:endParaRPr>
          </a:p>
        </p:txBody>
      </p:sp>
      <p:sp>
        <p:nvSpPr>
          <p:cNvPr id="11" name="Content Placeholder 4"/>
          <p:cNvSpPr>
            <a:spLocks noGrp="1"/>
          </p:cNvSpPr>
          <p:nvPr>
            <p:ph idx="1"/>
          </p:nvPr>
        </p:nvSpPr>
        <p:spPr>
          <a:xfrm>
            <a:off x="644975" y="1138953"/>
            <a:ext cx="5661233" cy="413400"/>
          </a:xfrm>
        </p:spPr>
        <p:txBody>
          <a:bodyPr/>
          <a:lstStyle/>
          <a:p>
            <a:pPr>
              <a:spcBef>
                <a:spcPts val="600"/>
              </a:spcBef>
              <a:spcAft>
                <a:spcPct val="0"/>
              </a:spcAft>
            </a:pPr>
            <a:r>
              <a:rPr lang="en-US" altLang="zh-CN" sz="2000" b="0" dirty="0"/>
              <a:t>Hash Lookup </a:t>
            </a:r>
            <a:r>
              <a:rPr lang="en-US" altLang="zh-CN" sz="2000" b="0" dirty="0" smtClean="0"/>
              <a:t>Evaluation</a:t>
            </a:r>
            <a:endParaRPr lang="en-US" altLang="zh-CN" sz="2000" b="0" dirty="0" smtClean="0">
              <a:ea typeface="宋体" charset="-122"/>
            </a:endParaRPr>
          </a:p>
          <a:p>
            <a:endParaRPr lang="en-US" altLang="zh-CN" dirty="0" smtClean="0">
              <a:ea typeface="宋体" charset="-122"/>
            </a:endParaRPr>
          </a:p>
        </p:txBody>
      </p:sp>
      <p:sp>
        <p:nvSpPr>
          <p:cNvPr id="3" name="矩形 2"/>
          <p:cNvSpPr/>
          <p:nvPr/>
        </p:nvSpPr>
        <p:spPr>
          <a:xfrm>
            <a:off x="539750" y="6308725"/>
            <a:ext cx="287338"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pitchFamily="34" charset="0"/>
              <a:ea typeface="宋体" charset="-122"/>
              <a:cs typeface="Arial" charset="0"/>
            </a:endParaRPr>
          </a:p>
        </p:txBody>
      </p:sp>
      <p:sp>
        <p:nvSpPr>
          <p:cNvPr id="8" name="矩形 7"/>
          <p:cNvSpPr/>
          <p:nvPr/>
        </p:nvSpPr>
        <p:spPr>
          <a:xfrm>
            <a:off x="5435600" y="6302375"/>
            <a:ext cx="288925" cy="39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pitchFamily="34" charset="0"/>
              <a:ea typeface="宋体" charset="-122"/>
              <a:cs typeface="Arial" charset="0"/>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2460418" y="1635740"/>
            <a:ext cx="4673919" cy="1224418"/>
          </a:xfrm>
          <a:prstGeom prst="rect">
            <a:avLst/>
          </a:prstGeom>
        </p:spPr>
      </p:pic>
      <p:sp>
        <p:nvSpPr>
          <p:cNvPr id="5" name="矩形 4"/>
          <p:cNvSpPr/>
          <p:nvPr/>
        </p:nvSpPr>
        <p:spPr>
          <a:xfrm>
            <a:off x="827089" y="2811333"/>
            <a:ext cx="7829550" cy="830997"/>
          </a:xfrm>
          <a:prstGeom prst="rect">
            <a:avLst/>
          </a:prstGeom>
        </p:spPr>
        <p:txBody>
          <a:bodyPr wrap="square">
            <a:spAutoFit/>
          </a:bodyPr>
          <a:lstStyle/>
          <a:p>
            <a:r>
              <a:rPr lang="en-US" altLang="zh-CN" sz="1600" b="0" dirty="0" smtClean="0">
                <a:solidFill>
                  <a:srgbClr val="FF0000"/>
                </a:solidFill>
                <a:latin typeface="NimbusRomNo9L-Regu"/>
              </a:rPr>
              <a:t>the precision of </a:t>
            </a:r>
            <a:r>
              <a:rPr lang="en-US" altLang="zh-CN" sz="1600" b="0" dirty="0">
                <a:solidFill>
                  <a:srgbClr val="FF0000"/>
                </a:solidFill>
                <a:latin typeface="NimbusRomNo9L-Regu"/>
              </a:rPr>
              <a:t>RAND deceases dramatically with more hash </a:t>
            </a:r>
            <a:r>
              <a:rPr lang="en-US" altLang="zh-CN" sz="1600" b="0" dirty="0" smtClean="0">
                <a:solidFill>
                  <a:srgbClr val="FF0000"/>
                </a:solidFill>
                <a:latin typeface="NimbusRomNo9L-Regu"/>
              </a:rPr>
              <a:t>tables, while </a:t>
            </a:r>
            <a:r>
              <a:rPr lang="en-US" altLang="zh-CN" sz="1600" b="0" dirty="0">
                <a:solidFill>
                  <a:srgbClr val="FF0000"/>
                </a:solidFill>
                <a:latin typeface="NimbusRomNo9L-Regu"/>
              </a:rPr>
              <a:t>(R)DHF increase their performance first and </a:t>
            </a:r>
            <a:r>
              <a:rPr lang="en-US" altLang="zh-CN" sz="1600" b="0" dirty="0" smtClean="0">
                <a:solidFill>
                  <a:srgbClr val="FF0000"/>
                </a:solidFill>
                <a:latin typeface="NimbusRomNo9L-Regu"/>
              </a:rPr>
              <a:t>attain significant </a:t>
            </a:r>
            <a:r>
              <a:rPr lang="en-US" altLang="zh-CN" sz="1600" b="0" dirty="0">
                <a:solidFill>
                  <a:srgbClr val="FF0000"/>
                </a:solidFill>
                <a:latin typeface="NimbusRomNo9L-Regu"/>
              </a:rPr>
              <a:t>performance gains over </a:t>
            </a:r>
            <a:r>
              <a:rPr lang="en-US" altLang="zh-CN" sz="1600" b="0" dirty="0" smtClean="0">
                <a:solidFill>
                  <a:srgbClr val="FF0000"/>
                </a:solidFill>
                <a:latin typeface="NimbusRomNo9L-Regu"/>
              </a:rPr>
              <a:t>RAND</a:t>
            </a:r>
            <a:endParaRPr lang="zh-CN" altLang="en-US" sz="1600" dirty="0">
              <a:solidFill>
                <a:srgbClr val="FF0000"/>
              </a:solidFill>
            </a:endParaRPr>
          </a:p>
        </p:txBody>
      </p:sp>
      <p:pic>
        <p:nvPicPr>
          <p:cNvPr id="6" name="图片 5"/>
          <p:cNvPicPr>
            <a:picLocks noChangeAspect="1"/>
          </p:cNvPicPr>
          <p:nvPr/>
        </p:nvPicPr>
        <p:blipFill>
          <a:blip r:embed="rId4"/>
          <a:stretch>
            <a:fillRect/>
          </a:stretch>
        </p:blipFill>
        <p:spPr>
          <a:xfrm>
            <a:off x="646405" y="3901565"/>
            <a:ext cx="7909104" cy="1790885"/>
          </a:xfrm>
          <a:prstGeom prst="rect">
            <a:avLst/>
          </a:prstGeom>
        </p:spPr>
      </p:pic>
      <p:sp>
        <p:nvSpPr>
          <p:cNvPr id="10" name="矩形 9"/>
          <p:cNvSpPr/>
          <p:nvPr/>
        </p:nvSpPr>
        <p:spPr>
          <a:xfrm>
            <a:off x="848354" y="5719544"/>
            <a:ext cx="7829549" cy="584775"/>
          </a:xfrm>
          <a:prstGeom prst="rect">
            <a:avLst/>
          </a:prstGeom>
        </p:spPr>
        <p:txBody>
          <a:bodyPr wrap="square">
            <a:spAutoFit/>
          </a:bodyPr>
          <a:lstStyle/>
          <a:p>
            <a:r>
              <a:rPr lang="en-US" altLang="zh-CN" sz="1600" b="0" dirty="0" smtClean="0">
                <a:solidFill>
                  <a:srgbClr val="FF0000"/>
                </a:solidFill>
                <a:latin typeface="NimbusRomNo9L-Regu"/>
              </a:rPr>
              <a:t>both </a:t>
            </a:r>
            <a:r>
              <a:rPr lang="en-US" altLang="zh-CN" sz="1600" b="0" dirty="0">
                <a:solidFill>
                  <a:srgbClr val="FF0000"/>
                </a:solidFill>
                <a:latin typeface="NimbusRomNo9L-Regu"/>
              </a:rPr>
              <a:t>methods faithfully improve the performance </a:t>
            </a:r>
            <a:r>
              <a:rPr lang="en-US" altLang="zh-CN" sz="1600" b="0" dirty="0" smtClean="0">
                <a:solidFill>
                  <a:srgbClr val="FF0000"/>
                </a:solidFill>
                <a:latin typeface="NimbusRomNo9L-Regu"/>
              </a:rPr>
              <a:t>over RAND </a:t>
            </a:r>
            <a:r>
              <a:rPr lang="en-US" altLang="zh-CN" sz="1600" b="0" dirty="0">
                <a:solidFill>
                  <a:srgbClr val="FF0000"/>
                </a:solidFill>
                <a:latin typeface="NimbusRomNo9L-Regu"/>
              </a:rPr>
              <a:t>in terms of hash </a:t>
            </a:r>
            <a:r>
              <a:rPr lang="en-US" altLang="zh-CN" sz="1600" b="0" dirty="0" smtClean="0">
                <a:solidFill>
                  <a:srgbClr val="FF0000"/>
                </a:solidFill>
                <a:latin typeface="NimbusRomNo9L-Regu"/>
              </a:rPr>
              <a:t>lookup.</a:t>
            </a:r>
            <a:endParaRPr lang="zh-CN" altLang="en-US" sz="16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17</a:t>
            </a:fld>
            <a:endParaRPr lang="en-US" altLang="zh-CN" dirty="0"/>
          </a:p>
        </p:txBody>
      </p:sp>
      <p:sp>
        <p:nvSpPr>
          <p:cNvPr id="22530" name="Title 1"/>
          <p:cNvSpPr>
            <a:spLocks noGrp="1"/>
          </p:cNvSpPr>
          <p:nvPr>
            <p:ph type="title"/>
          </p:nvPr>
        </p:nvSpPr>
        <p:spPr>
          <a:xfrm>
            <a:off x="427038" y="422275"/>
            <a:ext cx="8229600" cy="480131"/>
          </a:xfrm>
        </p:spPr>
        <p:txBody>
          <a:bodyPr/>
          <a:lstStyle/>
          <a:p>
            <a:r>
              <a:rPr lang="en-US" altLang="zh-CN" dirty="0" smtClean="0">
                <a:ea typeface="宋体" charset="-122"/>
              </a:rPr>
              <a:t>Experiments: </a:t>
            </a:r>
            <a:r>
              <a:rPr lang="en-US" altLang="zh-CN" b="0" dirty="0" smtClean="0"/>
              <a:t>Over </a:t>
            </a:r>
            <a:r>
              <a:rPr lang="en-US" altLang="zh-CN" b="0" dirty="0"/>
              <a:t>Basic Hashing </a:t>
            </a:r>
            <a:r>
              <a:rPr lang="en-US" altLang="zh-CN" b="0" dirty="0" smtClean="0"/>
              <a:t>Algorithms (2)</a:t>
            </a:r>
            <a:endParaRPr lang="en-US" altLang="zh-CN" dirty="0" smtClean="0">
              <a:ea typeface="宋体" charset="-122"/>
            </a:endParaRPr>
          </a:p>
        </p:txBody>
      </p:sp>
      <p:sp>
        <p:nvSpPr>
          <p:cNvPr id="11" name="Content Placeholder 4"/>
          <p:cNvSpPr>
            <a:spLocks noGrp="1"/>
          </p:cNvSpPr>
          <p:nvPr>
            <p:ph idx="1"/>
          </p:nvPr>
        </p:nvSpPr>
        <p:spPr>
          <a:xfrm>
            <a:off x="644975" y="1138953"/>
            <a:ext cx="5661233" cy="413400"/>
          </a:xfrm>
        </p:spPr>
        <p:txBody>
          <a:bodyPr/>
          <a:lstStyle/>
          <a:p>
            <a:pPr>
              <a:spcBef>
                <a:spcPts val="600"/>
              </a:spcBef>
              <a:spcAft>
                <a:spcPct val="0"/>
              </a:spcAft>
            </a:pPr>
            <a:r>
              <a:rPr lang="en-US" altLang="zh-CN" sz="2000" b="0" dirty="0" smtClean="0"/>
              <a:t>Hamming Ranking Evaluation</a:t>
            </a:r>
            <a:endParaRPr lang="en-US" altLang="zh-CN" sz="2000" b="0" dirty="0" smtClean="0">
              <a:ea typeface="宋体" charset="-122"/>
            </a:endParaRPr>
          </a:p>
          <a:p>
            <a:endParaRPr lang="en-US" altLang="zh-CN" dirty="0" smtClean="0">
              <a:ea typeface="宋体" charset="-122"/>
            </a:endParaRPr>
          </a:p>
        </p:txBody>
      </p:sp>
      <p:sp>
        <p:nvSpPr>
          <p:cNvPr id="3" name="矩形 2"/>
          <p:cNvSpPr/>
          <p:nvPr/>
        </p:nvSpPr>
        <p:spPr>
          <a:xfrm>
            <a:off x="539750" y="6308725"/>
            <a:ext cx="287338"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pitchFamily="34" charset="0"/>
              <a:ea typeface="宋体" charset="-122"/>
              <a:cs typeface="Arial" charset="0"/>
            </a:endParaRPr>
          </a:p>
        </p:txBody>
      </p:sp>
      <p:sp>
        <p:nvSpPr>
          <p:cNvPr id="8" name="矩形 7"/>
          <p:cNvSpPr/>
          <p:nvPr/>
        </p:nvSpPr>
        <p:spPr>
          <a:xfrm>
            <a:off x="5435600" y="6302375"/>
            <a:ext cx="288925" cy="39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pitchFamily="34" charset="0"/>
              <a:ea typeface="宋体" charset="-122"/>
              <a:cs typeface="Arial" charset="0"/>
            </a:endParaRPr>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555" b="6011"/>
          <a:stretch/>
        </p:blipFill>
        <p:spPr>
          <a:xfrm>
            <a:off x="748950" y="1435395"/>
            <a:ext cx="7778362" cy="4444410"/>
          </a:xfrm>
          <a:prstGeom prst="rect">
            <a:avLst/>
          </a:prstGeom>
        </p:spPr>
      </p:pic>
      <p:grpSp>
        <p:nvGrpSpPr>
          <p:cNvPr id="21" name="组合 20"/>
          <p:cNvGrpSpPr/>
          <p:nvPr/>
        </p:nvGrpSpPr>
        <p:grpSpPr>
          <a:xfrm>
            <a:off x="2062716" y="2424223"/>
            <a:ext cx="5170967" cy="2788424"/>
            <a:chOff x="2062716" y="2424223"/>
            <a:chExt cx="5170967" cy="2788424"/>
          </a:xfrm>
        </p:grpSpPr>
        <p:cxnSp>
          <p:nvCxnSpPr>
            <p:cNvPr id="13" name="直接箭头连接符 12"/>
            <p:cNvCxnSpPr/>
            <p:nvPr/>
          </p:nvCxnSpPr>
          <p:spPr>
            <a:xfrm flipV="1">
              <a:off x="2062716" y="2424223"/>
              <a:ext cx="0" cy="3189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直接箭头连接符 14"/>
            <p:cNvCxnSpPr/>
            <p:nvPr/>
          </p:nvCxnSpPr>
          <p:spPr>
            <a:xfrm flipV="1">
              <a:off x="4703135" y="2424223"/>
              <a:ext cx="0" cy="3189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直接箭头连接符 15"/>
            <p:cNvCxnSpPr/>
            <p:nvPr/>
          </p:nvCxnSpPr>
          <p:spPr>
            <a:xfrm flipV="1">
              <a:off x="7233683" y="2668775"/>
              <a:ext cx="0" cy="3189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直接箭头连接符 16"/>
            <p:cNvCxnSpPr/>
            <p:nvPr/>
          </p:nvCxnSpPr>
          <p:spPr>
            <a:xfrm flipV="1">
              <a:off x="2211572" y="4820095"/>
              <a:ext cx="3544" cy="2091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直接箭头连接符 19"/>
            <p:cNvCxnSpPr/>
            <p:nvPr/>
          </p:nvCxnSpPr>
          <p:spPr>
            <a:xfrm flipV="1">
              <a:off x="4703135" y="4871485"/>
              <a:ext cx="0" cy="3384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直接箭头连接符 21"/>
            <p:cNvCxnSpPr/>
            <p:nvPr/>
          </p:nvCxnSpPr>
          <p:spPr>
            <a:xfrm flipV="1">
              <a:off x="7208874" y="4924647"/>
              <a:ext cx="0" cy="288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sp>
        <p:nvSpPr>
          <p:cNvPr id="23" name="矩形 22"/>
          <p:cNvSpPr/>
          <p:nvPr/>
        </p:nvSpPr>
        <p:spPr>
          <a:xfrm>
            <a:off x="1048782" y="5876774"/>
            <a:ext cx="7265986" cy="414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b="0" dirty="0">
                <a:solidFill>
                  <a:schemeClr val="bg1"/>
                </a:solidFill>
              </a:rPr>
              <a:t>DHF and RDHF consistently achieve the best performance over LSH, KLSH and RMMH in most cases</a:t>
            </a:r>
          </a:p>
        </p:txBody>
      </p:sp>
      <p:grpSp>
        <p:nvGrpSpPr>
          <p:cNvPr id="22531" name="组合 22530"/>
          <p:cNvGrpSpPr/>
          <p:nvPr/>
        </p:nvGrpSpPr>
        <p:grpSpPr>
          <a:xfrm>
            <a:off x="1587795" y="2225747"/>
            <a:ext cx="5312735" cy="2645738"/>
            <a:chOff x="1587795" y="2225747"/>
            <a:chExt cx="5312735" cy="2645738"/>
          </a:xfrm>
        </p:grpSpPr>
        <p:cxnSp>
          <p:nvCxnSpPr>
            <p:cNvPr id="27" name="直接箭头连接符 26"/>
            <p:cNvCxnSpPr/>
            <p:nvPr/>
          </p:nvCxnSpPr>
          <p:spPr>
            <a:xfrm flipV="1">
              <a:off x="6815470" y="2519916"/>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cxnSp>
          <p:nvCxnSpPr>
            <p:cNvPr id="35" name="直接箭头连接符 34"/>
            <p:cNvCxnSpPr/>
            <p:nvPr/>
          </p:nvCxnSpPr>
          <p:spPr>
            <a:xfrm flipV="1">
              <a:off x="1587795" y="4490486"/>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cxnSp>
          <p:nvCxnSpPr>
            <p:cNvPr id="36" name="直接箭头连接符 35"/>
            <p:cNvCxnSpPr/>
            <p:nvPr/>
          </p:nvCxnSpPr>
          <p:spPr>
            <a:xfrm flipV="1">
              <a:off x="4302642" y="4596811"/>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p:cNvCxnSpPr/>
            <p:nvPr/>
          </p:nvCxnSpPr>
          <p:spPr>
            <a:xfrm flipV="1">
              <a:off x="6900530" y="4648201"/>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p:cNvCxnSpPr/>
            <p:nvPr/>
          </p:nvCxnSpPr>
          <p:spPr>
            <a:xfrm flipV="1">
              <a:off x="4490485" y="2225747"/>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p:cNvCxnSpPr/>
            <p:nvPr/>
          </p:nvCxnSpPr>
          <p:spPr>
            <a:xfrm flipV="1">
              <a:off x="1974113" y="2225747"/>
              <a:ext cx="0" cy="223284"/>
            </a:xfrm>
            <a:prstGeom prst="straightConnector1">
              <a:avLst/>
            </a:prstGeom>
            <a:ln>
              <a:solidFill>
                <a:srgbClr val="CC41DF"/>
              </a:solidFill>
              <a:tailEnd type="triangle"/>
            </a:ln>
          </p:spPr>
          <p:style>
            <a:lnRef idx="3">
              <a:schemeClr val="accent6"/>
            </a:lnRef>
            <a:fillRef idx="0">
              <a:schemeClr val="accent6"/>
            </a:fillRef>
            <a:effectRef idx="2">
              <a:schemeClr val="accent6"/>
            </a:effectRef>
            <a:fontRef idx="minor">
              <a:schemeClr val="tx1"/>
            </a:fontRef>
          </p:style>
        </p:cxnSp>
      </p:grpSp>
      <p:sp>
        <p:nvSpPr>
          <p:cNvPr id="22532" name="矩形 22531"/>
          <p:cNvSpPr/>
          <p:nvPr/>
        </p:nvSpPr>
        <p:spPr>
          <a:xfrm>
            <a:off x="1048782" y="6349577"/>
            <a:ext cx="7265986" cy="359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altLang="zh-CN" b="0" dirty="0" smtClean="0">
                <a:solidFill>
                  <a:schemeClr val="bg1"/>
                </a:solidFill>
              </a:rPr>
              <a:t>RDHF </a:t>
            </a:r>
            <a:r>
              <a:rPr lang="en-US" altLang="zh-CN" b="0" dirty="0">
                <a:solidFill>
                  <a:schemeClr val="bg1"/>
                </a:solidFill>
              </a:rPr>
              <a:t>gains significant performance improvements over DHF</a:t>
            </a:r>
            <a:endParaRPr lang="zh-CN" altLang="en-US" b="0" dirty="0">
              <a:solidFill>
                <a:schemeClr val="bg1"/>
              </a:solidFill>
            </a:endParaRPr>
          </a:p>
        </p:txBody>
      </p:sp>
    </p:spTree>
    <p:extLst>
      <p:ext uri="{BB962C8B-B14F-4D97-AF65-F5344CB8AC3E}">
        <p14:creationId xmlns:p14="http://schemas.microsoft.com/office/powerpoint/2010/main" val="1844039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anim calcmode="lin" valueType="num">
                                      <p:cBhvr>
                                        <p:cTn id="11" dur="1000" fill="hold"/>
                                        <p:tgtEl>
                                          <p:spTgt spid="23"/>
                                        </p:tgtEl>
                                        <p:attrNameLst>
                                          <p:attrName>ppt_x</p:attrName>
                                        </p:attrNameLst>
                                      </p:cBhvr>
                                      <p:tavLst>
                                        <p:tav tm="0">
                                          <p:val>
                                            <p:strVal val="#ppt_x"/>
                                          </p:val>
                                        </p:tav>
                                        <p:tav tm="100000">
                                          <p:val>
                                            <p:strVal val="#ppt_x"/>
                                          </p:val>
                                        </p:tav>
                                      </p:tavLst>
                                    </p:anim>
                                    <p:anim calcmode="lin" valueType="num">
                                      <p:cBhvr>
                                        <p:cTn id="1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531"/>
                                        </p:tgtEl>
                                        <p:attrNameLst>
                                          <p:attrName>style.visibility</p:attrName>
                                        </p:attrNameLst>
                                      </p:cBhvr>
                                      <p:to>
                                        <p:strVal val="visible"/>
                                      </p:to>
                                    </p:set>
                                    <p:animEffect transition="in" filter="barn(inVertical)">
                                      <p:cBhvr>
                                        <p:cTn id="21" dur="500"/>
                                        <p:tgtEl>
                                          <p:spTgt spid="22531"/>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5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18</a:t>
            </a:fld>
            <a:endParaRPr lang="en-US" altLang="zh-CN" dirty="0"/>
          </a:p>
        </p:txBody>
      </p:sp>
      <p:sp>
        <p:nvSpPr>
          <p:cNvPr id="22530" name="Title 1"/>
          <p:cNvSpPr>
            <a:spLocks noGrp="1"/>
          </p:cNvSpPr>
          <p:nvPr>
            <p:ph type="title"/>
          </p:nvPr>
        </p:nvSpPr>
        <p:spPr>
          <a:xfrm>
            <a:off x="427038" y="422275"/>
            <a:ext cx="8229600" cy="480131"/>
          </a:xfrm>
        </p:spPr>
        <p:txBody>
          <a:bodyPr/>
          <a:lstStyle/>
          <a:p>
            <a:r>
              <a:rPr lang="en-US" altLang="zh-CN" dirty="0" smtClean="0">
                <a:ea typeface="宋体" charset="-122"/>
              </a:rPr>
              <a:t>Experiments: </a:t>
            </a:r>
            <a:r>
              <a:rPr lang="en-US" altLang="zh-CN" b="0" dirty="0"/>
              <a:t>Over Multiple Hashing </a:t>
            </a:r>
            <a:r>
              <a:rPr lang="en-US" altLang="zh-CN" b="0" dirty="0" smtClean="0"/>
              <a:t>Algorithms</a:t>
            </a:r>
            <a:endParaRPr lang="en-US" altLang="zh-CN" dirty="0" smtClean="0">
              <a:ea typeface="宋体" charset="-122"/>
            </a:endParaRPr>
          </a:p>
        </p:txBody>
      </p:sp>
      <p:sp>
        <p:nvSpPr>
          <p:cNvPr id="11" name="Content Placeholder 4"/>
          <p:cNvSpPr>
            <a:spLocks noGrp="1"/>
          </p:cNvSpPr>
          <p:nvPr>
            <p:ph idx="1"/>
          </p:nvPr>
        </p:nvSpPr>
        <p:spPr>
          <a:xfrm>
            <a:off x="644975" y="1138953"/>
            <a:ext cx="8499025" cy="2432050"/>
          </a:xfrm>
        </p:spPr>
        <p:txBody>
          <a:bodyPr/>
          <a:lstStyle/>
          <a:p>
            <a:r>
              <a:rPr lang="en-US" altLang="zh-CN" sz="2000" b="0" dirty="0" smtClean="0">
                <a:ea typeface="宋体" charset="-122"/>
              </a:rPr>
              <a:t>build multiple hash tables using different hashing algorithms with different settings, because </a:t>
            </a:r>
            <a:r>
              <a:rPr lang="en-US" altLang="zh-CN" sz="2000" b="0" dirty="0" smtClean="0"/>
              <a:t>many </a:t>
            </a:r>
            <a:r>
              <a:rPr lang="en-US" altLang="zh-CN" sz="2000" b="0" dirty="0"/>
              <a:t>hashing algorithms are prevented </a:t>
            </a:r>
            <a:r>
              <a:rPr lang="en-US" altLang="zh-CN" sz="2000" b="0" dirty="0" smtClean="0"/>
              <a:t>from being </a:t>
            </a:r>
            <a:r>
              <a:rPr lang="en-US" altLang="zh-CN" sz="2000" b="0" dirty="0"/>
              <a:t>directly used to construct multiple tables, due to </a:t>
            </a:r>
            <a:r>
              <a:rPr lang="en-US" altLang="zh-CN" sz="2000" b="0" dirty="0" smtClean="0"/>
              <a:t>the upper </a:t>
            </a:r>
            <a:r>
              <a:rPr lang="en-US" altLang="zh-CN" sz="2000" b="0" dirty="0"/>
              <a:t>limit of the hash function </a:t>
            </a:r>
            <a:r>
              <a:rPr lang="en-US" altLang="zh-CN" sz="2000" b="0" dirty="0" smtClean="0"/>
              <a:t>number</a:t>
            </a:r>
            <a:endParaRPr lang="en-US" altLang="zh-CN" sz="2000" b="0" dirty="0" smtClean="0">
              <a:ea typeface="宋体" charset="-122"/>
            </a:endParaRPr>
          </a:p>
          <a:p>
            <a:pPr>
              <a:spcBef>
                <a:spcPts val="600"/>
              </a:spcBef>
              <a:spcAft>
                <a:spcPct val="0"/>
              </a:spcAft>
            </a:pPr>
            <a:r>
              <a:rPr lang="en-US" altLang="zh-CN" sz="2000" b="0" dirty="0">
                <a:ea typeface="宋体" charset="-122"/>
              </a:rPr>
              <a:t>double </a:t>
            </a:r>
            <a:r>
              <a:rPr lang="en-US" altLang="zh-CN" sz="2000" b="0" dirty="0" smtClean="0">
                <a:ea typeface="宋体" charset="-122"/>
              </a:rPr>
              <a:t>bit (DB</a:t>
            </a:r>
            <a:r>
              <a:rPr lang="en-US" altLang="zh-CN" sz="2000" b="0" dirty="0">
                <a:ea typeface="宋体" charset="-122"/>
              </a:rPr>
              <a:t>) quantization </a:t>
            </a:r>
            <a:r>
              <a:rPr lang="en-US" altLang="zh-CN" sz="2000" b="0" dirty="0" smtClean="0">
                <a:ea typeface="宋体" charset="-122"/>
              </a:rPr>
              <a:t>[Liu </a:t>
            </a:r>
            <a:r>
              <a:rPr lang="en-US" altLang="zh-CN" sz="2000" b="0" dirty="0">
                <a:ea typeface="宋体" charset="-122"/>
              </a:rPr>
              <a:t>et al. </a:t>
            </a:r>
            <a:r>
              <a:rPr lang="en-US" altLang="zh-CN" sz="2000" b="0" dirty="0" smtClean="0">
                <a:ea typeface="宋体" charset="-122"/>
              </a:rPr>
              <a:t>2011] </a:t>
            </a:r>
            <a:r>
              <a:rPr lang="en-US" altLang="zh-CN" sz="2000" b="0" dirty="0">
                <a:ea typeface="宋体" charset="-122"/>
              </a:rPr>
              <a:t>on PCA-based </a:t>
            </a:r>
            <a:r>
              <a:rPr lang="en-US" altLang="zh-CN" sz="2000" b="0" dirty="0" smtClean="0">
                <a:ea typeface="宋体" charset="-122"/>
              </a:rPr>
              <a:t>Random Rotation </a:t>
            </a:r>
            <a:r>
              <a:rPr lang="en-US" altLang="zh-CN" sz="2000" b="0" dirty="0">
                <a:ea typeface="宋体" charset="-122"/>
              </a:rPr>
              <a:t>Hashing (PCARDB) and Iterative </a:t>
            </a:r>
            <a:r>
              <a:rPr lang="en-US" altLang="zh-CN" sz="2000" b="0" dirty="0" smtClean="0">
                <a:ea typeface="宋体" charset="-122"/>
              </a:rPr>
              <a:t>Quantization (ITQDB</a:t>
            </a:r>
            <a:r>
              <a:rPr lang="en-US" altLang="zh-CN" sz="2000" b="0" dirty="0">
                <a:ea typeface="宋体" charset="-122"/>
              </a:rPr>
              <a:t>) </a:t>
            </a:r>
            <a:r>
              <a:rPr lang="en-US" altLang="zh-CN" sz="2000" b="0" dirty="0" smtClean="0">
                <a:ea typeface="宋体" charset="-122"/>
              </a:rPr>
              <a:t>[Gong </a:t>
            </a:r>
            <a:r>
              <a:rPr lang="en-US" altLang="zh-CN" sz="2000" b="0" dirty="0">
                <a:ea typeface="宋体" charset="-122"/>
              </a:rPr>
              <a:t>and </a:t>
            </a:r>
            <a:r>
              <a:rPr lang="en-US" altLang="zh-CN" sz="2000" b="0" dirty="0" err="1">
                <a:ea typeface="宋体" charset="-122"/>
              </a:rPr>
              <a:t>Lazebnik</a:t>
            </a:r>
            <a:r>
              <a:rPr lang="en-US" altLang="zh-CN" sz="2000" b="0" dirty="0">
                <a:ea typeface="宋体" charset="-122"/>
              </a:rPr>
              <a:t> </a:t>
            </a:r>
            <a:r>
              <a:rPr lang="en-US" altLang="zh-CN" sz="2000" b="0" dirty="0" smtClean="0">
                <a:ea typeface="宋体" charset="-122"/>
              </a:rPr>
              <a:t>2011].</a:t>
            </a:r>
            <a:endParaRPr lang="en-US" altLang="zh-CN" sz="2000" b="0" dirty="0">
              <a:ea typeface="宋体" charset="-122"/>
            </a:endParaRPr>
          </a:p>
          <a:p>
            <a:pPr>
              <a:spcBef>
                <a:spcPts val="600"/>
              </a:spcBef>
              <a:spcAft>
                <a:spcPct val="0"/>
              </a:spcAft>
            </a:pPr>
            <a:endParaRPr lang="en-US" altLang="zh-CN" dirty="0" smtClean="0">
              <a:ea typeface="宋体" charset="-122"/>
            </a:endParaRPr>
          </a:p>
        </p:txBody>
      </p:sp>
      <p:sp>
        <p:nvSpPr>
          <p:cNvPr id="3" name="矩形 2"/>
          <p:cNvSpPr/>
          <p:nvPr/>
        </p:nvSpPr>
        <p:spPr>
          <a:xfrm>
            <a:off x="539750" y="6308725"/>
            <a:ext cx="287338"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pitchFamily="34" charset="0"/>
              <a:ea typeface="宋体" charset="-122"/>
              <a:cs typeface="Arial" charset="0"/>
            </a:endParaRPr>
          </a:p>
        </p:txBody>
      </p:sp>
      <p:pic>
        <p:nvPicPr>
          <p:cNvPr id="2" name="图片 1"/>
          <p:cNvPicPr>
            <a:picLocks noChangeAspect="1"/>
          </p:cNvPicPr>
          <p:nvPr/>
        </p:nvPicPr>
        <p:blipFill>
          <a:blip r:embed="rId3">
            <a:clrChange>
              <a:clrFrom>
                <a:srgbClr val="77BDE9"/>
              </a:clrFrom>
              <a:clrTo>
                <a:srgbClr val="77BDE9">
                  <a:alpha val="0"/>
                </a:srgbClr>
              </a:clrTo>
            </a:clrChange>
          </a:blip>
          <a:stretch>
            <a:fillRect/>
          </a:stretch>
        </p:blipFill>
        <p:spPr>
          <a:xfrm>
            <a:off x="223284" y="4034914"/>
            <a:ext cx="4693784" cy="1940583"/>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4917068" y="3329932"/>
            <a:ext cx="4226932" cy="3127243"/>
          </a:xfrm>
          <a:prstGeom prst="rect">
            <a:avLst/>
          </a:prstGeom>
        </p:spPr>
      </p:pic>
    </p:spTree>
    <p:extLst>
      <p:ext uri="{BB962C8B-B14F-4D97-AF65-F5344CB8AC3E}">
        <p14:creationId xmlns:p14="http://schemas.microsoft.com/office/powerpoint/2010/main" val="308023236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smtClean="0">
                <a:ea typeface="宋体" charset="-122"/>
              </a:rPr>
              <a:t>Summary and contributions</a:t>
            </a:r>
          </a:p>
          <a:p>
            <a:pPr lvl="1"/>
            <a:r>
              <a:rPr lang="en-US" altLang="zh-CN" dirty="0">
                <a:ea typeface="宋体" charset="-122"/>
              </a:rPr>
              <a:t>a unified strategy for hash table </a:t>
            </a:r>
            <a:r>
              <a:rPr lang="en-US" altLang="zh-CN" dirty="0" smtClean="0">
                <a:ea typeface="宋体" charset="-122"/>
              </a:rPr>
              <a:t>construction supporting </a:t>
            </a:r>
            <a:r>
              <a:rPr lang="en-US" altLang="zh-CN" dirty="0">
                <a:ea typeface="宋体" charset="-122"/>
              </a:rPr>
              <a:t>different hashing algorithms and </a:t>
            </a:r>
            <a:r>
              <a:rPr lang="en-US" altLang="zh-CN" dirty="0" smtClean="0">
                <a:ea typeface="宋体" charset="-122"/>
              </a:rPr>
              <a:t>various scenarios.</a:t>
            </a:r>
          </a:p>
          <a:p>
            <a:pPr lvl="1"/>
            <a:r>
              <a:rPr lang="en-US" altLang="zh-CN" dirty="0" smtClean="0">
                <a:ea typeface="宋体" charset="-122"/>
              </a:rPr>
              <a:t>two important selection criteria for hashing performance</a:t>
            </a:r>
          </a:p>
          <a:p>
            <a:pPr lvl="1"/>
            <a:r>
              <a:rPr lang="en-US" altLang="zh-CN" dirty="0" smtClean="0">
                <a:ea typeface="宋体" charset="-122"/>
              </a:rPr>
              <a:t>formalize </a:t>
            </a:r>
            <a:r>
              <a:rPr lang="en-US" altLang="zh-CN" dirty="0">
                <a:ea typeface="宋体" charset="-122"/>
              </a:rPr>
              <a:t>it as the dominant </a:t>
            </a:r>
            <a:r>
              <a:rPr lang="en-US" altLang="zh-CN" dirty="0" smtClean="0">
                <a:ea typeface="宋体" charset="-122"/>
              </a:rPr>
              <a:t>set problem </a:t>
            </a:r>
            <a:r>
              <a:rPr lang="en-US" altLang="zh-CN" dirty="0">
                <a:ea typeface="宋体" charset="-122"/>
              </a:rPr>
              <a:t>in a vertex- and edge-weighted </a:t>
            </a:r>
            <a:r>
              <a:rPr lang="en-US" altLang="zh-CN" dirty="0" smtClean="0">
                <a:ea typeface="宋体" charset="-122"/>
              </a:rPr>
              <a:t>graph representing </a:t>
            </a:r>
            <a:r>
              <a:rPr lang="en-US" altLang="zh-CN" dirty="0">
                <a:ea typeface="宋体" charset="-122"/>
              </a:rPr>
              <a:t>all pooled hash </a:t>
            </a:r>
            <a:r>
              <a:rPr lang="en-US" altLang="zh-CN" dirty="0" smtClean="0">
                <a:ea typeface="宋体" charset="-122"/>
              </a:rPr>
              <a:t>functions</a:t>
            </a:r>
          </a:p>
          <a:p>
            <a:pPr lvl="1"/>
            <a:r>
              <a:rPr lang="en-US" altLang="zh-CN" dirty="0" smtClean="0"/>
              <a:t>a reciprocal strategy</a:t>
            </a:r>
            <a:r>
              <a:rPr lang="en-US" altLang="zh-CN" dirty="0">
                <a:ea typeface="宋体" charset="-122"/>
              </a:rPr>
              <a:t> based on boosting </a:t>
            </a:r>
            <a:r>
              <a:rPr lang="en-US" altLang="zh-CN" dirty="0" smtClean="0">
                <a:ea typeface="宋体" charset="-122"/>
              </a:rPr>
              <a:t>to </a:t>
            </a:r>
            <a:r>
              <a:rPr lang="en-US" altLang="zh-CN" dirty="0">
                <a:ea typeface="宋体" charset="-122"/>
              </a:rPr>
              <a:t>reduce the redundancy between </a:t>
            </a:r>
            <a:r>
              <a:rPr lang="en-US" altLang="zh-CN" dirty="0" smtClean="0">
                <a:ea typeface="宋体" charset="-122"/>
              </a:rPr>
              <a:t>hash tables</a:t>
            </a:r>
            <a:endParaRPr lang="en-US" altLang="zh-CN" dirty="0">
              <a:ea typeface="宋体" charset="-122"/>
            </a:endParaRPr>
          </a:p>
          <a:p>
            <a:endParaRPr lang="en-US" altLang="zh-CN" sz="2800" dirty="0" smtClean="0">
              <a:ea typeface="宋体" charset="-122"/>
            </a:endParaRPr>
          </a:p>
          <a:p>
            <a:endParaRPr lang="en-US" altLang="zh-CN" sz="2800" dirty="0" smtClean="0">
              <a:ea typeface="宋体" charset="-122"/>
            </a:endParaRPr>
          </a:p>
          <a:p>
            <a:endParaRPr lang="zh-CN" altLang="en-US" sz="2800" dirty="0" smtClean="0">
              <a:ea typeface="宋体" charset="-122"/>
            </a:endParaRPr>
          </a:p>
        </p:txBody>
      </p:sp>
      <p:sp>
        <p:nvSpPr>
          <p:cNvPr id="26627" name="Title 2"/>
          <p:cNvSpPr>
            <a:spLocks noGrp="1"/>
          </p:cNvSpPr>
          <p:nvPr>
            <p:ph type="title"/>
          </p:nvPr>
        </p:nvSpPr>
        <p:spPr>
          <a:xfrm>
            <a:off x="153988" y="541338"/>
            <a:ext cx="8869362" cy="479425"/>
          </a:xfrm>
        </p:spPr>
        <p:txBody>
          <a:bodyPr/>
          <a:lstStyle/>
          <a:p>
            <a:r>
              <a:rPr lang="en-US" altLang="zh-CN" dirty="0" smtClean="0">
                <a:ea typeface="宋体" charset="-122"/>
              </a:rPr>
              <a:t>Conclusion</a:t>
            </a:r>
            <a:endParaRPr lang="zh-CN" altLang="en-US" dirty="0" smtClean="0">
              <a:ea typeface="宋体" charset="-122"/>
            </a:endParaRPr>
          </a:p>
        </p:txBody>
      </p:sp>
      <p:sp>
        <p:nvSpPr>
          <p:cNvPr id="4" name="Slide Number Placeholder 3"/>
          <p:cNvSpPr>
            <a:spLocks noGrp="1"/>
          </p:cNvSpPr>
          <p:nvPr>
            <p:ph type="sldNum" sz="quarter" idx="11"/>
          </p:nvPr>
        </p:nvSpPr>
        <p:spPr>
          <a:xfrm>
            <a:off x="7589838" y="6365875"/>
            <a:ext cx="503237" cy="301625"/>
          </a:xfrm>
        </p:spPr>
        <p:txBody>
          <a:bodyPr/>
          <a:lstStyle/>
          <a:p>
            <a:fld id="{ECA8CC16-1B1F-47D2-B120-C59E65FB8A6E}" type="slidenum">
              <a:rPr lang="en-US" altLang="zh-CN" smtClean="0"/>
              <a:pPr/>
              <a:t>19</a:t>
            </a:fld>
            <a:endParaRPr lang="en-US" altLang="zh-CN"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p:cNvSpPr>
            <a:spLocks noGrp="1"/>
          </p:cNvSpPr>
          <p:nvPr>
            <p:ph idx="1"/>
          </p:nvPr>
        </p:nvSpPr>
        <p:spPr/>
        <p:txBody>
          <a:bodyPr/>
          <a:lstStyle/>
          <a:p>
            <a:r>
              <a:rPr lang="en-US" altLang="zh-CN" dirty="0" smtClean="0">
                <a:ea typeface="宋体" charset="-122"/>
              </a:rPr>
              <a:t>Introduction</a:t>
            </a:r>
          </a:p>
          <a:p>
            <a:pPr lvl="1"/>
            <a:r>
              <a:rPr lang="en-US" altLang="zh-CN" dirty="0" smtClean="0">
                <a:ea typeface="宋体" charset="-122"/>
              </a:rPr>
              <a:t>Nearest Neighbor Search</a:t>
            </a:r>
          </a:p>
          <a:p>
            <a:pPr lvl="1"/>
            <a:r>
              <a:rPr lang="en-US" altLang="zh-CN" dirty="0" smtClean="0">
                <a:ea typeface="宋体" charset="-122"/>
              </a:rPr>
              <a:t>Motivation</a:t>
            </a:r>
          </a:p>
          <a:p>
            <a:r>
              <a:rPr lang="en-US" altLang="zh-CN" dirty="0">
                <a:ea typeface="宋体" charset="-122"/>
              </a:rPr>
              <a:t>Reciprocal Hash </a:t>
            </a:r>
            <a:r>
              <a:rPr lang="en-US" altLang="zh-CN" dirty="0" smtClean="0">
                <a:ea typeface="宋体" charset="-122"/>
              </a:rPr>
              <a:t>Tables</a:t>
            </a:r>
          </a:p>
          <a:p>
            <a:pPr lvl="1"/>
            <a:r>
              <a:rPr lang="en-US" altLang="zh-CN" dirty="0" smtClean="0">
                <a:ea typeface="宋体" charset="-122"/>
              </a:rPr>
              <a:t>Formulation</a:t>
            </a:r>
            <a:endParaRPr lang="en-US" altLang="zh-CN" dirty="0">
              <a:ea typeface="宋体" charset="-122"/>
            </a:endParaRPr>
          </a:p>
          <a:p>
            <a:pPr lvl="1"/>
            <a:r>
              <a:rPr lang="en-US" altLang="zh-CN" dirty="0" smtClean="0">
                <a:ea typeface="宋体" charset="-122"/>
              </a:rPr>
              <a:t>Solutions</a:t>
            </a:r>
          </a:p>
          <a:p>
            <a:r>
              <a:rPr lang="en-US" altLang="zh-CN" dirty="0" smtClean="0">
                <a:ea typeface="宋体" charset="-122"/>
              </a:rPr>
              <a:t>Experiments</a:t>
            </a:r>
          </a:p>
          <a:p>
            <a:r>
              <a:rPr lang="en-US" altLang="zh-CN" dirty="0" smtClean="0">
                <a:ea typeface="宋体" charset="-122"/>
              </a:rPr>
              <a:t>Conclusion</a:t>
            </a:r>
            <a:endParaRPr lang="zh-CN" altLang="en-US" dirty="0" smtClean="0">
              <a:ea typeface="宋体" charset="-122"/>
            </a:endParaRPr>
          </a:p>
        </p:txBody>
      </p:sp>
      <p:sp>
        <p:nvSpPr>
          <p:cNvPr id="5123" name="标题 2"/>
          <p:cNvSpPr>
            <a:spLocks noGrp="1"/>
          </p:cNvSpPr>
          <p:nvPr>
            <p:ph type="title"/>
          </p:nvPr>
        </p:nvSpPr>
        <p:spPr>
          <a:xfrm>
            <a:off x="153988" y="541338"/>
            <a:ext cx="8869362" cy="479425"/>
          </a:xfrm>
        </p:spPr>
        <p:txBody>
          <a:bodyPr/>
          <a:lstStyle/>
          <a:p>
            <a:r>
              <a:rPr lang="en-US" altLang="zh-CN" smtClean="0">
                <a:ea typeface="宋体" charset="-122"/>
              </a:rPr>
              <a:t>Outline</a:t>
            </a:r>
            <a:endParaRPr lang="zh-CN" altLang="en-US" smtClean="0">
              <a:ea typeface="宋体" charset="-122"/>
            </a:endParaRPr>
          </a:p>
        </p:txBody>
      </p:sp>
    </p:spTree>
    <p:extLst>
      <p:ext uri="{BB962C8B-B14F-4D97-AF65-F5344CB8AC3E}">
        <p14:creationId xmlns:p14="http://schemas.microsoft.com/office/powerpoint/2010/main" val="221190412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4"/>
          <p:cNvSpPr>
            <a:spLocks noGrp="1"/>
          </p:cNvSpPr>
          <p:nvPr>
            <p:ph idx="1"/>
          </p:nvPr>
        </p:nvSpPr>
        <p:spPr>
          <a:xfrm>
            <a:off x="395288" y="692149"/>
            <a:ext cx="8401050" cy="5866305"/>
          </a:xfrm>
        </p:spPr>
        <p:txBody>
          <a:bodyPr/>
          <a:lstStyle/>
          <a:p>
            <a:pPr algn="ctr">
              <a:buFont typeface="Wingdings" pitchFamily="2" charset="2"/>
              <a:buNone/>
            </a:pPr>
            <a:endParaRPr lang="en-US" altLang="zh-CN" sz="6000" dirty="0" smtClean="0">
              <a:latin typeface="Times New Roman" pitchFamily="18" charset="0"/>
              <a:ea typeface="宋体" charset="-122"/>
              <a:cs typeface="Times New Roman" pitchFamily="18" charset="0"/>
            </a:endParaRPr>
          </a:p>
          <a:p>
            <a:pPr algn="ctr">
              <a:buFont typeface="Wingdings" pitchFamily="2" charset="2"/>
              <a:buNone/>
            </a:pPr>
            <a:r>
              <a:rPr lang="en-US" altLang="zh-CN" sz="6000" dirty="0" smtClean="0">
                <a:latin typeface="Times New Roman" pitchFamily="18" charset="0"/>
                <a:ea typeface="宋体" charset="-122"/>
                <a:cs typeface="Times New Roman" pitchFamily="18" charset="0"/>
              </a:rPr>
              <a:t>Thank you!</a:t>
            </a:r>
          </a:p>
        </p:txBody>
      </p:sp>
      <p:pic>
        <p:nvPicPr>
          <p:cNvPr id="27651" name="Picture 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580" y="3438798"/>
            <a:ext cx="174466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5" descr="Beihang University.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8538" y="3407266"/>
            <a:ext cx="15113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4588669" y="2383871"/>
            <a:ext cx="4438650" cy="3076575"/>
          </a:xfrm>
          <a:prstGeom prst="rect">
            <a:avLst/>
          </a:prstGeom>
        </p:spPr>
      </p:pic>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smtClean="0">
                    <a:ea typeface="宋体" charset="-122"/>
                  </a:rPr>
                  <a:t>Definition</a:t>
                </a:r>
              </a:p>
              <a:p>
                <a:pPr marL="230187" lvl="1" indent="0">
                  <a:buNone/>
                </a:pPr>
                <a:r>
                  <a:rPr lang="en-US" altLang="zh-CN" dirty="0" smtClean="0">
                    <a:ea typeface="宋体" charset="-122"/>
                  </a:rPr>
                  <a:t>Given a database </a:t>
                </a:r>
                <a14:m>
                  <m:oMath xmlns:m="http://schemas.openxmlformats.org/officeDocument/2006/math">
                    <m:r>
                      <a:rPr lang="en-US" altLang="zh-CN" b="0" i="1" dirty="0" smtClean="0">
                        <a:latin typeface="Cambria Math" panose="02040503050406030204" pitchFamily="18" charset="0"/>
                        <a:ea typeface="宋体" charset="-122"/>
                      </a:rPr>
                      <m:t>𝑃</m:t>
                    </m:r>
                    <m:r>
                      <a:rPr lang="en-US" altLang="zh-CN" i="1" dirty="0" smtClean="0">
                        <a:latin typeface="Cambria Math" panose="02040503050406030204" pitchFamily="18" charset="0"/>
                        <a:ea typeface="宋体" charset="-122"/>
                      </a:rPr>
                      <m:t> = </m:t>
                    </m:r>
                    <m:sSub>
                      <m:sSubPr>
                        <m:ctrlPr>
                          <a:rPr lang="en-US" altLang="zh-CN" b="0" i="1" dirty="0" smtClean="0">
                            <a:latin typeface="Cambria Math" panose="02040503050406030204" pitchFamily="18" charset="0"/>
                            <a:ea typeface="宋体" charset="-122"/>
                          </a:rPr>
                        </m:ctrlPr>
                      </m:sSubPr>
                      <m:e>
                        <m:d>
                          <m:dPr>
                            <m:begChr m:val="{"/>
                            <m:endChr m:val="}"/>
                            <m:ctrlPr>
                              <a:rPr lang="en-US" altLang="zh-CN" b="0" i="1" dirty="0" smtClean="0">
                                <a:latin typeface="Cambria Math" panose="02040503050406030204" pitchFamily="18" charset="0"/>
                                <a:ea typeface="宋体" charset="-122"/>
                              </a:rPr>
                            </m:ctrlPr>
                          </m:dPr>
                          <m:e>
                            <m:sSub>
                              <m:sSubPr>
                                <m:ctrlPr>
                                  <a:rPr lang="en-US" altLang="zh-CN" b="0" i="1" dirty="0" smtClean="0">
                                    <a:latin typeface="Cambria Math" panose="02040503050406030204" pitchFamily="18" charset="0"/>
                                    <a:ea typeface="宋体" charset="-122"/>
                                  </a:rPr>
                                </m:ctrlPr>
                              </m:sSubPr>
                              <m:e>
                                <m:r>
                                  <a:rPr lang="en-US" altLang="zh-CN" b="0" i="1" dirty="0" smtClean="0">
                                    <a:latin typeface="Cambria Math" panose="02040503050406030204" pitchFamily="18" charset="0"/>
                                    <a:ea typeface="宋体" charset="-122"/>
                                  </a:rPr>
                                  <m:t>𝑝</m:t>
                                </m:r>
                              </m:e>
                              <m:sub>
                                <m:r>
                                  <a:rPr lang="en-US" altLang="zh-CN" b="0" i="1" dirty="0" smtClean="0">
                                    <a:latin typeface="Cambria Math" panose="02040503050406030204" pitchFamily="18" charset="0"/>
                                    <a:ea typeface="宋体" charset="-122"/>
                                  </a:rPr>
                                  <m:t>𝑖</m:t>
                                </m:r>
                              </m:sub>
                            </m:sSub>
                          </m:e>
                        </m:d>
                      </m:e>
                      <m:sub>
                        <m:r>
                          <a:rPr lang="en-US" altLang="zh-CN" b="0" i="1" dirty="0" smtClean="0">
                            <a:latin typeface="Cambria Math" panose="02040503050406030204" pitchFamily="18" charset="0"/>
                            <a:ea typeface="宋体" charset="-122"/>
                          </a:rPr>
                          <m:t>𝑖</m:t>
                        </m:r>
                        <m:r>
                          <a:rPr lang="en-US" altLang="zh-CN" b="0" i="1" dirty="0" smtClean="0">
                            <a:latin typeface="Cambria Math" panose="02040503050406030204" pitchFamily="18" charset="0"/>
                            <a:ea typeface="宋体" charset="-122"/>
                          </a:rPr>
                          <m:t>=1…</m:t>
                        </m:r>
                        <m:r>
                          <a:rPr lang="en-US" altLang="zh-CN" b="0" i="1" dirty="0" smtClean="0">
                            <a:latin typeface="Cambria Math" panose="02040503050406030204" pitchFamily="18" charset="0"/>
                            <a:ea typeface="宋体" charset="-122"/>
                          </a:rPr>
                          <m:t>𝑛</m:t>
                        </m:r>
                      </m:sub>
                    </m:sSub>
                  </m:oMath>
                </a14:m>
                <a:r>
                  <a:rPr lang="en-US" altLang="zh-CN" dirty="0" smtClean="0">
                    <a:ea typeface="宋体" charset="-122"/>
                  </a:rPr>
                  <a:t> and a query </a:t>
                </a:r>
                <a14:m>
                  <m:oMath xmlns:m="http://schemas.openxmlformats.org/officeDocument/2006/math">
                    <m:r>
                      <a:rPr lang="en-US" altLang="zh-CN" b="0" i="1" dirty="0" smtClean="0">
                        <a:latin typeface="Cambria Math" panose="02040503050406030204" pitchFamily="18" charset="0"/>
                        <a:ea typeface="宋体" charset="-122"/>
                      </a:rPr>
                      <m:t>𝑞</m:t>
                    </m:r>
                  </m:oMath>
                </a14:m>
                <a:r>
                  <a:rPr lang="en-US" altLang="zh-CN" dirty="0" smtClean="0">
                    <a:ea typeface="宋体" charset="-122"/>
                  </a:rPr>
                  <a:t>, the nearest neighbor of </a:t>
                </a:r>
                <a14:m>
                  <m:oMath xmlns:m="http://schemas.openxmlformats.org/officeDocument/2006/math">
                    <m:r>
                      <a:rPr lang="en-US" altLang="zh-CN" i="1" dirty="0">
                        <a:latin typeface="Cambria Math" panose="02040503050406030204" pitchFamily="18" charset="0"/>
                        <a:ea typeface="宋体" charset="-122"/>
                      </a:rPr>
                      <m:t>𝑞</m:t>
                    </m:r>
                  </m:oMath>
                </a14:m>
                <a:r>
                  <a:rPr lang="en-US" altLang="zh-CN" dirty="0" smtClean="0">
                    <a:ea typeface="宋体" charset="-122"/>
                  </a:rPr>
                  <a:t>:</a:t>
                </a:r>
              </a:p>
              <a:p>
                <a:pPr marL="230187" lvl="1" indent="0" algn="ctr">
                  <a:buNone/>
                </a:pPr>
                <a14:m>
                  <m:oMath xmlns:m="http://schemas.openxmlformats.org/officeDocument/2006/math">
                    <m:sSup>
                      <m:sSupPr>
                        <m:ctrlPr>
                          <a:rPr lang="en-US" altLang="zh-CN" b="0" i="1" dirty="0" smtClean="0">
                            <a:latin typeface="Cambria Math" panose="02040503050406030204" pitchFamily="18" charset="0"/>
                            <a:ea typeface="宋体" charset="-122"/>
                          </a:rPr>
                        </m:ctrlPr>
                      </m:sSupPr>
                      <m:e>
                        <m:r>
                          <a:rPr lang="en-US" altLang="zh-CN" b="0" i="1" dirty="0" smtClean="0">
                            <a:latin typeface="Cambria Math" panose="02040503050406030204" pitchFamily="18" charset="0"/>
                            <a:ea typeface="宋体" charset="-122"/>
                          </a:rPr>
                          <m:t>𝑝</m:t>
                        </m:r>
                      </m:e>
                      <m:sup>
                        <m:r>
                          <a:rPr lang="en-US" altLang="zh-CN" b="0" i="1" dirty="0" smtClean="0">
                            <a:latin typeface="Cambria Math" panose="02040503050406030204" pitchFamily="18" charset="0"/>
                            <a:ea typeface="宋体" charset="-122"/>
                          </a:rPr>
                          <m:t>∗</m:t>
                        </m:r>
                      </m:sup>
                    </m:sSup>
                    <m:r>
                      <a:rPr lang="en-US"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𝑃</m:t>
                    </m:r>
                    <m:r>
                      <a:rPr lang="en-US" altLang="zh-CN" i="1" dirty="0">
                        <a:latin typeface="Cambria Math" panose="02040503050406030204" pitchFamily="18" charset="0"/>
                        <a:ea typeface="宋体" charset="-122"/>
                      </a:rPr>
                      <m:t> </m:t>
                    </m:r>
                  </m:oMath>
                </a14:m>
                <a:r>
                  <a:rPr lang="en-US" altLang="zh-CN" dirty="0" smtClean="0">
                    <a:ea typeface="宋体" charset="-122"/>
                  </a:rPr>
                  <a:t>, such that </a:t>
                </a:r>
                <a14:m>
                  <m:oMath xmlns:m="http://schemas.openxmlformats.org/officeDocument/2006/math">
                    <m:r>
                      <a:rPr lang="en-US" altLang="zh-CN" b="0" i="1" dirty="0" smtClean="0">
                        <a:latin typeface="Cambria Math" panose="02040503050406030204" pitchFamily="18" charset="0"/>
                        <a:ea typeface="宋体" charset="-122"/>
                      </a:rPr>
                      <m:t>𝑑</m:t>
                    </m:r>
                    <m:d>
                      <m:dPr>
                        <m:ctrlPr>
                          <a:rPr lang="en-US" altLang="zh-CN" b="0" i="1" dirty="0" smtClean="0">
                            <a:latin typeface="Cambria Math" panose="02040503050406030204" pitchFamily="18" charset="0"/>
                            <a:ea typeface="宋体" charset="-122"/>
                          </a:rPr>
                        </m:ctrlPr>
                      </m:dPr>
                      <m:e>
                        <m:r>
                          <a:rPr lang="en-US" altLang="zh-CN" b="0" i="1" dirty="0" smtClean="0">
                            <a:latin typeface="Cambria Math" panose="02040503050406030204" pitchFamily="18" charset="0"/>
                            <a:ea typeface="宋体" charset="-122"/>
                          </a:rPr>
                          <m:t>𝑞</m:t>
                        </m:r>
                        <m:r>
                          <a:rPr lang="en-US" altLang="zh-CN" b="0" i="1" dirty="0" smtClean="0">
                            <a:latin typeface="Cambria Math" panose="02040503050406030204" pitchFamily="18" charset="0"/>
                            <a:ea typeface="宋体" charset="-122"/>
                          </a:rPr>
                          <m:t>,</m:t>
                        </m:r>
                        <m:sSup>
                          <m:sSupPr>
                            <m:ctrlPr>
                              <a:rPr lang="en-US" altLang="zh-CN" b="0" i="1" dirty="0" smtClean="0">
                                <a:latin typeface="Cambria Math" panose="02040503050406030204" pitchFamily="18" charset="0"/>
                                <a:ea typeface="宋体" charset="-122"/>
                              </a:rPr>
                            </m:ctrlPr>
                          </m:sSupPr>
                          <m:e>
                            <m:r>
                              <a:rPr lang="en-US" altLang="zh-CN" b="0" i="1" dirty="0" smtClean="0">
                                <a:latin typeface="Cambria Math" panose="02040503050406030204" pitchFamily="18" charset="0"/>
                                <a:ea typeface="宋体" charset="-122"/>
                              </a:rPr>
                              <m:t>𝑝</m:t>
                            </m:r>
                          </m:e>
                          <m:sup>
                            <m:r>
                              <a:rPr lang="en-US" altLang="zh-CN" b="0" i="1" dirty="0" smtClean="0">
                                <a:latin typeface="Cambria Math" panose="02040503050406030204" pitchFamily="18" charset="0"/>
                                <a:ea typeface="宋体" charset="-122"/>
                              </a:rPr>
                              <m:t>∗</m:t>
                            </m:r>
                          </m:sup>
                        </m:sSup>
                      </m:e>
                    </m:d>
                    <m:r>
                      <a:rPr lang="en-US" altLang="zh-CN" b="0" i="1" dirty="0" smtClean="0">
                        <a:latin typeface="Cambria Math" panose="02040503050406030204" pitchFamily="18" charset="0"/>
                        <a:ea typeface="宋体" charset="-122"/>
                      </a:rPr>
                      <m:t>≤</m:t>
                    </m:r>
                    <m:r>
                      <a:rPr lang="en-US" altLang="zh-CN" b="0" i="1" dirty="0" smtClean="0">
                        <a:latin typeface="Cambria Math" panose="02040503050406030204" pitchFamily="18" charset="0"/>
                        <a:ea typeface="宋体" charset="-122"/>
                      </a:rPr>
                      <m:t>𝑑</m:t>
                    </m:r>
                    <m:r>
                      <a:rPr lang="en-US" altLang="zh-CN" b="0" i="1" dirty="0" smtClean="0">
                        <a:latin typeface="Cambria Math" panose="02040503050406030204" pitchFamily="18" charset="0"/>
                        <a:ea typeface="宋体" charset="-122"/>
                      </a:rPr>
                      <m:t>(</m:t>
                    </m:r>
                    <m:r>
                      <a:rPr lang="en-US" altLang="zh-CN" b="0" i="1" dirty="0" smtClean="0">
                        <a:latin typeface="Cambria Math" panose="02040503050406030204" pitchFamily="18" charset="0"/>
                        <a:ea typeface="宋体" charset="-122"/>
                      </a:rPr>
                      <m:t>𝑞</m:t>
                    </m:r>
                    <m:r>
                      <a:rPr lang="en-US" altLang="zh-CN" b="0" i="1" dirty="0" smtClean="0">
                        <a:latin typeface="Cambria Math" panose="02040503050406030204" pitchFamily="18" charset="0"/>
                        <a:ea typeface="宋体" charset="-122"/>
                      </a:rPr>
                      <m:t>,</m:t>
                    </m:r>
                    <m:r>
                      <a:rPr lang="en-US" altLang="zh-CN" b="0" i="1" dirty="0" smtClean="0">
                        <a:latin typeface="Cambria Math" panose="02040503050406030204" pitchFamily="18" charset="0"/>
                        <a:ea typeface="宋体" charset="-122"/>
                      </a:rPr>
                      <m:t>𝑝</m:t>
                    </m:r>
                    <m:r>
                      <a:rPr lang="en-US" altLang="zh-CN" b="0" i="1" dirty="0" smtClean="0">
                        <a:latin typeface="Cambria Math" panose="02040503050406030204" pitchFamily="18" charset="0"/>
                        <a:ea typeface="宋体" charset="-122"/>
                      </a:rPr>
                      <m:t>)</m:t>
                    </m:r>
                  </m:oMath>
                </a14:m>
                <a:endParaRPr lang="en-US" altLang="zh-CN" i="1" dirty="0">
                  <a:ea typeface="宋体" charset="-122"/>
                </a:endParaRPr>
              </a:p>
              <a:p>
                <a:pPr lvl="1"/>
                <a:endParaRPr lang="en-US" altLang="zh-CN" dirty="0" smtClean="0">
                  <a:ea typeface="宋体" charset="-122"/>
                </a:endParaRPr>
              </a:p>
              <a:p>
                <a:pPr lvl="1"/>
                <a:endParaRPr lang="en-US" altLang="zh-CN" dirty="0" smtClean="0">
                  <a:ea typeface="宋体" charset="-122"/>
                </a:endParaRPr>
              </a:p>
              <a:p>
                <a:r>
                  <a:rPr lang="en-US" altLang="zh-CN" dirty="0" smtClean="0">
                    <a:ea typeface="宋体" charset="-122"/>
                  </a:rPr>
                  <a:t>Solutions</a:t>
                </a:r>
              </a:p>
              <a:p>
                <a:pPr lvl="1"/>
                <a:r>
                  <a:rPr lang="en-US" altLang="zh-CN" dirty="0" smtClean="0">
                    <a:ea typeface="宋体" charset="-122"/>
                  </a:rPr>
                  <a:t>linear scan</a:t>
                </a:r>
              </a:p>
              <a:p>
                <a:pPr lvl="2"/>
                <a:r>
                  <a:rPr lang="en-US" altLang="zh-CN" dirty="0" smtClean="0">
                    <a:solidFill>
                      <a:srgbClr val="FF0000"/>
                    </a:solidFill>
                    <a:ea typeface="宋体" charset="-122"/>
                  </a:rPr>
                  <a:t>time and memory consuming</a:t>
                </a:r>
              </a:p>
              <a:p>
                <a:pPr lvl="1"/>
                <a:r>
                  <a:rPr lang="en-SG" dirty="0" smtClean="0"/>
                  <a:t>tree-based: KD-tree, VP-tree, etc.</a:t>
                </a:r>
              </a:p>
              <a:p>
                <a:pPr lvl="2"/>
                <a:r>
                  <a:rPr lang="en-SG" dirty="0" smtClean="0"/>
                  <a:t>divide and conquer</a:t>
                </a:r>
              </a:p>
              <a:p>
                <a:pPr lvl="2"/>
                <a:r>
                  <a:rPr lang="en-SG" dirty="0" smtClean="0">
                    <a:solidFill>
                      <a:srgbClr val="FF0000"/>
                    </a:solidFill>
                  </a:rPr>
                  <a:t>degenerate to linear scan for high dimensional data</a:t>
                </a:r>
                <a:endParaRPr lang="en-SG"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4"/>
                <a:stretch>
                  <a:fillRect l="-963" t="-967"/>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dirty="0" smtClean="0"/>
              <a:t>Introduction: Nearest Neighbor Search (1)</a:t>
            </a:r>
            <a:endParaRPr lang="en-SG" dirty="0"/>
          </a:p>
        </p:txBody>
      </p:sp>
      <p:sp>
        <p:nvSpPr>
          <p:cNvPr id="4" name="Slide Number Placeholder 3"/>
          <p:cNvSpPr>
            <a:spLocks noGrp="1"/>
          </p:cNvSpPr>
          <p:nvPr>
            <p:ph type="sldNum" sz="quarter" idx="11"/>
          </p:nvPr>
        </p:nvSpPr>
        <p:spPr/>
        <p:txBody>
          <a:bodyPr/>
          <a:lstStyle/>
          <a:p>
            <a:fld id="{ECA8CC16-1B1F-47D2-B120-C59E65FB8A6E}" type="slidenum">
              <a:rPr lang="en-US" altLang="zh-CN" smtClean="0"/>
              <a:pPr/>
              <a:t>3</a:t>
            </a:fld>
            <a:endParaRPr lang="en-US" altLang="zh-CN" dirty="0"/>
          </a:p>
        </p:txBody>
      </p:sp>
    </p:spTree>
    <p:extLst>
      <p:ext uri="{BB962C8B-B14F-4D97-AF65-F5344CB8AC3E}">
        <p14:creationId xmlns:p14="http://schemas.microsoft.com/office/powerpoint/2010/main" val="3680245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35117"/>
            <a:ext cx="8497615" cy="2380593"/>
          </a:xfrm>
        </p:spPr>
        <p:txBody>
          <a:bodyPr/>
          <a:lstStyle/>
          <a:p>
            <a:r>
              <a:rPr lang="en-US" dirty="0" smtClean="0"/>
              <a:t>Hash based nearest neighbor search</a:t>
            </a:r>
          </a:p>
          <a:p>
            <a:pPr lvl="1"/>
            <a:r>
              <a:rPr lang="en-US" altLang="zh-CN" dirty="0" smtClean="0">
                <a:ea typeface="宋体" charset="-122"/>
              </a:rPr>
              <a:t>Locality sensitive hashing [</a:t>
            </a:r>
            <a:r>
              <a:rPr lang="en-US" altLang="zh-CN" dirty="0" err="1"/>
              <a:t>Indyk</a:t>
            </a:r>
            <a:r>
              <a:rPr lang="en-US" altLang="zh-CN" dirty="0"/>
              <a:t> and </a:t>
            </a:r>
            <a:r>
              <a:rPr lang="en-US" altLang="zh-CN" dirty="0" err="1" smtClean="0"/>
              <a:t>Motwani</a:t>
            </a:r>
            <a:r>
              <a:rPr lang="en-US" altLang="zh-CN" dirty="0" smtClean="0"/>
              <a:t>, 1998</a:t>
            </a:r>
            <a:r>
              <a:rPr lang="en-US" altLang="zh-CN" dirty="0" smtClean="0">
                <a:ea typeface="宋体" charset="-122"/>
              </a:rPr>
              <a:t>]: close points </a:t>
            </a:r>
            <a:r>
              <a:rPr lang="en-US" altLang="zh-CN" dirty="0">
                <a:ea typeface="宋体" charset="-122"/>
              </a:rPr>
              <a:t>in the original </a:t>
            </a:r>
            <a:r>
              <a:rPr lang="en-US" altLang="zh-CN" dirty="0" smtClean="0">
                <a:ea typeface="宋体" charset="-122"/>
              </a:rPr>
              <a:t>space have similar hash codes</a:t>
            </a:r>
            <a:endParaRPr lang="en-US" altLang="zh-CN" dirty="0">
              <a:ea typeface="宋体" charset="-122"/>
            </a:endParaRPr>
          </a:p>
          <a:p>
            <a:pPr lvl="3"/>
            <a:endParaRPr lang="en-SG" dirty="0"/>
          </a:p>
        </p:txBody>
      </p:sp>
      <p:sp>
        <p:nvSpPr>
          <p:cNvPr id="3" name="Title 2"/>
          <p:cNvSpPr>
            <a:spLocks noGrp="1"/>
          </p:cNvSpPr>
          <p:nvPr>
            <p:ph type="title"/>
          </p:nvPr>
        </p:nvSpPr>
        <p:spPr/>
        <p:txBody>
          <a:bodyPr/>
          <a:lstStyle/>
          <a:p>
            <a:r>
              <a:rPr lang="en-US" altLang="zh-CN" dirty="0"/>
              <a:t>Introduction: </a:t>
            </a:r>
            <a:r>
              <a:rPr lang="en-US" altLang="zh-CN" dirty="0" smtClean="0"/>
              <a:t>Nearest </a:t>
            </a:r>
            <a:r>
              <a:rPr lang="en-US" altLang="zh-CN" dirty="0"/>
              <a:t>Neighbor Search </a:t>
            </a:r>
            <a:r>
              <a:rPr lang="en-US" altLang="zh-CN" dirty="0" smtClean="0"/>
              <a:t>(2)</a:t>
            </a:r>
            <a:endParaRPr lang="en-SG" dirty="0"/>
          </a:p>
        </p:txBody>
      </p:sp>
      <p:sp>
        <p:nvSpPr>
          <p:cNvPr id="4" name="Slide Number Placeholder 3"/>
          <p:cNvSpPr>
            <a:spLocks noGrp="1"/>
          </p:cNvSpPr>
          <p:nvPr>
            <p:ph type="sldNum" sz="quarter" idx="11"/>
          </p:nvPr>
        </p:nvSpPr>
        <p:spPr/>
        <p:txBody>
          <a:bodyPr/>
          <a:lstStyle/>
          <a:p>
            <a:fld id="{ECA8CC16-1B1F-47D2-B120-C59E65FB8A6E}" type="slidenum">
              <a:rPr lang="en-US" altLang="zh-CN" smtClean="0"/>
              <a:pPr/>
              <a:t>4</a:t>
            </a:fld>
            <a:endParaRPr lang="en-US" altLang="zh-CN" dirty="0"/>
          </a:p>
        </p:txBody>
      </p:sp>
      <p:sp>
        <p:nvSpPr>
          <p:cNvPr id="83" name="矩形 82"/>
          <p:cNvSpPr/>
          <p:nvPr/>
        </p:nvSpPr>
        <p:spPr>
          <a:xfrm>
            <a:off x="467544" y="2895014"/>
            <a:ext cx="8280920" cy="302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Rectangle 73"/>
          <p:cNvSpPr/>
          <p:nvPr/>
        </p:nvSpPr>
        <p:spPr>
          <a:xfrm>
            <a:off x="1563727" y="3301160"/>
            <a:ext cx="401072" cy="369332"/>
          </a:xfrm>
          <a:prstGeom prst="rect">
            <a:avLst/>
          </a:prstGeom>
        </p:spPr>
        <p:txBody>
          <a:bodyPr wrap="none">
            <a:spAutoFit/>
          </a:bodyPr>
          <a:lstStyle/>
          <a:p>
            <a:r>
              <a:rPr lang="en-US" altLang="zh-CN" b="1" dirty="0" smtClean="0">
                <a:solidFill>
                  <a:srgbClr val="002060"/>
                </a:solidFill>
              </a:rPr>
              <a:t>x</a:t>
            </a:r>
            <a:r>
              <a:rPr lang="en-US" altLang="zh-CN" b="1" baseline="-25000" dirty="0" smtClean="0">
                <a:solidFill>
                  <a:srgbClr val="002060"/>
                </a:solidFill>
              </a:rPr>
              <a:t>1</a:t>
            </a:r>
            <a:endParaRPr lang="zh-CN" altLang="en-US" b="1" dirty="0"/>
          </a:p>
        </p:txBody>
      </p:sp>
      <p:sp>
        <p:nvSpPr>
          <p:cNvPr id="85" name="Oval 47"/>
          <p:cNvSpPr/>
          <p:nvPr/>
        </p:nvSpPr>
        <p:spPr>
          <a:xfrm>
            <a:off x="2088931" y="4519582"/>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48"/>
          <p:cNvSpPr/>
          <p:nvPr/>
        </p:nvSpPr>
        <p:spPr>
          <a:xfrm>
            <a:off x="2645670" y="4305268"/>
            <a:ext cx="142876" cy="142876"/>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49"/>
          <p:cNvSpPr/>
          <p:nvPr/>
        </p:nvSpPr>
        <p:spPr>
          <a:xfrm>
            <a:off x="2931422" y="4591020"/>
            <a:ext cx="142876" cy="142876"/>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50"/>
          <p:cNvSpPr/>
          <p:nvPr/>
        </p:nvSpPr>
        <p:spPr>
          <a:xfrm>
            <a:off x="980648" y="4305268"/>
            <a:ext cx="142876" cy="142876"/>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52"/>
          <p:cNvSpPr/>
          <p:nvPr/>
        </p:nvSpPr>
        <p:spPr>
          <a:xfrm>
            <a:off x="1814754" y="5019648"/>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53"/>
          <p:cNvSpPr/>
          <p:nvPr/>
        </p:nvSpPr>
        <p:spPr>
          <a:xfrm>
            <a:off x="2457696" y="4662458"/>
            <a:ext cx="142876" cy="142876"/>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54"/>
          <p:cNvSpPr/>
          <p:nvPr/>
        </p:nvSpPr>
        <p:spPr>
          <a:xfrm>
            <a:off x="2529134" y="5019648"/>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55"/>
          <p:cNvSpPr/>
          <p:nvPr/>
        </p:nvSpPr>
        <p:spPr>
          <a:xfrm>
            <a:off x="1171812" y="5233962"/>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57"/>
          <p:cNvSpPr/>
          <p:nvPr/>
        </p:nvSpPr>
        <p:spPr>
          <a:xfrm>
            <a:off x="1503864" y="4233830"/>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58"/>
          <p:cNvSpPr/>
          <p:nvPr/>
        </p:nvSpPr>
        <p:spPr>
          <a:xfrm>
            <a:off x="1480714" y="4519582"/>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1"/>
          <p:cNvSpPr/>
          <p:nvPr/>
        </p:nvSpPr>
        <p:spPr>
          <a:xfrm>
            <a:off x="2123656" y="4162392"/>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65"/>
          <p:cNvSpPr/>
          <p:nvPr/>
        </p:nvSpPr>
        <p:spPr>
          <a:xfrm>
            <a:off x="1457564" y="5019648"/>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67"/>
          <p:cNvSpPr/>
          <p:nvPr/>
        </p:nvSpPr>
        <p:spPr>
          <a:xfrm>
            <a:off x="2266532" y="3805202"/>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68"/>
          <p:cNvSpPr/>
          <p:nvPr/>
        </p:nvSpPr>
        <p:spPr>
          <a:xfrm>
            <a:off x="1685441" y="3614038"/>
            <a:ext cx="142876" cy="1428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69"/>
          <p:cNvSpPr/>
          <p:nvPr/>
        </p:nvSpPr>
        <p:spPr>
          <a:xfrm>
            <a:off x="909210" y="5019648"/>
            <a:ext cx="142876" cy="142876"/>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71"/>
          <p:cNvCxnSpPr/>
          <p:nvPr/>
        </p:nvCxnSpPr>
        <p:spPr>
          <a:xfrm rot="5400000">
            <a:off x="587739" y="4526879"/>
            <a:ext cx="2428892" cy="500066"/>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72"/>
          <p:cNvCxnSpPr/>
          <p:nvPr/>
        </p:nvCxnSpPr>
        <p:spPr>
          <a:xfrm rot="16200000" flipH="1">
            <a:off x="778903" y="4312565"/>
            <a:ext cx="2214578" cy="1000132"/>
          </a:xfrm>
          <a:prstGeom prst="line">
            <a:avLst/>
          </a:prstGeom>
          <a:ln w="101600">
            <a:solidFill>
              <a:srgbClr val="92D050"/>
            </a:solidFill>
          </a:ln>
        </p:spPr>
        <p:style>
          <a:lnRef idx="1">
            <a:schemeClr val="accent1"/>
          </a:lnRef>
          <a:fillRef idx="0">
            <a:schemeClr val="accent1"/>
          </a:fillRef>
          <a:effectRef idx="0">
            <a:schemeClr val="accent1"/>
          </a:effectRef>
          <a:fontRef idx="minor">
            <a:schemeClr val="tx1"/>
          </a:fontRef>
        </p:style>
      </p:cxnSp>
      <p:graphicFrame>
        <p:nvGraphicFramePr>
          <p:cNvPr id="103" name="Table 45"/>
          <p:cNvGraphicFramePr>
            <a:graphicFrameLocks noGrp="1"/>
          </p:cNvGraphicFramePr>
          <p:nvPr>
            <p:extLst>
              <p:ext uri="{D42A27DB-BD31-4B8C-83A1-F6EECF244321}">
                <p14:modId xmlns:p14="http://schemas.microsoft.com/office/powerpoint/2010/main" val="4217161507"/>
              </p:ext>
            </p:extLst>
          </p:nvPr>
        </p:nvGraphicFramePr>
        <p:xfrm>
          <a:off x="3695292" y="3019384"/>
          <a:ext cx="4738680" cy="370840"/>
        </p:xfrm>
        <a:graphic>
          <a:graphicData uri="http://schemas.openxmlformats.org/drawingml/2006/table">
            <a:tbl>
              <a:tblPr firstRow="1" bandRow="1">
                <a:tableStyleId>{5C22544A-7EE6-4342-B048-85BDC9FD1C3A}</a:tableStyleId>
              </a:tblPr>
              <a:tblGrid>
                <a:gridCol w="789780"/>
                <a:gridCol w="789780"/>
                <a:gridCol w="789780"/>
                <a:gridCol w="789780"/>
                <a:gridCol w="789780"/>
                <a:gridCol w="789780"/>
              </a:tblGrid>
              <a:tr h="370840">
                <a:tc>
                  <a:txBody>
                    <a:bodyPr/>
                    <a:lstStyle/>
                    <a:p>
                      <a:pPr algn="ctr"/>
                      <a:r>
                        <a:rPr lang="en-US" altLang="zh-CN" dirty="0" smtClean="0">
                          <a:solidFill>
                            <a:srgbClr val="002060"/>
                          </a:solidFill>
                        </a:rPr>
                        <a:t>X</a:t>
                      </a:r>
                      <a:endParaRPr lang="zh-CN" altLang="en-US" dirty="0">
                        <a:solidFill>
                          <a:srgbClr val="002060"/>
                        </a:solidFill>
                      </a:endParaRPr>
                    </a:p>
                  </a:txBody>
                  <a:tcPr>
                    <a:solidFill>
                      <a:schemeClr val="bg1">
                        <a:lumMod val="75000"/>
                      </a:schemeClr>
                    </a:solidFill>
                  </a:tcPr>
                </a:tc>
                <a:tc>
                  <a:txBody>
                    <a:bodyPr/>
                    <a:lstStyle/>
                    <a:p>
                      <a:pPr algn="ctr"/>
                      <a:r>
                        <a:rPr lang="en-US" altLang="zh-CN" dirty="0" smtClean="0">
                          <a:solidFill>
                            <a:srgbClr val="002060"/>
                          </a:solidFill>
                        </a:rPr>
                        <a:t>x</a:t>
                      </a:r>
                      <a:r>
                        <a:rPr lang="en-US" altLang="zh-CN" baseline="-25000" dirty="0" smtClean="0">
                          <a:solidFill>
                            <a:srgbClr val="002060"/>
                          </a:solidFill>
                        </a:rPr>
                        <a:t>1</a:t>
                      </a:r>
                      <a:endParaRPr lang="zh-CN" altLang="en-US" baseline="-25000" dirty="0">
                        <a:solidFill>
                          <a:srgbClr val="002060"/>
                        </a:solidFill>
                      </a:endParaRPr>
                    </a:p>
                  </a:txBody>
                  <a:tcPr>
                    <a:solidFill>
                      <a:schemeClr val="bg1">
                        <a:lumMod val="75000"/>
                      </a:schemeClr>
                    </a:solidFill>
                  </a:tcPr>
                </a:tc>
                <a:tc>
                  <a:txBody>
                    <a:bodyPr/>
                    <a:lstStyle/>
                    <a:p>
                      <a:pPr algn="ctr"/>
                      <a:r>
                        <a:rPr lang="en-US" altLang="zh-CN" dirty="0" smtClean="0">
                          <a:solidFill>
                            <a:srgbClr val="002060"/>
                          </a:solidFill>
                        </a:rPr>
                        <a:t>x</a:t>
                      </a:r>
                      <a:r>
                        <a:rPr kumimoji="0" lang="en-US" altLang="zh-CN" b="1" kern="1200" baseline="-25000" dirty="0" smtClean="0">
                          <a:solidFill>
                            <a:srgbClr val="002060"/>
                          </a:solidFill>
                          <a:latin typeface="+mn-lt"/>
                          <a:ea typeface="+mn-ea"/>
                          <a:cs typeface="+mn-cs"/>
                        </a:rPr>
                        <a:t>2</a:t>
                      </a:r>
                      <a:endParaRPr kumimoji="0" lang="zh-CN" altLang="en-US" b="1" kern="1200" baseline="-25000" dirty="0" smtClean="0">
                        <a:solidFill>
                          <a:srgbClr val="002060"/>
                        </a:solidFill>
                        <a:latin typeface="+mn-lt"/>
                        <a:ea typeface="+mn-ea"/>
                        <a:cs typeface="+mn-cs"/>
                      </a:endParaRPr>
                    </a:p>
                  </a:txBody>
                  <a:tcPr>
                    <a:solidFill>
                      <a:schemeClr val="bg1">
                        <a:lumMod val="75000"/>
                      </a:schemeClr>
                    </a:solidFill>
                  </a:tcPr>
                </a:tc>
                <a:tc>
                  <a:txBody>
                    <a:bodyPr/>
                    <a:lstStyle/>
                    <a:p>
                      <a:pPr algn="ctr"/>
                      <a:r>
                        <a:rPr lang="en-US" altLang="zh-CN" dirty="0" smtClean="0">
                          <a:solidFill>
                            <a:srgbClr val="002060"/>
                          </a:solidFill>
                        </a:rPr>
                        <a:t>x</a:t>
                      </a:r>
                      <a:r>
                        <a:rPr kumimoji="0" lang="en-US" altLang="zh-CN" b="1" kern="1200" baseline="-25000" dirty="0" smtClean="0">
                          <a:solidFill>
                            <a:srgbClr val="002060"/>
                          </a:solidFill>
                          <a:latin typeface="+mn-lt"/>
                          <a:ea typeface="+mn-ea"/>
                          <a:cs typeface="+mn-cs"/>
                        </a:rPr>
                        <a:t>3</a:t>
                      </a:r>
                      <a:endParaRPr kumimoji="0" lang="zh-CN" altLang="en-US" b="1" kern="1200" baseline="-25000" dirty="0" smtClean="0">
                        <a:solidFill>
                          <a:srgbClr val="002060"/>
                        </a:solidFill>
                        <a:latin typeface="+mn-lt"/>
                        <a:ea typeface="+mn-ea"/>
                        <a:cs typeface="+mn-cs"/>
                      </a:endParaRPr>
                    </a:p>
                  </a:txBody>
                  <a:tcPr>
                    <a:solidFill>
                      <a:schemeClr val="bg1">
                        <a:lumMod val="75000"/>
                      </a:schemeClr>
                    </a:solidFill>
                  </a:tcPr>
                </a:tc>
                <a:tc>
                  <a:txBody>
                    <a:bodyPr/>
                    <a:lstStyle/>
                    <a:p>
                      <a:pPr algn="ctr"/>
                      <a:r>
                        <a:rPr lang="en-US" altLang="zh-CN" dirty="0" smtClean="0">
                          <a:solidFill>
                            <a:srgbClr val="002060"/>
                          </a:solidFill>
                        </a:rPr>
                        <a:t>x</a:t>
                      </a:r>
                      <a:r>
                        <a:rPr kumimoji="0" lang="en-US" altLang="zh-CN" b="1" kern="1200" baseline="-25000" dirty="0" smtClean="0">
                          <a:solidFill>
                            <a:srgbClr val="002060"/>
                          </a:solidFill>
                          <a:latin typeface="+mn-lt"/>
                          <a:ea typeface="+mn-ea"/>
                          <a:cs typeface="+mn-cs"/>
                        </a:rPr>
                        <a:t>4</a:t>
                      </a:r>
                      <a:endParaRPr kumimoji="0" lang="zh-CN" altLang="en-US" b="1" kern="1200" baseline="-25000" dirty="0" smtClean="0">
                        <a:solidFill>
                          <a:srgbClr val="002060"/>
                        </a:solidFill>
                        <a:latin typeface="+mn-lt"/>
                        <a:ea typeface="+mn-ea"/>
                        <a:cs typeface="+mn-cs"/>
                      </a:endParaRPr>
                    </a:p>
                  </a:txBody>
                  <a:tcPr>
                    <a:solidFill>
                      <a:schemeClr val="bg1">
                        <a:lumMod val="75000"/>
                      </a:schemeClr>
                    </a:solidFill>
                  </a:tcPr>
                </a:tc>
                <a:tc>
                  <a:txBody>
                    <a:bodyPr/>
                    <a:lstStyle/>
                    <a:p>
                      <a:pPr algn="ctr"/>
                      <a:r>
                        <a:rPr lang="en-US" altLang="zh-CN" dirty="0" smtClean="0">
                          <a:solidFill>
                            <a:srgbClr val="002060"/>
                          </a:solidFill>
                        </a:rPr>
                        <a:t>x</a:t>
                      </a:r>
                      <a:r>
                        <a:rPr kumimoji="0" lang="en-US" altLang="zh-CN" b="1" kern="1200" baseline="-25000" dirty="0" smtClean="0">
                          <a:solidFill>
                            <a:srgbClr val="002060"/>
                          </a:solidFill>
                          <a:latin typeface="+mn-lt"/>
                          <a:ea typeface="+mn-ea"/>
                          <a:cs typeface="+mn-cs"/>
                        </a:rPr>
                        <a:t>5</a:t>
                      </a:r>
                      <a:endParaRPr kumimoji="0" lang="zh-CN" altLang="en-US" b="1" kern="1200" baseline="-25000" dirty="0" smtClean="0">
                        <a:solidFill>
                          <a:srgbClr val="002060"/>
                        </a:solidFill>
                        <a:latin typeface="+mn-lt"/>
                        <a:ea typeface="+mn-ea"/>
                        <a:cs typeface="+mn-cs"/>
                      </a:endParaRPr>
                    </a:p>
                  </a:txBody>
                  <a:tcPr>
                    <a:solidFill>
                      <a:schemeClr val="bg1">
                        <a:lumMod val="75000"/>
                      </a:schemeClr>
                    </a:solidFill>
                  </a:tcPr>
                </a:tc>
              </a:tr>
            </a:tbl>
          </a:graphicData>
        </a:graphic>
      </p:graphicFrame>
      <p:graphicFrame>
        <p:nvGraphicFramePr>
          <p:cNvPr id="104" name="Table 46"/>
          <p:cNvGraphicFramePr>
            <a:graphicFrameLocks noGrp="1"/>
          </p:cNvGraphicFramePr>
          <p:nvPr>
            <p:extLst>
              <p:ext uri="{D42A27DB-BD31-4B8C-83A1-F6EECF244321}">
                <p14:modId xmlns:p14="http://schemas.microsoft.com/office/powerpoint/2010/main" val="2886010254"/>
              </p:ext>
            </p:extLst>
          </p:nvPr>
        </p:nvGraphicFramePr>
        <p:xfrm>
          <a:off x="3695292" y="3399637"/>
          <a:ext cx="4738680" cy="370840"/>
        </p:xfrm>
        <a:graphic>
          <a:graphicData uri="http://schemas.openxmlformats.org/drawingml/2006/table">
            <a:tbl>
              <a:tblPr firstRow="1" bandRow="1">
                <a:tableStyleId>{5C22544A-7EE6-4342-B048-85BDC9FD1C3A}</a:tableStyleId>
              </a:tblPr>
              <a:tblGrid>
                <a:gridCol w="789780"/>
                <a:gridCol w="789780"/>
                <a:gridCol w="789780"/>
                <a:gridCol w="789780"/>
                <a:gridCol w="789780"/>
                <a:gridCol w="789780"/>
              </a:tblGrid>
              <a:tr h="370840">
                <a:tc>
                  <a:txBody>
                    <a:bodyPr/>
                    <a:lstStyle/>
                    <a:p>
                      <a:pPr algn="ctr"/>
                      <a:r>
                        <a:rPr lang="en-US" altLang="zh-CN" dirty="0" smtClean="0">
                          <a:solidFill>
                            <a:schemeClr val="tx1"/>
                          </a:solidFill>
                        </a:rPr>
                        <a:t>h</a:t>
                      </a:r>
                      <a:r>
                        <a:rPr lang="en-US" altLang="zh-CN" baseline="-25000" dirty="0" smtClean="0">
                          <a:solidFill>
                            <a:schemeClr val="tx1"/>
                          </a:solidFill>
                        </a:rPr>
                        <a:t>1</a:t>
                      </a:r>
                      <a:endParaRPr lang="zh-CN" altLang="en-US" baseline="-25000" dirty="0">
                        <a:solidFill>
                          <a:schemeClr val="tx1"/>
                        </a:solidFill>
                      </a:endParaRPr>
                    </a:p>
                  </a:txBody>
                  <a:tcPr>
                    <a:solidFill>
                      <a:schemeClr val="bg1">
                        <a:lumMod val="75000"/>
                      </a:schemeClr>
                    </a:solidFill>
                  </a:tcPr>
                </a:tc>
                <a:tc>
                  <a:txBody>
                    <a:bodyPr/>
                    <a:lstStyle/>
                    <a:p>
                      <a:pPr algn="ctr"/>
                      <a:r>
                        <a:rPr lang="en-US" altLang="zh-CN" dirty="0" smtClean="0">
                          <a:solidFill>
                            <a:srgbClr val="FF0000"/>
                          </a:solidFill>
                        </a:rPr>
                        <a:t>0</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0</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r>
            </a:tbl>
          </a:graphicData>
        </a:graphic>
      </p:graphicFrame>
      <p:graphicFrame>
        <p:nvGraphicFramePr>
          <p:cNvPr id="105" name="Table 77"/>
          <p:cNvGraphicFramePr>
            <a:graphicFrameLocks noGrp="1"/>
          </p:cNvGraphicFramePr>
          <p:nvPr>
            <p:extLst>
              <p:ext uri="{D42A27DB-BD31-4B8C-83A1-F6EECF244321}">
                <p14:modId xmlns:p14="http://schemas.microsoft.com/office/powerpoint/2010/main" val="3956676496"/>
              </p:ext>
            </p:extLst>
          </p:nvPr>
        </p:nvGraphicFramePr>
        <p:xfrm>
          <a:off x="3695292" y="3781965"/>
          <a:ext cx="4738680" cy="370840"/>
        </p:xfrm>
        <a:graphic>
          <a:graphicData uri="http://schemas.openxmlformats.org/drawingml/2006/table">
            <a:tbl>
              <a:tblPr firstRow="1" bandRow="1">
                <a:tableStyleId>{5C22544A-7EE6-4342-B048-85BDC9FD1C3A}</a:tableStyleId>
              </a:tblPr>
              <a:tblGrid>
                <a:gridCol w="789780"/>
                <a:gridCol w="789780"/>
                <a:gridCol w="789780"/>
                <a:gridCol w="789780"/>
                <a:gridCol w="789780"/>
                <a:gridCol w="789780"/>
              </a:tblGrid>
              <a:tr h="370840">
                <a:tc>
                  <a:txBody>
                    <a:bodyPr/>
                    <a:lstStyle/>
                    <a:p>
                      <a:pPr algn="ctr"/>
                      <a:r>
                        <a:rPr lang="en-US" altLang="zh-CN" dirty="0" smtClean="0">
                          <a:solidFill>
                            <a:schemeClr val="tx1"/>
                          </a:solidFill>
                        </a:rPr>
                        <a:t>h</a:t>
                      </a:r>
                      <a:r>
                        <a:rPr lang="en-US" altLang="zh-CN" baseline="-25000" dirty="0" smtClean="0">
                          <a:solidFill>
                            <a:schemeClr val="tx1"/>
                          </a:solidFill>
                        </a:rPr>
                        <a:t>2</a:t>
                      </a:r>
                      <a:endParaRPr lang="zh-CN" altLang="en-US" baseline="-25000" dirty="0">
                        <a:solidFill>
                          <a:schemeClr val="tx1"/>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0</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0</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1</a:t>
                      </a:r>
                      <a:endParaRPr lang="zh-CN" altLang="en-US" dirty="0">
                        <a:solidFill>
                          <a:srgbClr val="FF0000"/>
                        </a:solidFill>
                      </a:endParaRPr>
                    </a:p>
                  </a:txBody>
                  <a:tcPr>
                    <a:solidFill>
                      <a:schemeClr val="bg1">
                        <a:lumMod val="75000"/>
                      </a:schemeClr>
                    </a:solidFill>
                  </a:tcPr>
                </a:tc>
              </a:tr>
            </a:tbl>
          </a:graphicData>
        </a:graphic>
      </p:graphicFrame>
      <p:sp>
        <p:nvSpPr>
          <p:cNvPr id="106" name="TextBox 137"/>
          <p:cNvSpPr txBox="1"/>
          <p:nvPr/>
        </p:nvSpPr>
        <p:spPr>
          <a:xfrm>
            <a:off x="2029068" y="2876508"/>
            <a:ext cx="500066" cy="369332"/>
          </a:xfrm>
          <a:prstGeom prst="rect">
            <a:avLst/>
          </a:prstGeom>
          <a:noFill/>
        </p:spPr>
        <p:txBody>
          <a:bodyPr wrap="square" rtlCol="0">
            <a:spAutoFit/>
          </a:bodyPr>
          <a:lstStyle/>
          <a:p>
            <a:r>
              <a:rPr lang="en-US" altLang="zh-CN" b="1" dirty="0" smtClean="0">
                <a:latin typeface="Arial" pitchFamily="34" charset="0"/>
                <a:cs typeface="Arial" pitchFamily="34" charset="0"/>
              </a:rPr>
              <a:t>h</a:t>
            </a:r>
            <a:r>
              <a:rPr lang="en-US" altLang="zh-CN" b="1" baseline="-25000" dirty="0" smtClean="0">
                <a:latin typeface="Arial" pitchFamily="34" charset="0"/>
                <a:cs typeface="Arial" pitchFamily="34" charset="0"/>
              </a:rPr>
              <a:t>1</a:t>
            </a:r>
            <a:endParaRPr lang="zh-CN" altLang="en-US" b="1" baseline="-25000" dirty="0">
              <a:latin typeface="Arial" pitchFamily="34" charset="0"/>
              <a:cs typeface="Arial" pitchFamily="34" charset="0"/>
            </a:endParaRPr>
          </a:p>
        </p:txBody>
      </p:sp>
      <p:sp>
        <p:nvSpPr>
          <p:cNvPr id="107" name="TextBox 138"/>
          <p:cNvSpPr txBox="1"/>
          <p:nvPr/>
        </p:nvSpPr>
        <p:spPr>
          <a:xfrm>
            <a:off x="1171812" y="3007242"/>
            <a:ext cx="500066" cy="369332"/>
          </a:xfrm>
          <a:prstGeom prst="rect">
            <a:avLst/>
          </a:prstGeom>
          <a:noFill/>
        </p:spPr>
        <p:txBody>
          <a:bodyPr wrap="square" rtlCol="0">
            <a:spAutoFit/>
          </a:bodyPr>
          <a:lstStyle/>
          <a:p>
            <a:r>
              <a:rPr lang="en-US" altLang="zh-CN" b="1" dirty="0" smtClean="0">
                <a:latin typeface="Arial" pitchFamily="34" charset="0"/>
                <a:cs typeface="Arial" pitchFamily="34" charset="0"/>
              </a:rPr>
              <a:t>h</a:t>
            </a:r>
            <a:r>
              <a:rPr lang="en-US" altLang="zh-CN" b="1" baseline="-25000" dirty="0" smtClean="0">
                <a:latin typeface="Arial" pitchFamily="34" charset="0"/>
                <a:cs typeface="Arial" pitchFamily="34" charset="0"/>
              </a:rPr>
              <a:t>2</a:t>
            </a:r>
            <a:endParaRPr lang="zh-CN" altLang="en-US" b="1" baseline="-25000" dirty="0">
              <a:latin typeface="Arial" pitchFamily="34" charset="0"/>
              <a:cs typeface="Arial" pitchFamily="34" charset="0"/>
            </a:endParaRPr>
          </a:p>
        </p:txBody>
      </p:sp>
      <p:graphicFrame>
        <p:nvGraphicFramePr>
          <p:cNvPr id="108" name="Table 99"/>
          <p:cNvGraphicFramePr>
            <a:graphicFrameLocks noGrp="1"/>
          </p:cNvGraphicFramePr>
          <p:nvPr>
            <p:extLst>
              <p:ext uri="{D42A27DB-BD31-4B8C-83A1-F6EECF244321}">
                <p14:modId xmlns:p14="http://schemas.microsoft.com/office/powerpoint/2010/main" val="1355189505"/>
              </p:ext>
            </p:extLst>
          </p:nvPr>
        </p:nvGraphicFramePr>
        <p:xfrm>
          <a:off x="3695292" y="4160112"/>
          <a:ext cx="4738680" cy="370840"/>
        </p:xfrm>
        <a:graphic>
          <a:graphicData uri="http://schemas.openxmlformats.org/drawingml/2006/table">
            <a:tbl>
              <a:tblPr firstRow="1" bandRow="1">
                <a:tableStyleId>{5C22544A-7EE6-4342-B048-85BDC9FD1C3A}</a:tableStyleId>
              </a:tblPr>
              <a:tblGrid>
                <a:gridCol w="789780"/>
                <a:gridCol w="789780"/>
                <a:gridCol w="789780"/>
                <a:gridCol w="789780"/>
                <a:gridCol w="789780"/>
                <a:gridCol w="789780"/>
              </a:tblGrid>
              <a:tr h="370840">
                <a:tc>
                  <a:txBody>
                    <a:bodyPr/>
                    <a:lstStyle/>
                    <a:p>
                      <a:pPr algn="ctr"/>
                      <a:r>
                        <a:rPr lang="en-US" altLang="zh-CN" dirty="0" smtClean="0">
                          <a:solidFill>
                            <a:schemeClr val="tx1"/>
                          </a:solidFill>
                        </a:rPr>
                        <a:t>…</a:t>
                      </a:r>
                      <a:endParaRPr lang="zh-CN" altLang="en-US" dirty="0">
                        <a:solidFill>
                          <a:schemeClr val="tx1"/>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r>
            </a:tbl>
          </a:graphicData>
        </a:graphic>
      </p:graphicFrame>
      <p:graphicFrame>
        <p:nvGraphicFramePr>
          <p:cNvPr id="109" name="Table 100"/>
          <p:cNvGraphicFramePr>
            <a:graphicFrameLocks noGrp="1"/>
          </p:cNvGraphicFramePr>
          <p:nvPr>
            <p:extLst>
              <p:ext uri="{D42A27DB-BD31-4B8C-83A1-F6EECF244321}">
                <p14:modId xmlns:p14="http://schemas.microsoft.com/office/powerpoint/2010/main" val="2629028875"/>
              </p:ext>
            </p:extLst>
          </p:nvPr>
        </p:nvGraphicFramePr>
        <p:xfrm>
          <a:off x="3695292" y="4554015"/>
          <a:ext cx="4738680" cy="370840"/>
        </p:xfrm>
        <a:graphic>
          <a:graphicData uri="http://schemas.openxmlformats.org/drawingml/2006/table">
            <a:tbl>
              <a:tblPr firstRow="1" bandRow="1">
                <a:tableStyleId>{5C22544A-7EE6-4342-B048-85BDC9FD1C3A}</a:tableStyleId>
              </a:tblPr>
              <a:tblGrid>
                <a:gridCol w="789780"/>
                <a:gridCol w="789780"/>
                <a:gridCol w="789780"/>
                <a:gridCol w="789780"/>
                <a:gridCol w="789780"/>
                <a:gridCol w="789780"/>
              </a:tblGrid>
              <a:tr h="370840">
                <a:tc>
                  <a:txBody>
                    <a:bodyPr/>
                    <a:lstStyle/>
                    <a:p>
                      <a:pPr algn="ctr"/>
                      <a:r>
                        <a:rPr lang="en-US" altLang="zh-CN" dirty="0" err="1" smtClean="0">
                          <a:solidFill>
                            <a:schemeClr val="tx1"/>
                          </a:solidFill>
                        </a:rPr>
                        <a:t>h</a:t>
                      </a:r>
                      <a:r>
                        <a:rPr kumimoji="0" lang="en-US" altLang="zh-CN" b="1" kern="1200" baseline="-25000" dirty="0" err="1" smtClean="0">
                          <a:solidFill>
                            <a:schemeClr val="tx1"/>
                          </a:solidFill>
                          <a:latin typeface="+mn-lt"/>
                          <a:ea typeface="+mn-ea"/>
                          <a:cs typeface="+mn-cs"/>
                        </a:rPr>
                        <a:t>k</a:t>
                      </a:r>
                      <a:endParaRPr kumimoji="0" lang="zh-CN" altLang="en-US" b="1" kern="1200" baseline="-25000" dirty="0" smtClean="0">
                        <a:solidFill>
                          <a:schemeClr val="tx1"/>
                        </a:solidFill>
                        <a:latin typeface="+mn-lt"/>
                        <a:ea typeface="+mn-ea"/>
                        <a:cs typeface="+mn-cs"/>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smtClean="0">
                          <a:solidFill>
                            <a:srgbClr val="FF0000"/>
                          </a:solidFill>
                        </a:rPr>
                        <a:t>…</a:t>
                      </a:r>
                      <a:endParaRPr lang="zh-CN" altLang="en-US" dirty="0">
                        <a:solidFill>
                          <a:srgbClr val="FF0000"/>
                        </a:solidFill>
                      </a:endParaRPr>
                    </a:p>
                  </a:txBody>
                  <a:tcPr>
                    <a:solidFill>
                      <a:schemeClr val="bg1">
                        <a:lumMod val="75000"/>
                      </a:schemeClr>
                    </a:solidFill>
                  </a:tcPr>
                </a:tc>
              </a:tr>
            </a:tbl>
          </a:graphicData>
        </a:graphic>
      </p:graphicFrame>
      <p:sp>
        <p:nvSpPr>
          <p:cNvPr id="110" name="TextBox 141"/>
          <p:cNvSpPr txBox="1"/>
          <p:nvPr/>
        </p:nvSpPr>
        <p:spPr>
          <a:xfrm>
            <a:off x="4552548" y="5019443"/>
            <a:ext cx="785818" cy="338554"/>
          </a:xfrm>
          <a:prstGeom prst="rect">
            <a:avLst/>
          </a:prstGeom>
          <a:noFill/>
        </p:spPr>
        <p:txBody>
          <a:bodyPr wrap="square" rtlCol="0">
            <a:spAutoFit/>
          </a:bodyPr>
          <a:lstStyle/>
          <a:p>
            <a:r>
              <a:rPr lang="en-US" altLang="zh-CN" sz="1600" dirty="0" smtClean="0">
                <a:latin typeface="Arial" pitchFamily="34" charset="0"/>
                <a:cs typeface="Arial" pitchFamily="34" charset="0"/>
              </a:rPr>
              <a:t>010…</a:t>
            </a:r>
            <a:endParaRPr lang="zh-CN" altLang="en-US" sz="1600" dirty="0">
              <a:latin typeface="Arial" pitchFamily="34" charset="0"/>
              <a:cs typeface="Arial" pitchFamily="34" charset="0"/>
            </a:endParaRPr>
          </a:p>
        </p:txBody>
      </p:sp>
      <p:sp>
        <p:nvSpPr>
          <p:cNvPr id="111" name="TextBox 142"/>
          <p:cNvSpPr txBox="1"/>
          <p:nvPr/>
        </p:nvSpPr>
        <p:spPr>
          <a:xfrm>
            <a:off x="5264940" y="5019443"/>
            <a:ext cx="785818" cy="338554"/>
          </a:xfrm>
          <a:prstGeom prst="rect">
            <a:avLst/>
          </a:prstGeom>
          <a:noFill/>
        </p:spPr>
        <p:txBody>
          <a:bodyPr wrap="square" rtlCol="0">
            <a:spAutoFit/>
          </a:bodyPr>
          <a:lstStyle/>
          <a:p>
            <a:r>
              <a:rPr lang="en-US" altLang="zh-CN" sz="1600" dirty="0" smtClean="0">
                <a:latin typeface="Arial" pitchFamily="34" charset="0"/>
                <a:cs typeface="Arial" pitchFamily="34" charset="0"/>
              </a:rPr>
              <a:t>100…</a:t>
            </a:r>
            <a:endParaRPr lang="zh-CN" altLang="en-US" sz="1600" dirty="0">
              <a:latin typeface="Arial" pitchFamily="34" charset="0"/>
              <a:cs typeface="Arial" pitchFamily="34" charset="0"/>
            </a:endParaRPr>
          </a:p>
        </p:txBody>
      </p:sp>
      <p:sp>
        <p:nvSpPr>
          <p:cNvPr id="112" name="TextBox 143"/>
          <p:cNvSpPr txBox="1"/>
          <p:nvPr/>
        </p:nvSpPr>
        <p:spPr>
          <a:xfrm>
            <a:off x="6052746" y="5019443"/>
            <a:ext cx="785818" cy="338554"/>
          </a:xfrm>
          <a:prstGeom prst="rect">
            <a:avLst/>
          </a:prstGeom>
          <a:noFill/>
        </p:spPr>
        <p:txBody>
          <a:bodyPr wrap="square" rtlCol="0">
            <a:spAutoFit/>
          </a:bodyPr>
          <a:lstStyle/>
          <a:p>
            <a:r>
              <a:rPr lang="en-US" altLang="zh-CN" sz="1600" dirty="0" smtClean="0">
                <a:latin typeface="Arial" pitchFamily="34" charset="0"/>
                <a:cs typeface="Arial" pitchFamily="34" charset="0"/>
              </a:rPr>
              <a:t>111…</a:t>
            </a:r>
            <a:endParaRPr lang="zh-CN" altLang="en-US" sz="1600" dirty="0">
              <a:latin typeface="Arial" pitchFamily="34" charset="0"/>
              <a:cs typeface="Arial" pitchFamily="34" charset="0"/>
            </a:endParaRPr>
          </a:p>
        </p:txBody>
      </p:sp>
      <p:sp>
        <p:nvSpPr>
          <p:cNvPr id="113" name="TextBox 144"/>
          <p:cNvSpPr txBox="1"/>
          <p:nvPr/>
        </p:nvSpPr>
        <p:spPr>
          <a:xfrm>
            <a:off x="6850139" y="5019443"/>
            <a:ext cx="785818" cy="338554"/>
          </a:xfrm>
          <a:prstGeom prst="rect">
            <a:avLst/>
          </a:prstGeom>
          <a:noFill/>
        </p:spPr>
        <p:txBody>
          <a:bodyPr wrap="square" rtlCol="0">
            <a:spAutoFit/>
          </a:bodyPr>
          <a:lstStyle/>
          <a:p>
            <a:r>
              <a:rPr lang="en-US" altLang="zh-CN" sz="1600" dirty="0" smtClean="0">
                <a:latin typeface="Arial" pitchFamily="34" charset="0"/>
                <a:cs typeface="Arial" pitchFamily="34" charset="0"/>
              </a:rPr>
              <a:t>001…</a:t>
            </a:r>
            <a:endParaRPr lang="zh-CN" altLang="en-US" sz="1600" dirty="0">
              <a:latin typeface="Arial" pitchFamily="34" charset="0"/>
              <a:cs typeface="Arial" pitchFamily="34" charset="0"/>
            </a:endParaRPr>
          </a:p>
        </p:txBody>
      </p:sp>
      <p:sp>
        <p:nvSpPr>
          <p:cNvPr id="114" name="TextBox 145"/>
          <p:cNvSpPr txBox="1"/>
          <p:nvPr/>
        </p:nvSpPr>
        <p:spPr>
          <a:xfrm>
            <a:off x="7635957" y="5019443"/>
            <a:ext cx="785818" cy="338554"/>
          </a:xfrm>
          <a:prstGeom prst="rect">
            <a:avLst/>
          </a:prstGeom>
          <a:noFill/>
        </p:spPr>
        <p:txBody>
          <a:bodyPr wrap="square" rtlCol="0">
            <a:spAutoFit/>
          </a:bodyPr>
          <a:lstStyle/>
          <a:p>
            <a:r>
              <a:rPr lang="en-US" altLang="zh-CN" sz="1600" smtClean="0">
                <a:latin typeface="Arial" pitchFamily="34" charset="0"/>
                <a:cs typeface="Arial" pitchFamily="34" charset="0"/>
              </a:rPr>
              <a:t>110…</a:t>
            </a:r>
            <a:endParaRPr lang="zh-CN" altLang="en-US" sz="1600" dirty="0">
              <a:latin typeface="Arial" pitchFamily="34" charset="0"/>
              <a:cs typeface="Arial" pitchFamily="34" charset="0"/>
            </a:endParaRPr>
          </a:p>
        </p:txBody>
      </p:sp>
      <p:sp>
        <p:nvSpPr>
          <p:cNvPr id="115" name="Rectangle 74"/>
          <p:cNvSpPr/>
          <p:nvPr/>
        </p:nvSpPr>
        <p:spPr>
          <a:xfrm>
            <a:off x="1778041" y="5083487"/>
            <a:ext cx="401072" cy="369332"/>
          </a:xfrm>
          <a:prstGeom prst="rect">
            <a:avLst/>
          </a:prstGeom>
        </p:spPr>
        <p:txBody>
          <a:bodyPr wrap="none">
            <a:spAutoFit/>
          </a:bodyPr>
          <a:lstStyle/>
          <a:p>
            <a:r>
              <a:rPr lang="en-US" altLang="zh-CN" b="1" dirty="0" smtClean="0">
                <a:solidFill>
                  <a:srgbClr val="002060"/>
                </a:solidFill>
              </a:rPr>
              <a:t>x</a:t>
            </a:r>
            <a:r>
              <a:rPr lang="en-US" altLang="zh-CN" b="1" baseline="-25000" dirty="0" smtClean="0">
                <a:solidFill>
                  <a:srgbClr val="002060"/>
                </a:solidFill>
              </a:rPr>
              <a:t>2</a:t>
            </a:r>
            <a:endParaRPr lang="zh-CN" altLang="en-US" b="1" dirty="0"/>
          </a:p>
        </p:txBody>
      </p:sp>
      <p:sp>
        <p:nvSpPr>
          <p:cNvPr id="116" name="Rectangle 75"/>
          <p:cNvSpPr/>
          <p:nvPr/>
        </p:nvSpPr>
        <p:spPr>
          <a:xfrm>
            <a:off x="2337970" y="3662326"/>
            <a:ext cx="401072" cy="369332"/>
          </a:xfrm>
          <a:prstGeom prst="rect">
            <a:avLst/>
          </a:prstGeom>
        </p:spPr>
        <p:txBody>
          <a:bodyPr wrap="none">
            <a:spAutoFit/>
          </a:bodyPr>
          <a:lstStyle/>
          <a:p>
            <a:r>
              <a:rPr lang="en-US" altLang="zh-CN" b="1" dirty="0" smtClean="0">
                <a:solidFill>
                  <a:srgbClr val="002060"/>
                </a:solidFill>
              </a:rPr>
              <a:t>x</a:t>
            </a:r>
            <a:r>
              <a:rPr lang="en-US" altLang="zh-CN" b="1" baseline="-25000" dirty="0" smtClean="0">
                <a:solidFill>
                  <a:srgbClr val="002060"/>
                </a:solidFill>
              </a:rPr>
              <a:t>3</a:t>
            </a:r>
            <a:endParaRPr lang="zh-CN" altLang="en-US" b="1" dirty="0"/>
          </a:p>
        </p:txBody>
      </p:sp>
      <p:sp>
        <p:nvSpPr>
          <p:cNvPr id="117" name="Rectangle 76"/>
          <p:cNvSpPr/>
          <p:nvPr/>
        </p:nvSpPr>
        <p:spPr>
          <a:xfrm>
            <a:off x="899592" y="3957665"/>
            <a:ext cx="401072" cy="369332"/>
          </a:xfrm>
          <a:prstGeom prst="rect">
            <a:avLst/>
          </a:prstGeom>
        </p:spPr>
        <p:txBody>
          <a:bodyPr wrap="none">
            <a:spAutoFit/>
          </a:bodyPr>
          <a:lstStyle/>
          <a:p>
            <a:pPr algn="ctr"/>
            <a:r>
              <a:rPr lang="en-US" altLang="zh-CN" b="1" dirty="0" smtClean="0">
                <a:solidFill>
                  <a:srgbClr val="002060"/>
                </a:solidFill>
              </a:rPr>
              <a:t>x</a:t>
            </a:r>
            <a:r>
              <a:rPr lang="en-US" altLang="zh-CN" b="1" baseline="-25000" dirty="0" smtClean="0">
                <a:solidFill>
                  <a:srgbClr val="002060"/>
                </a:solidFill>
              </a:rPr>
              <a:t>4</a:t>
            </a:r>
            <a:endParaRPr lang="zh-CN" altLang="en-US" b="1" baseline="-25000" dirty="0" smtClean="0">
              <a:solidFill>
                <a:srgbClr val="002060"/>
              </a:solidFill>
            </a:endParaRPr>
          </a:p>
        </p:txBody>
      </p:sp>
      <p:sp>
        <p:nvSpPr>
          <p:cNvPr id="118" name="Rectangle 78"/>
          <p:cNvSpPr/>
          <p:nvPr/>
        </p:nvSpPr>
        <p:spPr>
          <a:xfrm>
            <a:off x="2542666" y="5091086"/>
            <a:ext cx="401072" cy="369332"/>
          </a:xfrm>
          <a:prstGeom prst="rect">
            <a:avLst/>
          </a:prstGeom>
        </p:spPr>
        <p:txBody>
          <a:bodyPr wrap="none">
            <a:spAutoFit/>
          </a:bodyPr>
          <a:lstStyle/>
          <a:p>
            <a:pPr algn="ctr"/>
            <a:r>
              <a:rPr lang="en-US" altLang="zh-CN" b="1" dirty="0" smtClean="0">
                <a:solidFill>
                  <a:srgbClr val="002060"/>
                </a:solidFill>
              </a:rPr>
              <a:t>x</a:t>
            </a:r>
            <a:r>
              <a:rPr lang="en-US" altLang="zh-CN" b="1" baseline="-25000" dirty="0" smtClean="0">
                <a:solidFill>
                  <a:srgbClr val="002060"/>
                </a:solidFill>
              </a:rPr>
              <a:t>5</a:t>
            </a:r>
            <a:endParaRPr lang="zh-CN" altLang="en-US" b="1" baseline="-25000" dirty="0" smtClean="0">
              <a:solidFill>
                <a:srgbClr val="002060"/>
              </a:solidFill>
            </a:endParaRPr>
          </a:p>
        </p:txBody>
      </p:sp>
      <mc:AlternateContent xmlns:mc="http://schemas.openxmlformats.org/markup-compatibility/2006" xmlns:a14="http://schemas.microsoft.com/office/drawing/2010/main">
        <mc:Choice Requires="a14">
          <p:sp>
            <p:nvSpPr>
              <p:cNvPr id="119" name="TextBox 150"/>
              <p:cNvSpPr txBox="1"/>
              <p:nvPr/>
            </p:nvSpPr>
            <p:spPr>
              <a:xfrm>
                <a:off x="854616" y="2507176"/>
                <a:ext cx="2421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h</m:t>
                      </m:r>
                      <m:d>
                        <m:dPr>
                          <m:ctrlPr>
                            <a:rPr lang="en-US" altLang="zh-CN" b="0" i="1" smtClean="0">
                              <a:latin typeface="Cambria Math" panose="02040503050406030204" pitchFamily="18" charset="0"/>
                            </a:rPr>
                          </m:ctrlPr>
                        </m:dPr>
                        <m:e>
                          <m:r>
                            <a:rPr lang="en-US" altLang="zh-CN" b="0" i="1" smtClean="0">
                              <a:latin typeface="Cambria Math"/>
                            </a:rPr>
                            <m:t>𝑥</m:t>
                          </m:r>
                        </m:e>
                      </m:d>
                      <m:r>
                        <a:rPr lang="en-US" altLang="zh-CN" b="0" i="1" smtClean="0">
                          <a:latin typeface="Cambria Math"/>
                        </a:rPr>
                        <m:t>=</m:t>
                      </m:r>
                      <m:r>
                        <a:rPr lang="en-US" altLang="zh-CN" b="0" i="1" smtClean="0">
                          <a:latin typeface="Cambria Math"/>
                        </a:rPr>
                        <m:t>𝑠𝑔𝑛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𝑤</m:t>
                          </m:r>
                        </m:e>
                        <m:sup>
                          <m:r>
                            <a:rPr lang="en-US" altLang="zh-CN" b="0" i="1" smtClean="0">
                              <a:latin typeface="Cambria Math"/>
                            </a:rPr>
                            <m:t>𝑇</m:t>
                          </m:r>
                        </m:sup>
                      </m:sSup>
                      <m:r>
                        <a:rPr lang="en-US" altLang="zh-CN" b="0" i="1" smtClean="0">
                          <a:latin typeface="Cambria Math"/>
                        </a:rPr>
                        <m:t>𝑥</m:t>
                      </m:r>
                      <m:r>
                        <a:rPr lang="en-US" altLang="zh-CN" b="0" i="1" smtClean="0">
                          <a:latin typeface="Cambria Math"/>
                        </a:rPr>
                        <m:t>+</m:t>
                      </m:r>
                      <m:r>
                        <a:rPr lang="en-US" altLang="zh-CN" b="0" i="1" smtClean="0">
                          <a:latin typeface="Cambria Math"/>
                        </a:rPr>
                        <m:t>𝑏</m:t>
                      </m:r>
                      <m:r>
                        <a:rPr lang="en-US" altLang="zh-CN" b="0" i="1" smtClean="0">
                          <a:latin typeface="Cambria Math"/>
                        </a:rPr>
                        <m:t>)</m:t>
                      </m:r>
                    </m:oMath>
                  </m:oMathPara>
                </a14:m>
                <a:endParaRPr lang="zh-CN" altLang="en-US" dirty="0"/>
              </a:p>
            </p:txBody>
          </p:sp>
        </mc:Choice>
        <mc:Fallback xmlns="">
          <p:sp>
            <p:nvSpPr>
              <p:cNvPr id="119" name="TextBox 150"/>
              <p:cNvSpPr txBox="1">
                <a:spLocks noRot="1" noChangeAspect="1" noMove="1" noResize="1" noEditPoints="1" noAdjustHandles="1" noChangeArrowheads="1" noChangeShapeType="1" noTextEdit="1"/>
              </p:cNvSpPr>
              <p:nvPr/>
            </p:nvSpPr>
            <p:spPr>
              <a:xfrm>
                <a:off x="854616" y="2507176"/>
                <a:ext cx="2421240" cy="36933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981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animEffect transition="in" filter="fade">
                                      <p:cBhvr>
                                        <p:cTn id="9" dur="500"/>
                                        <p:tgtEl>
                                          <p:spTgt spid="8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500"/>
                                        <p:tgtEl>
                                          <p:spTgt spid="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500"/>
                                        <p:tgtEl>
                                          <p:spTgt spid="9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500"/>
                                        <p:tgtEl>
                                          <p:spTgt spid="9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500"/>
                                        <p:tgtEl>
                                          <p:spTgt spid="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500"/>
                                        <p:tgtEl>
                                          <p:spTgt spid="9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500"/>
                                        <p:tgtEl>
                                          <p:spTgt spid="9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fade">
                                      <p:cBhvr>
                                        <p:cTn id="54" dur="500"/>
                                        <p:tgtEl>
                                          <p:spTgt spid="10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fade">
                                      <p:cBhvr>
                                        <p:cTn id="57" dur="500"/>
                                        <p:tgtEl>
                                          <p:spTgt spid="1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500"/>
                                        <p:tgtEl>
                                          <p:spTgt spid="1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par>
                                <p:cTn id="67" presetID="10" presetClass="entr" presetSubtype="0" fill="hold"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9"/>
                                        </p:tgtEl>
                                        <p:attrNameLst>
                                          <p:attrName>style.visibility</p:attrName>
                                        </p:attrNameLst>
                                      </p:cBhvr>
                                      <p:to>
                                        <p:strVal val="visible"/>
                                      </p:to>
                                    </p:set>
                                    <p:animEffect transition="in" filter="fade">
                                      <p:cBhvr>
                                        <p:cTn id="74" dur="500"/>
                                        <p:tgtEl>
                                          <p:spTgt spid="11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childTnLst>
                                </p:cTn>
                              </p:par>
                            </p:childTnLst>
                          </p:cTn>
                        </p:par>
                        <p:par>
                          <p:cTn id="82" fill="hold">
                            <p:stCondLst>
                              <p:cond delay="0"/>
                            </p:stCondLst>
                            <p:childTnLst>
                              <p:par>
                                <p:cTn id="83" presetID="9" presetClass="entr" presetSubtype="0" fill="hold" nodeType="after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dissolve">
                                      <p:cBhvr>
                                        <p:cTn id="85" dur="500"/>
                                        <p:tgtEl>
                                          <p:spTgt spid="104"/>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02"/>
                                        </p:tgtEl>
                                        <p:attrNameLst>
                                          <p:attrName>style.visibility</p:attrName>
                                        </p:attrNameLst>
                                      </p:cBhvr>
                                      <p:to>
                                        <p:strVal val="visible"/>
                                      </p:to>
                                    </p:set>
                                  </p:childTnLst>
                                </p:cTn>
                              </p:par>
                            </p:childTnLst>
                          </p:cTn>
                        </p:par>
                        <p:par>
                          <p:cTn id="90" fill="hold">
                            <p:stCondLst>
                              <p:cond delay="0"/>
                            </p:stCondLst>
                            <p:childTnLst>
                              <p:par>
                                <p:cTn id="91" presetID="1" presetClass="exit" presetSubtype="0" fill="hold"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xit" presetSubtype="0" fill="hold" grpId="1" nodeType="afterEffect">
                                  <p:stCondLst>
                                    <p:cond delay="0"/>
                                  </p:stCondLst>
                                  <p:childTnLst>
                                    <p:set>
                                      <p:cBhvr>
                                        <p:cTn id="95" dur="1" fill="hold">
                                          <p:stCondLst>
                                            <p:cond delay="0"/>
                                          </p:stCondLst>
                                        </p:cTn>
                                        <p:tgtEl>
                                          <p:spTgt spid="106"/>
                                        </p:tgtEl>
                                        <p:attrNameLst>
                                          <p:attrName>style.visibility</p:attrName>
                                        </p:attrNameLst>
                                      </p:cBhvr>
                                      <p:to>
                                        <p:strVal val="hidden"/>
                                      </p:to>
                                    </p:set>
                                  </p:childTnLst>
                                </p:cTn>
                              </p:par>
                            </p:childTnLst>
                          </p:cTn>
                        </p:par>
                        <p:par>
                          <p:cTn id="96" fill="hold">
                            <p:stCondLst>
                              <p:cond delay="0"/>
                            </p:stCondLst>
                            <p:childTnLst>
                              <p:par>
                                <p:cTn id="97" presetID="1" presetClass="entr" presetSubtype="0" fill="hold" grpId="0" nodeType="after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9"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dissolve">
                                      <p:cBhvr>
                                        <p:cTn id="101" dur="500"/>
                                        <p:tgtEl>
                                          <p:spTgt spid="105"/>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02"/>
                                        </p:tgtEl>
                                        <p:attrNameLst>
                                          <p:attrName>style.visibility</p:attrName>
                                        </p:attrNameLst>
                                      </p:cBhvr>
                                      <p:to>
                                        <p:strVal val="hidden"/>
                                      </p:to>
                                    </p:set>
                                  </p:childTnLst>
                                </p:cTn>
                              </p:par>
                            </p:childTnLst>
                          </p:cTn>
                        </p:par>
                        <p:par>
                          <p:cTn id="106" fill="hold">
                            <p:stCondLst>
                              <p:cond delay="0"/>
                            </p:stCondLst>
                            <p:childTnLst>
                              <p:par>
                                <p:cTn id="107" presetID="1" presetClass="exit" presetSubtype="0" fill="hold" grpId="1" nodeType="after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par>
                                <p:cTn id="109" presetID="9" presetClass="entr" presetSubtype="0" fill="hold" nodeType="with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dissolve">
                                      <p:cBhvr>
                                        <p:cTn id="111" dur="500"/>
                                        <p:tgtEl>
                                          <p:spTgt spid="108"/>
                                        </p:tgtEl>
                                      </p:cBhvr>
                                    </p:animEffect>
                                  </p:childTnLst>
                                </p:cTn>
                              </p:par>
                              <p:par>
                                <p:cTn id="112" presetID="9" presetClass="entr" presetSubtype="0" fill="hold" nodeType="with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dissolve">
                                      <p:cBhvr>
                                        <p:cTn id="114" dur="500"/>
                                        <p:tgtEl>
                                          <p:spTgt spid="109"/>
                                        </p:tgtEl>
                                      </p:cBhvr>
                                    </p:animEffect>
                                  </p:childTnLst>
                                </p:cTn>
                              </p:par>
                            </p:childTnLst>
                          </p:cTn>
                        </p:par>
                        <p:par>
                          <p:cTn id="115" fill="hold">
                            <p:stCondLst>
                              <p:cond delay="500"/>
                            </p:stCondLst>
                            <p:childTnLst>
                              <p:par>
                                <p:cTn id="116" presetID="1" presetClass="entr" presetSubtype="0" fill="hold" grpId="0" nodeType="afterEffect">
                                  <p:stCondLst>
                                    <p:cond delay="0"/>
                                  </p:stCondLst>
                                  <p:childTnLst>
                                    <p:set>
                                      <p:cBhvr>
                                        <p:cTn id="117" dur="1" fill="hold">
                                          <p:stCondLst>
                                            <p:cond delay="0"/>
                                          </p:stCondLst>
                                        </p:cTn>
                                        <p:tgtEl>
                                          <p:spTgt spid="110"/>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12"/>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13"/>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p:bldP spid="85"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6" grpId="0"/>
      <p:bldP spid="106" grpId="1"/>
      <p:bldP spid="107" grpId="0"/>
      <p:bldP spid="107" grpId="1"/>
      <p:bldP spid="110" grpId="0"/>
      <p:bldP spid="115" grpId="0"/>
      <p:bldP spid="116" grpId="0"/>
      <p:bldP spid="117" grpId="0"/>
      <p:bldP spid="118"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35117"/>
            <a:ext cx="8497615" cy="2380593"/>
          </a:xfrm>
        </p:spPr>
        <p:txBody>
          <a:bodyPr/>
          <a:lstStyle/>
          <a:p>
            <a:r>
              <a:rPr lang="en-US" dirty="0" smtClean="0"/>
              <a:t>Hash based nearest neighbor search</a:t>
            </a:r>
          </a:p>
          <a:p>
            <a:pPr lvl="1"/>
            <a:r>
              <a:rPr lang="en-US" altLang="zh-CN" dirty="0" smtClean="0">
                <a:ea typeface="宋体" charset="-122"/>
              </a:rPr>
              <a:t>Compressed storage: binary codes</a:t>
            </a:r>
          </a:p>
          <a:p>
            <a:pPr lvl="1"/>
            <a:r>
              <a:rPr lang="en-US" altLang="zh-CN" dirty="0" smtClean="0">
                <a:ea typeface="宋体" charset="-122"/>
              </a:rPr>
              <a:t>Efficient computations: hash table lookup or Hamming distance ranking based on binary operations</a:t>
            </a:r>
          </a:p>
          <a:p>
            <a:pPr lvl="2"/>
            <a:endParaRPr lang="en-US" altLang="zh-CN" dirty="0" smtClean="0">
              <a:ea typeface="宋体" charset="-122"/>
            </a:endParaRPr>
          </a:p>
          <a:p>
            <a:pPr lvl="3"/>
            <a:endParaRPr lang="en-SG" dirty="0"/>
          </a:p>
        </p:txBody>
      </p:sp>
      <p:sp>
        <p:nvSpPr>
          <p:cNvPr id="3" name="Title 2"/>
          <p:cNvSpPr>
            <a:spLocks noGrp="1"/>
          </p:cNvSpPr>
          <p:nvPr>
            <p:ph type="title"/>
          </p:nvPr>
        </p:nvSpPr>
        <p:spPr/>
        <p:txBody>
          <a:bodyPr/>
          <a:lstStyle/>
          <a:p>
            <a:r>
              <a:rPr lang="en-US" altLang="zh-CN" dirty="0"/>
              <a:t>Introduction: </a:t>
            </a:r>
            <a:r>
              <a:rPr lang="en-US" altLang="zh-CN" dirty="0" smtClean="0"/>
              <a:t>Nearest </a:t>
            </a:r>
            <a:r>
              <a:rPr lang="en-US" altLang="zh-CN" dirty="0"/>
              <a:t>Neighbor Search </a:t>
            </a:r>
            <a:r>
              <a:rPr lang="en-US" altLang="zh-CN" dirty="0" smtClean="0"/>
              <a:t>(3)</a:t>
            </a:r>
            <a:endParaRPr lang="en-SG" dirty="0"/>
          </a:p>
        </p:txBody>
      </p:sp>
      <p:sp>
        <p:nvSpPr>
          <p:cNvPr id="4" name="Slide Number Placeholder 3"/>
          <p:cNvSpPr>
            <a:spLocks noGrp="1"/>
          </p:cNvSpPr>
          <p:nvPr>
            <p:ph type="sldNum" sz="quarter" idx="11"/>
          </p:nvPr>
        </p:nvSpPr>
        <p:spPr/>
        <p:txBody>
          <a:bodyPr/>
          <a:lstStyle/>
          <a:p>
            <a:fld id="{ECA8CC16-1B1F-47D2-B120-C59E65FB8A6E}" type="slidenum">
              <a:rPr lang="en-US" altLang="zh-CN" smtClean="0"/>
              <a:pPr/>
              <a:t>5</a:t>
            </a:fld>
            <a:endParaRPr lang="en-US" altLang="zh-CN" dirty="0"/>
          </a:p>
        </p:txBody>
      </p:sp>
      <p:grpSp>
        <p:nvGrpSpPr>
          <p:cNvPr id="14" name="组合 59"/>
          <p:cNvGrpSpPr>
            <a:grpSpLocks/>
          </p:cNvGrpSpPr>
          <p:nvPr/>
        </p:nvGrpSpPr>
        <p:grpSpPr bwMode="auto">
          <a:xfrm>
            <a:off x="5376042" y="3376967"/>
            <a:ext cx="3106898" cy="2254289"/>
            <a:chOff x="6732241" y="2439897"/>
            <a:chExt cx="1440158" cy="1129611"/>
          </a:xfrm>
        </p:grpSpPr>
        <p:grpSp>
          <p:nvGrpSpPr>
            <p:cNvPr id="15" name="组合 60"/>
            <p:cNvGrpSpPr>
              <a:grpSpLocks/>
            </p:cNvGrpSpPr>
            <p:nvPr/>
          </p:nvGrpSpPr>
          <p:grpSpPr bwMode="auto">
            <a:xfrm>
              <a:off x="6732241" y="2439897"/>
              <a:ext cx="648075" cy="1129487"/>
              <a:chOff x="6732239" y="2439897"/>
              <a:chExt cx="720084" cy="1129487"/>
            </a:xfrm>
          </p:grpSpPr>
          <p:sp>
            <p:nvSpPr>
              <p:cNvPr id="43" name="矩形 109"/>
              <p:cNvSpPr/>
              <p:nvPr/>
            </p:nvSpPr>
            <p:spPr>
              <a:xfrm>
                <a:off x="6732239" y="2439897"/>
                <a:ext cx="719884" cy="287908"/>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zh-CN" altLang="en-US" sz="2400">
                  <a:solidFill>
                    <a:srgbClr val="000000"/>
                  </a:solidFill>
                  <a:latin typeface="Calibri" pitchFamily="34" charset="0"/>
                  <a:ea typeface="宋体" charset="-122"/>
                  <a:cs typeface="Arial" charset="0"/>
                </a:endParaRPr>
              </a:p>
            </p:txBody>
          </p:sp>
          <p:sp>
            <p:nvSpPr>
              <p:cNvPr id="44" name="矩形 110"/>
              <p:cNvSpPr/>
              <p:nvPr/>
            </p:nvSpPr>
            <p:spPr>
              <a:xfrm>
                <a:off x="6732242" y="2727929"/>
                <a:ext cx="720081" cy="185685"/>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a:ln>
                      <a:solidFill>
                        <a:schemeClr val="bg1"/>
                      </a:solidFill>
                    </a:ln>
                    <a:solidFill>
                      <a:schemeClr val="tx1"/>
                    </a:solidFill>
                    <a:latin typeface="Times New Roman" pitchFamily="18" charset="0"/>
                    <a:cs typeface="Times New Roman" pitchFamily="18" charset="0"/>
                  </a:rPr>
                  <a:t>0010…</a:t>
                </a:r>
                <a:endParaRPr lang="zh-CN" altLang="en-US" dirty="0">
                  <a:ln>
                    <a:solidFill>
                      <a:schemeClr val="bg1"/>
                    </a:solidFill>
                  </a:ln>
                  <a:solidFill>
                    <a:schemeClr val="tx1"/>
                  </a:solidFill>
                  <a:latin typeface="Times New Roman" pitchFamily="18" charset="0"/>
                  <a:cs typeface="Times New Roman" pitchFamily="18" charset="0"/>
                </a:endParaRPr>
              </a:p>
            </p:txBody>
          </p:sp>
          <p:sp>
            <p:nvSpPr>
              <p:cNvPr id="45" name="矩形 111"/>
              <p:cNvSpPr/>
              <p:nvPr/>
            </p:nvSpPr>
            <p:spPr>
              <a:xfrm>
                <a:off x="6732240" y="2913614"/>
                <a:ext cx="720081" cy="185685"/>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a:ln>
                      <a:solidFill>
                        <a:schemeClr val="bg1"/>
                      </a:solidFill>
                    </a:ln>
                    <a:solidFill>
                      <a:schemeClr val="tx1"/>
                    </a:solidFill>
                    <a:latin typeface="Times New Roman" pitchFamily="18" charset="0"/>
                    <a:cs typeface="Times New Roman" pitchFamily="18" charset="0"/>
                  </a:rPr>
                  <a:t>0110…</a:t>
                </a:r>
              </a:p>
            </p:txBody>
          </p:sp>
          <p:sp>
            <p:nvSpPr>
              <p:cNvPr id="46" name="矩形 112"/>
              <p:cNvSpPr/>
              <p:nvPr/>
            </p:nvSpPr>
            <p:spPr>
              <a:xfrm>
                <a:off x="6732241" y="3383699"/>
                <a:ext cx="720081" cy="185685"/>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400" dirty="0" smtClean="0">
                    <a:ln>
                      <a:solidFill>
                        <a:schemeClr val="bg1"/>
                      </a:solidFill>
                    </a:ln>
                    <a:solidFill>
                      <a:schemeClr val="tx1"/>
                    </a:solidFill>
                    <a:latin typeface="Times New Roman" pitchFamily="18" charset="0"/>
                    <a:cs typeface="Times New Roman" pitchFamily="18" charset="0"/>
                  </a:rPr>
                  <a:t>1111</a:t>
                </a:r>
                <a:r>
                  <a:rPr lang="en-US" altLang="zh-CN" sz="2400" dirty="0">
                    <a:ln>
                      <a:solidFill>
                        <a:schemeClr val="bg1"/>
                      </a:solidFill>
                    </a:ln>
                    <a:solidFill>
                      <a:schemeClr val="tx1"/>
                    </a:solidFill>
                    <a:latin typeface="Times New Roman" pitchFamily="18" charset="0"/>
                    <a:cs typeface="Times New Roman" pitchFamily="18" charset="0"/>
                  </a:rPr>
                  <a:t>…</a:t>
                </a:r>
              </a:p>
            </p:txBody>
          </p:sp>
          <p:sp>
            <p:nvSpPr>
              <p:cNvPr id="47" name="矩形 114"/>
              <p:cNvSpPr/>
              <p:nvPr/>
            </p:nvSpPr>
            <p:spPr>
              <a:xfrm>
                <a:off x="6732239" y="3095507"/>
                <a:ext cx="719884" cy="287909"/>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zh-CN" altLang="en-US" sz="2400">
                  <a:solidFill>
                    <a:srgbClr val="000000"/>
                  </a:solidFill>
                  <a:latin typeface="Calibri" pitchFamily="34" charset="0"/>
                  <a:ea typeface="宋体" charset="-122"/>
                  <a:cs typeface="Arial" charset="0"/>
                </a:endParaRPr>
              </a:p>
            </p:txBody>
          </p:sp>
          <p:sp>
            <p:nvSpPr>
              <p:cNvPr id="48" name="TextBox 115"/>
              <p:cNvSpPr txBox="1">
                <a:spLocks noChangeArrowheads="1"/>
              </p:cNvSpPr>
              <p:nvPr/>
            </p:nvSpPr>
            <p:spPr bwMode="auto">
              <a:xfrm>
                <a:off x="7005993" y="3142783"/>
                <a:ext cx="215984" cy="25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2400" dirty="0">
                    <a:ea typeface="宋体" charset="-122"/>
                  </a:rPr>
                  <a:t>…</a:t>
                </a:r>
                <a:endParaRPr lang="zh-CN" altLang="en-US" sz="2400" dirty="0">
                  <a:ea typeface="宋体" charset="-122"/>
                </a:endParaRPr>
              </a:p>
            </p:txBody>
          </p:sp>
        </p:grpSp>
        <p:grpSp>
          <p:nvGrpSpPr>
            <p:cNvPr id="16" name="组合 62"/>
            <p:cNvGrpSpPr>
              <a:grpSpLocks/>
            </p:cNvGrpSpPr>
            <p:nvPr/>
          </p:nvGrpSpPr>
          <p:grpSpPr bwMode="auto">
            <a:xfrm>
              <a:off x="7380134" y="2439897"/>
              <a:ext cx="792265" cy="1129611"/>
              <a:chOff x="6732077" y="2439897"/>
              <a:chExt cx="720246" cy="1129611"/>
            </a:xfrm>
          </p:grpSpPr>
          <p:sp>
            <p:nvSpPr>
              <p:cNvPr id="36" name="矩形 95"/>
              <p:cNvSpPr/>
              <p:nvPr/>
            </p:nvSpPr>
            <p:spPr>
              <a:xfrm>
                <a:off x="6732077" y="2439897"/>
                <a:ext cx="720246" cy="287908"/>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zh-CN" altLang="en-US" sz="2400">
                  <a:solidFill>
                    <a:srgbClr val="000000"/>
                  </a:solidFill>
                  <a:latin typeface="Calibri" pitchFamily="34" charset="0"/>
                  <a:ea typeface="宋体" charset="-122"/>
                  <a:cs typeface="Arial" charset="0"/>
                </a:endParaRPr>
              </a:p>
            </p:txBody>
          </p:sp>
          <p:sp>
            <p:nvSpPr>
              <p:cNvPr id="38" name="矩形 96"/>
              <p:cNvSpPr/>
              <p:nvPr/>
            </p:nvSpPr>
            <p:spPr>
              <a:xfrm>
                <a:off x="6732077" y="2727805"/>
                <a:ext cx="720246" cy="186076"/>
              </a:xfrm>
              <a:prstGeom prst="rect">
                <a:avLst/>
              </a:prstGeom>
              <a:ln w="3175">
                <a:solidFill>
                  <a:schemeClr val="tx1"/>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zh-CN" altLang="en-US">
                  <a:solidFill>
                    <a:srgbClr val="002060"/>
                  </a:solidFill>
                  <a:latin typeface="Calibri" pitchFamily="34" charset="0"/>
                  <a:ea typeface="宋体" charset="-122"/>
                  <a:cs typeface="Arial" charset="0"/>
                </a:endParaRPr>
              </a:p>
            </p:txBody>
          </p:sp>
          <p:sp>
            <p:nvSpPr>
              <p:cNvPr id="39" name="矩形 97"/>
              <p:cNvSpPr/>
              <p:nvPr/>
            </p:nvSpPr>
            <p:spPr>
              <a:xfrm>
                <a:off x="6732077" y="2913881"/>
                <a:ext cx="720246" cy="185150"/>
              </a:xfrm>
              <a:prstGeom prst="rect">
                <a:avLst/>
              </a:prstGeom>
              <a:ln w="3175">
                <a:solidFill>
                  <a:schemeClr val="tx1"/>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en-US" altLang="zh-CN">
                  <a:solidFill>
                    <a:srgbClr val="002060"/>
                  </a:solidFill>
                  <a:latin typeface="Calibri" pitchFamily="34" charset="0"/>
                  <a:ea typeface="宋体" charset="-122"/>
                  <a:cs typeface="Arial" charset="0"/>
                </a:endParaRPr>
              </a:p>
            </p:txBody>
          </p:sp>
          <p:sp>
            <p:nvSpPr>
              <p:cNvPr id="40" name="矩形 98"/>
              <p:cNvSpPr/>
              <p:nvPr/>
            </p:nvSpPr>
            <p:spPr>
              <a:xfrm>
                <a:off x="6732077" y="3383432"/>
                <a:ext cx="720246" cy="186076"/>
              </a:xfrm>
              <a:prstGeom prst="rect">
                <a:avLst/>
              </a:prstGeom>
              <a:solidFill>
                <a:schemeClr val="bg1"/>
              </a:solidFill>
              <a:ln w="3175">
                <a:solidFill>
                  <a:schemeClr val="tx1"/>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en-US" altLang="zh-CN">
                  <a:solidFill>
                    <a:srgbClr val="002060"/>
                  </a:solidFill>
                  <a:latin typeface="Calibri" pitchFamily="34" charset="0"/>
                  <a:ea typeface="宋体" charset="-122"/>
                  <a:cs typeface="Arial" charset="0"/>
                </a:endParaRPr>
              </a:p>
            </p:txBody>
          </p:sp>
          <p:sp>
            <p:nvSpPr>
              <p:cNvPr id="41" name="矩形 107"/>
              <p:cNvSpPr/>
              <p:nvPr/>
            </p:nvSpPr>
            <p:spPr>
              <a:xfrm>
                <a:off x="6732077" y="3095507"/>
                <a:ext cx="720246" cy="287909"/>
              </a:xfrm>
              <a:prstGeom prst="rect">
                <a:avLst/>
              </a:prstGeom>
              <a:ln w="3175">
                <a:solidFill>
                  <a:srgbClr val="002060"/>
                </a:solidFill>
                <a:prstDash val="solid"/>
              </a:ln>
            </p:spPr>
            <p:style>
              <a:lnRef idx="2">
                <a:schemeClr val="accent5"/>
              </a:lnRef>
              <a:fillRef idx="1">
                <a:schemeClr val="lt1"/>
              </a:fillRef>
              <a:effectRef idx="0">
                <a:schemeClr val="accent5"/>
              </a:effectRef>
              <a:fontRef idx="minor">
                <a:schemeClr val="dk1"/>
              </a:fontRef>
            </p:style>
            <p:txBody>
              <a:bodyPr anchor="ctr"/>
              <a:lstStyle/>
              <a:p>
                <a:pPr algn="ctr"/>
                <a:endParaRPr lang="zh-CN" altLang="en-US" sz="2400">
                  <a:solidFill>
                    <a:srgbClr val="000000"/>
                  </a:solidFill>
                  <a:latin typeface="Calibri" pitchFamily="34" charset="0"/>
                  <a:ea typeface="宋体" charset="-122"/>
                  <a:cs typeface="Arial" charset="0"/>
                </a:endParaRPr>
              </a:p>
            </p:txBody>
          </p:sp>
          <p:sp>
            <p:nvSpPr>
              <p:cNvPr id="42" name="TextBox 108"/>
              <p:cNvSpPr txBox="1">
                <a:spLocks noChangeArrowheads="1"/>
              </p:cNvSpPr>
              <p:nvPr/>
            </p:nvSpPr>
            <p:spPr bwMode="auto">
              <a:xfrm>
                <a:off x="6989171" y="3134884"/>
                <a:ext cx="233454" cy="22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sz="2400" dirty="0">
                    <a:ea typeface="宋体" charset="-122"/>
                  </a:rPr>
                  <a:t>…</a:t>
                </a:r>
                <a:endParaRPr lang="zh-CN" altLang="en-US" sz="2400" dirty="0">
                  <a:ea typeface="宋体" charset="-122"/>
                </a:endParaRPr>
              </a:p>
            </p:txBody>
          </p:sp>
        </p:grpSp>
        <p:grpSp>
          <p:nvGrpSpPr>
            <p:cNvPr id="17" name="组合 63"/>
            <p:cNvGrpSpPr>
              <a:grpSpLocks/>
            </p:cNvGrpSpPr>
            <p:nvPr/>
          </p:nvGrpSpPr>
          <p:grpSpPr bwMode="auto">
            <a:xfrm>
              <a:off x="7397299" y="2744466"/>
              <a:ext cx="767801" cy="152749"/>
              <a:chOff x="3330688" y="3700257"/>
              <a:chExt cx="1460207" cy="305104"/>
            </a:xfrm>
          </p:grpSpPr>
          <p:pic>
            <p:nvPicPr>
              <p:cNvPr id="31" name="Picture 63" descr="http://www.cs.toronto.edu/~kriz/cifar-10-sample/frog2.png"/>
              <p:cNvPicPr>
                <a:picLocks noChangeAspect="1" noChangeArrowheads="1"/>
              </p:cNvPicPr>
              <p:nvPr/>
            </p:nvPicPr>
            <p:blipFill>
              <a:blip r:embed="rId3" cstate="print"/>
              <a:srcRect/>
              <a:stretch>
                <a:fillRect/>
              </a:stretch>
            </p:blipFill>
            <p:spPr bwMode="auto">
              <a:xfrm>
                <a:off x="3330688" y="3700257"/>
                <a:ext cx="304949" cy="305104"/>
              </a:xfrm>
              <a:prstGeom prst="rect">
                <a:avLst/>
              </a:prstGeom>
              <a:ln w="3175"/>
            </p:spPr>
            <p:style>
              <a:lnRef idx="2">
                <a:schemeClr val="accent1"/>
              </a:lnRef>
              <a:fillRef idx="1">
                <a:schemeClr val="lt1"/>
              </a:fillRef>
              <a:effectRef idx="0">
                <a:schemeClr val="accent1"/>
              </a:effectRef>
              <a:fontRef idx="minor">
                <a:schemeClr val="dk1"/>
              </a:fontRef>
            </p:style>
          </p:pic>
          <p:pic>
            <p:nvPicPr>
              <p:cNvPr id="32" name="Picture 64" descr="http://www.cs.toronto.edu/~kriz/cifar-10-sample/frog3.png"/>
              <p:cNvPicPr>
                <a:picLocks noChangeAspect="1" noChangeArrowheads="1"/>
              </p:cNvPicPr>
              <p:nvPr/>
            </p:nvPicPr>
            <p:blipFill>
              <a:blip r:embed="rId4" cstate="print"/>
              <a:srcRect/>
              <a:stretch>
                <a:fillRect/>
              </a:stretch>
            </p:blipFill>
            <p:spPr bwMode="auto">
              <a:xfrm>
                <a:off x="3632261" y="3700257"/>
                <a:ext cx="304949" cy="305104"/>
              </a:xfrm>
              <a:prstGeom prst="rect">
                <a:avLst/>
              </a:prstGeom>
              <a:ln w="3175"/>
            </p:spPr>
            <p:style>
              <a:lnRef idx="2">
                <a:schemeClr val="accent1"/>
              </a:lnRef>
              <a:fillRef idx="1">
                <a:schemeClr val="lt1"/>
              </a:fillRef>
              <a:effectRef idx="0">
                <a:schemeClr val="accent1"/>
              </a:effectRef>
              <a:fontRef idx="minor">
                <a:schemeClr val="dk1"/>
              </a:fontRef>
            </p:style>
          </p:pic>
          <p:pic>
            <p:nvPicPr>
              <p:cNvPr id="33" name="Picture 66" descr="http://www.cs.toronto.edu/~kriz/cifar-10-sample/frog5.png"/>
              <p:cNvPicPr>
                <a:picLocks noChangeAspect="1" noChangeArrowheads="1"/>
              </p:cNvPicPr>
              <p:nvPr/>
            </p:nvPicPr>
            <p:blipFill>
              <a:blip r:embed="rId5" cstate="print"/>
              <a:srcRect/>
              <a:stretch>
                <a:fillRect/>
              </a:stretch>
            </p:blipFill>
            <p:spPr bwMode="auto">
              <a:xfrm>
                <a:off x="3923706" y="3700257"/>
                <a:ext cx="304948" cy="305104"/>
              </a:xfrm>
              <a:prstGeom prst="rect">
                <a:avLst/>
              </a:prstGeom>
              <a:ln w="3175"/>
            </p:spPr>
            <p:style>
              <a:lnRef idx="2">
                <a:schemeClr val="accent1"/>
              </a:lnRef>
              <a:fillRef idx="1">
                <a:schemeClr val="lt1"/>
              </a:fillRef>
              <a:effectRef idx="0">
                <a:schemeClr val="accent1"/>
              </a:effectRef>
              <a:fontRef idx="minor">
                <a:schemeClr val="dk1"/>
              </a:fontRef>
            </p:style>
          </p:pic>
          <p:pic>
            <p:nvPicPr>
              <p:cNvPr id="34" name="Picture 67" descr="http://www.cs.toronto.edu/~kriz/cifar-10-sample/frog6.png"/>
              <p:cNvPicPr>
                <a:picLocks noChangeAspect="1" noChangeArrowheads="1"/>
              </p:cNvPicPr>
              <p:nvPr/>
            </p:nvPicPr>
            <p:blipFill>
              <a:blip r:embed="rId6" cstate="print"/>
              <a:srcRect/>
              <a:stretch>
                <a:fillRect/>
              </a:stretch>
            </p:blipFill>
            <p:spPr bwMode="auto">
              <a:xfrm>
                <a:off x="4211776" y="3700257"/>
                <a:ext cx="304948" cy="305104"/>
              </a:xfrm>
              <a:prstGeom prst="rect">
                <a:avLst/>
              </a:prstGeom>
              <a:ln w="3175"/>
            </p:spPr>
            <p:style>
              <a:lnRef idx="2">
                <a:schemeClr val="accent1"/>
              </a:lnRef>
              <a:fillRef idx="1">
                <a:schemeClr val="lt1"/>
              </a:fillRef>
              <a:effectRef idx="0">
                <a:schemeClr val="accent1"/>
              </a:effectRef>
              <a:fontRef idx="minor">
                <a:schemeClr val="dk1"/>
              </a:fontRef>
            </p:style>
          </p:pic>
          <p:pic>
            <p:nvPicPr>
              <p:cNvPr id="35" name="Picture 68" descr="http://www.cs.toronto.edu/~kriz/cifar-10-sample/frog7.png"/>
              <p:cNvPicPr>
                <a:picLocks noChangeAspect="1" noChangeArrowheads="1"/>
              </p:cNvPicPr>
              <p:nvPr/>
            </p:nvPicPr>
            <p:blipFill>
              <a:blip r:embed="rId7" cstate="print"/>
              <a:srcRect/>
              <a:stretch>
                <a:fillRect/>
              </a:stretch>
            </p:blipFill>
            <p:spPr bwMode="auto">
              <a:xfrm>
                <a:off x="4485947" y="3700257"/>
                <a:ext cx="304948" cy="305104"/>
              </a:xfrm>
              <a:prstGeom prst="rect">
                <a:avLst/>
              </a:prstGeom>
              <a:ln w="3175"/>
            </p:spPr>
            <p:style>
              <a:lnRef idx="2">
                <a:schemeClr val="accent1"/>
              </a:lnRef>
              <a:fillRef idx="1">
                <a:schemeClr val="lt1"/>
              </a:fillRef>
              <a:effectRef idx="0">
                <a:schemeClr val="accent1"/>
              </a:effectRef>
              <a:fontRef idx="minor">
                <a:schemeClr val="dk1"/>
              </a:fontRef>
            </p:style>
          </p:pic>
        </p:grpSp>
        <p:grpSp>
          <p:nvGrpSpPr>
            <p:cNvPr id="18" name="组合 64"/>
            <p:cNvGrpSpPr>
              <a:grpSpLocks/>
            </p:cNvGrpSpPr>
            <p:nvPr/>
          </p:nvGrpSpPr>
          <p:grpSpPr bwMode="auto">
            <a:xfrm>
              <a:off x="7397288" y="2934246"/>
              <a:ext cx="767797" cy="144417"/>
              <a:chOff x="4455696" y="3716609"/>
              <a:chExt cx="1487072" cy="305649"/>
            </a:xfrm>
          </p:grpSpPr>
          <p:pic>
            <p:nvPicPr>
              <p:cNvPr id="25" name="Picture 82" descr="http://www.cs.toronto.edu/~kriz/cifar-10-sample/ship1.png"/>
              <p:cNvPicPr>
                <a:picLocks noChangeAspect="1" noChangeArrowheads="1"/>
              </p:cNvPicPr>
              <p:nvPr/>
            </p:nvPicPr>
            <p:blipFill>
              <a:blip r:embed="rId8" cstate="print"/>
              <a:srcRect/>
              <a:stretch>
                <a:fillRect/>
              </a:stretch>
            </p:blipFill>
            <p:spPr bwMode="auto">
              <a:xfrm>
                <a:off x="4455696" y="3716609"/>
                <a:ext cx="304829" cy="305649"/>
              </a:xfrm>
              <a:prstGeom prst="rect">
                <a:avLst/>
              </a:prstGeom>
              <a:ln w="3175"/>
            </p:spPr>
            <p:style>
              <a:lnRef idx="2">
                <a:schemeClr val="accent1"/>
              </a:lnRef>
              <a:fillRef idx="1">
                <a:schemeClr val="lt1"/>
              </a:fillRef>
              <a:effectRef idx="0">
                <a:schemeClr val="accent1"/>
              </a:effectRef>
              <a:fontRef idx="minor">
                <a:schemeClr val="dk1"/>
              </a:fontRef>
            </p:style>
          </p:pic>
          <p:pic>
            <p:nvPicPr>
              <p:cNvPr id="26" name="Picture 83" descr="http://www.cs.toronto.edu/~kriz/cifar-10-sample/ship2.png"/>
              <p:cNvPicPr>
                <a:picLocks noChangeAspect="1" noChangeArrowheads="1"/>
              </p:cNvPicPr>
              <p:nvPr/>
            </p:nvPicPr>
            <p:blipFill>
              <a:blip r:embed="rId9" cstate="print"/>
              <a:srcRect/>
              <a:stretch>
                <a:fillRect/>
              </a:stretch>
            </p:blipFill>
            <p:spPr bwMode="auto">
              <a:xfrm>
                <a:off x="4770839" y="3716609"/>
                <a:ext cx="304829" cy="305649"/>
              </a:xfrm>
              <a:prstGeom prst="rect">
                <a:avLst/>
              </a:prstGeom>
              <a:ln w="3175"/>
            </p:spPr>
            <p:style>
              <a:lnRef idx="2">
                <a:schemeClr val="accent1"/>
              </a:lnRef>
              <a:fillRef idx="1">
                <a:schemeClr val="lt1"/>
              </a:fillRef>
              <a:effectRef idx="0">
                <a:schemeClr val="accent1"/>
              </a:effectRef>
              <a:fontRef idx="minor">
                <a:schemeClr val="dk1"/>
              </a:fontRef>
            </p:style>
          </p:pic>
          <p:pic>
            <p:nvPicPr>
              <p:cNvPr id="27" name="Picture 84" descr="http://www.cs.toronto.edu/~kriz/cifar-10-sample/ship3.png"/>
              <p:cNvPicPr>
                <a:picLocks noChangeAspect="1" noChangeArrowheads="1"/>
              </p:cNvPicPr>
              <p:nvPr/>
            </p:nvPicPr>
            <p:blipFill>
              <a:blip r:embed="rId10" cstate="print"/>
              <a:srcRect/>
              <a:stretch>
                <a:fillRect/>
              </a:stretch>
            </p:blipFill>
            <p:spPr bwMode="auto">
              <a:xfrm>
                <a:off x="5075669" y="3716609"/>
                <a:ext cx="304829" cy="305649"/>
              </a:xfrm>
              <a:prstGeom prst="rect">
                <a:avLst/>
              </a:prstGeom>
              <a:ln w="3175"/>
            </p:spPr>
            <p:style>
              <a:lnRef idx="2">
                <a:schemeClr val="accent1"/>
              </a:lnRef>
              <a:fillRef idx="1">
                <a:schemeClr val="lt1"/>
              </a:fillRef>
              <a:effectRef idx="0">
                <a:schemeClr val="accent1"/>
              </a:effectRef>
              <a:fontRef idx="minor">
                <a:schemeClr val="dk1"/>
              </a:fontRef>
            </p:style>
          </p:pic>
          <p:pic>
            <p:nvPicPr>
              <p:cNvPr id="28" name="Picture 85" descr="http://www.cs.toronto.edu/~kriz/cifar-10-sample/ship4.png"/>
              <p:cNvPicPr>
                <a:picLocks noChangeAspect="1" noChangeArrowheads="1"/>
              </p:cNvPicPr>
              <p:nvPr/>
            </p:nvPicPr>
            <p:blipFill>
              <a:blip r:embed="rId11" cstate="print"/>
              <a:srcRect/>
              <a:stretch>
                <a:fillRect/>
              </a:stretch>
            </p:blipFill>
            <p:spPr bwMode="auto">
              <a:xfrm>
                <a:off x="5364454" y="3716609"/>
                <a:ext cx="304829" cy="305649"/>
              </a:xfrm>
              <a:prstGeom prst="rect">
                <a:avLst/>
              </a:prstGeom>
              <a:ln w="3175"/>
            </p:spPr>
            <p:style>
              <a:lnRef idx="2">
                <a:schemeClr val="accent1"/>
              </a:lnRef>
              <a:fillRef idx="1">
                <a:schemeClr val="lt1"/>
              </a:fillRef>
              <a:effectRef idx="0">
                <a:schemeClr val="accent1"/>
              </a:effectRef>
              <a:fontRef idx="minor">
                <a:schemeClr val="dk1"/>
              </a:fontRef>
            </p:style>
          </p:pic>
          <p:pic>
            <p:nvPicPr>
              <p:cNvPr id="29" name="Picture 86" descr="http://www.cs.toronto.edu/~kriz/cifar-10-sample/ship5.png"/>
              <p:cNvPicPr>
                <a:picLocks noChangeAspect="1" noChangeArrowheads="1"/>
              </p:cNvPicPr>
              <p:nvPr/>
            </p:nvPicPr>
            <p:blipFill>
              <a:blip r:embed="rId12" cstate="print"/>
              <a:srcRect/>
              <a:stretch>
                <a:fillRect/>
              </a:stretch>
            </p:blipFill>
            <p:spPr bwMode="auto">
              <a:xfrm>
                <a:off x="5637939" y="3716609"/>
                <a:ext cx="304829" cy="305649"/>
              </a:xfrm>
              <a:prstGeom prst="rect">
                <a:avLst/>
              </a:prstGeom>
              <a:ln w="3175"/>
            </p:spPr>
            <p:style>
              <a:lnRef idx="2">
                <a:schemeClr val="accent1"/>
              </a:lnRef>
              <a:fillRef idx="1">
                <a:schemeClr val="lt1"/>
              </a:fillRef>
              <a:effectRef idx="0">
                <a:schemeClr val="accent1"/>
              </a:effectRef>
              <a:fontRef idx="minor">
                <a:schemeClr val="dk1"/>
              </a:fontRef>
            </p:style>
          </p:pic>
        </p:grpSp>
        <p:grpSp>
          <p:nvGrpSpPr>
            <p:cNvPr id="19" name="组合 66"/>
            <p:cNvGrpSpPr>
              <a:grpSpLocks/>
            </p:cNvGrpSpPr>
            <p:nvPr/>
          </p:nvGrpSpPr>
          <p:grpSpPr bwMode="auto">
            <a:xfrm>
              <a:off x="7397302" y="3404721"/>
              <a:ext cx="768601" cy="143493"/>
              <a:chOff x="4670962" y="4257240"/>
              <a:chExt cx="1501907" cy="303696"/>
            </a:xfrm>
          </p:grpSpPr>
          <p:pic>
            <p:nvPicPr>
              <p:cNvPr id="20" name="Picture 95" descr="http://www.cs.toronto.edu/~kriz/cifar-10-sample/truck4.png"/>
              <p:cNvPicPr>
                <a:picLocks noChangeAspect="1" noChangeArrowheads="1"/>
              </p:cNvPicPr>
              <p:nvPr/>
            </p:nvPicPr>
            <p:blipFill>
              <a:blip r:embed="rId13" cstate="print"/>
              <a:srcRect/>
              <a:stretch>
                <a:fillRect/>
              </a:stretch>
            </p:blipFill>
            <p:spPr bwMode="auto">
              <a:xfrm>
                <a:off x="4670962" y="4257245"/>
                <a:ext cx="305237" cy="303691"/>
              </a:xfrm>
              <a:prstGeom prst="rect">
                <a:avLst/>
              </a:prstGeom>
              <a:ln w="3175"/>
            </p:spPr>
            <p:style>
              <a:lnRef idx="2">
                <a:schemeClr val="accent1"/>
              </a:lnRef>
              <a:fillRef idx="1">
                <a:schemeClr val="lt1"/>
              </a:fillRef>
              <a:effectRef idx="0">
                <a:schemeClr val="accent1"/>
              </a:effectRef>
              <a:fontRef idx="minor">
                <a:schemeClr val="dk1"/>
              </a:fontRef>
            </p:style>
          </p:pic>
          <p:pic>
            <p:nvPicPr>
              <p:cNvPr id="21" name="Picture 96" descr="http://www.cs.toronto.edu/~kriz/cifar-10-sample/truck5.png"/>
              <p:cNvPicPr>
                <a:picLocks noChangeAspect="1" noChangeArrowheads="1"/>
              </p:cNvPicPr>
              <p:nvPr/>
            </p:nvPicPr>
            <p:blipFill>
              <a:blip r:embed="rId14" cstate="print"/>
              <a:srcRect/>
              <a:stretch>
                <a:fillRect/>
              </a:stretch>
            </p:blipFill>
            <p:spPr bwMode="auto">
              <a:xfrm>
                <a:off x="4986606" y="4257241"/>
                <a:ext cx="305237" cy="303689"/>
              </a:xfrm>
              <a:prstGeom prst="rect">
                <a:avLst/>
              </a:prstGeom>
              <a:ln w="3175"/>
            </p:spPr>
            <p:style>
              <a:lnRef idx="2">
                <a:schemeClr val="accent1"/>
              </a:lnRef>
              <a:fillRef idx="1">
                <a:schemeClr val="lt1"/>
              </a:fillRef>
              <a:effectRef idx="0">
                <a:schemeClr val="accent1"/>
              </a:effectRef>
              <a:fontRef idx="minor">
                <a:schemeClr val="dk1"/>
              </a:fontRef>
            </p:style>
          </p:pic>
          <p:pic>
            <p:nvPicPr>
              <p:cNvPr id="22" name="Picture 97" descr="http://www.cs.toronto.edu/~kriz/cifar-10-sample/truck6.png"/>
              <p:cNvPicPr>
                <a:picLocks noChangeAspect="1" noChangeArrowheads="1"/>
              </p:cNvPicPr>
              <p:nvPr/>
            </p:nvPicPr>
            <p:blipFill>
              <a:blip r:embed="rId15" cstate="print"/>
              <a:srcRect/>
              <a:stretch>
                <a:fillRect/>
              </a:stretch>
            </p:blipFill>
            <p:spPr bwMode="auto">
              <a:xfrm>
                <a:off x="5291843" y="4257241"/>
                <a:ext cx="305237" cy="303689"/>
              </a:xfrm>
              <a:prstGeom prst="rect">
                <a:avLst/>
              </a:prstGeom>
              <a:ln w="3175"/>
            </p:spPr>
            <p:style>
              <a:lnRef idx="2">
                <a:schemeClr val="accent1"/>
              </a:lnRef>
              <a:fillRef idx="1">
                <a:schemeClr val="lt1"/>
              </a:fillRef>
              <a:effectRef idx="0">
                <a:schemeClr val="accent1"/>
              </a:effectRef>
              <a:fontRef idx="minor">
                <a:schemeClr val="dk1"/>
              </a:fontRef>
            </p:style>
          </p:pic>
          <p:pic>
            <p:nvPicPr>
              <p:cNvPr id="23" name="Picture 98" descr="http://www.cs.toronto.edu/~kriz/cifar-10-sample/truck7.png"/>
              <p:cNvPicPr>
                <a:picLocks noChangeAspect="1" noChangeArrowheads="1"/>
              </p:cNvPicPr>
              <p:nvPr/>
            </p:nvPicPr>
            <p:blipFill>
              <a:blip r:embed="rId16" cstate="print"/>
              <a:srcRect/>
              <a:stretch>
                <a:fillRect/>
              </a:stretch>
            </p:blipFill>
            <p:spPr bwMode="auto">
              <a:xfrm>
                <a:off x="5579737" y="4257240"/>
                <a:ext cx="305237" cy="303690"/>
              </a:xfrm>
              <a:prstGeom prst="rect">
                <a:avLst/>
              </a:prstGeom>
              <a:ln w="3175"/>
            </p:spPr>
            <p:style>
              <a:lnRef idx="2">
                <a:schemeClr val="accent1"/>
              </a:lnRef>
              <a:fillRef idx="1">
                <a:schemeClr val="lt1"/>
              </a:fillRef>
              <a:effectRef idx="0">
                <a:schemeClr val="accent1"/>
              </a:effectRef>
              <a:fontRef idx="minor">
                <a:schemeClr val="dk1"/>
              </a:fontRef>
            </p:style>
          </p:pic>
          <p:pic>
            <p:nvPicPr>
              <p:cNvPr id="24" name="Picture 99" descr="http://www.cs.toronto.edu/~kriz/cifar-10-sample/truck8.png"/>
              <p:cNvPicPr>
                <a:picLocks noChangeAspect="1" noChangeArrowheads="1"/>
              </p:cNvPicPr>
              <p:nvPr/>
            </p:nvPicPr>
            <p:blipFill>
              <a:blip r:embed="rId17" cstate="print"/>
              <a:srcRect/>
              <a:stretch>
                <a:fillRect/>
              </a:stretch>
            </p:blipFill>
            <p:spPr bwMode="auto">
              <a:xfrm>
                <a:off x="5867632" y="4257240"/>
                <a:ext cx="305237" cy="303689"/>
              </a:xfrm>
              <a:prstGeom prst="rect">
                <a:avLst/>
              </a:prstGeom>
              <a:ln w="3175"/>
            </p:spPr>
            <p:style>
              <a:lnRef idx="2">
                <a:schemeClr val="accent1"/>
              </a:lnRef>
              <a:fillRef idx="1">
                <a:schemeClr val="lt1"/>
              </a:fillRef>
              <a:effectRef idx="0">
                <a:schemeClr val="accent1"/>
              </a:effectRef>
              <a:fontRef idx="minor">
                <a:schemeClr val="dk1"/>
              </a:fontRef>
            </p:style>
          </p:pic>
        </p:grpSp>
      </p:grpSp>
      <p:grpSp>
        <p:nvGrpSpPr>
          <p:cNvPr id="49" name="组合 14"/>
          <p:cNvGrpSpPr>
            <a:grpSpLocks/>
          </p:cNvGrpSpPr>
          <p:nvPr/>
        </p:nvGrpSpPr>
        <p:grpSpPr bwMode="auto">
          <a:xfrm>
            <a:off x="657285" y="3304141"/>
            <a:ext cx="3442189" cy="2348121"/>
            <a:chOff x="2962915" y="2350409"/>
            <a:chExt cx="3442868" cy="2347775"/>
          </a:xfrm>
        </p:grpSpPr>
        <p:grpSp>
          <p:nvGrpSpPr>
            <p:cNvPr id="50" name="组合 10"/>
            <p:cNvGrpSpPr>
              <a:grpSpLocks/>
            </p:cNvGrpSpPr>
            <p:nvPr/>
          </p:nvGrpSpPr>
          <p:grpSpPr bwMode="auto">
            <a:xfrm rot="490495">
              <a:off x="3484197" y="2350409"/>
              <a:ext cx="2565860" cy="2347775"/>
              <a:chOff x="3466929" y="2304088"/>
              <a:chExt cx="2565860" cy="2347775"/>
            </a:xfrm>
          </p:grpSpPr>
          <p:sp>
            <p:nvSpPr>
              <p:cNvPr id="53" name="Oval 43"/>
              <p:cNvSpPr/>
              <p:nvPr/>
            </p:nvSpPr>
            <p:spPr>
              <a:xfrm>
                <a:off x="5076166" y="2635664"/>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4" name="Oval 44"/>
              <p:cNvSpPr/>
              <p:nvPr/>
            </p:nvSpPr>
            <p:spPr>
              <a:xfrm>
                <a:off x="5868101" y="2565233"/>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5" name="Oval 45"/>
              <p:cNvSpPr/>
              <p:nvPr/>
            </p:nvSpPr>
            <p:spPr>
              <a:xfrm>
                <a:off x="5687808" y="2304088"/>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6" name="Oval 46"/>
              <p:cNvSpPr/>
              <p:nvPr/>
            </p:nvSpPr>
            <p:spPr>
              <a:xfrm>
                <a:off x="4058051" y="4067927"/>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7" name="Oval 47"/>
              <p:cNvSpPr/>
              <p:nvPr/>
            </p:nvSpPr>
            <p:spPr>
              <a:xfrm>
                <a:off x="4623756" y="3572970"/>
                <a:ext cx="142903" cy="142854"/>
              </a:xfrm>
              <a:prstGeom prst="ellipse">
                <a:avLst/>
              </a:prstGeom>
              <a:solidFill>
                <a:srgbClr val="100E0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8" name="Oval 48"/>
              <p:cNvSpPr/>
              <p:nvPr/>
            </p:nvSpPr>
            <p:spPr>
              <a:xfrm>
                <a:off x="4602227" y="4182207"/>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59" name="Oval 49"/>
              <p:cNvSpPr/>
              <p:nvPr/>
            </p:nvSpPr>
            <p:spPr>
              <a:xfrm>
                <a:off x="3466929" y="4508806"/>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0" name="Oval 50"/>
              <p:cNvSpPr/>
              <p:nvPr/>
            </p:nvSpPr>
            <p:spPr>
              <a:xfrm>
                <a:off x="5775213" y="3236032"/>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1" name="Oval 51"/>
              <p:cNvSpPr/>
              <p:nvPr/>
            </p:nvSpPr>
            <p:spPr>
              <a:xfrm>
                <a:off x="4148015" y="3678170"/>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2" name="Oval 52"/>
              <p:cNvSpPr/>
              <p:nvPr/>
            </p:nvSpPr>
            <p:spPr>
              <a:xfrm>
                <a:off x="4290367" y="3373898"/>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3" name="Oval 53"/>
              <p:cNvSpPr/>
              <p:nvPr/>
            </p:nvSpPr>
            <p:spPr>
              <a:xfrm>
                <a:off x="5436066" y="2851775"/>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4" name="Oval 54"/>
              <p:cNvSpPr/>
              <p:nvPr/>
            </p:nvSpPr>
            <p:spPr>
              <a:xfrm>
                <a:off x="4433127" y="3016649"/>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5" name="Oval 55"/>
              <p:cNvSpPr/>
              <p:nvPr/>
            </p:nvSpPr>
            <p:spPr>
              <a:xfrm>
                <a:off x="4068500" y="4509009"/>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6" name="Oval 56"/>
              <p:cNvSpPr/>
              <p:nvPr/>
            </p:nvSpPr>
            <p:spPr>
              <a:xfrm>
                <a:off x="3606396" y="3961206"/>
                <a:ext cx="142903" cy="14285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latin typeface="Calibri" pitchFamily="34" charset="0"/>
                  <a:ea typeface="宋体" charset="-122"/>
                  <a:cs typeface="Arial" charset="0"/>
                </a:endParaRPr>
              </a:p>
            </p:txBody>
          </p:sp>
          <p:sp>
            <p:nvSpPr>
              <p:cNvPr id="67" name="梯形 7"/>
              <p:cNvSpPr/>
              <p:nvPr/>
            </p:nvSpPr>
            <p:spPr>
              <a:xfrm rot="2120939">
                <a:off x="3562152" y="3228027"/>
                <a:ext cx="2470637" cy="782522"/>
              </a:xfrm>
              <a:prstGeom prst="trapezoid">
                <a:avLst/>
              </a:prstGeom>
              <a:pattFill prst="dotGrid">
                <a:fgClr>
                  <a:schemeClr val="tx1"/>
                </a:fgClr>
                <a:bgClr>
                  <a:schemeClr val="bg1">
                    <a:lumMod val="85000"/>
                  </a:schemeClr>
                </a:bgClr>
              </a:patt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cxnSp>
            <p:nvCxnSpPr>
              <p:cNvPr id="69" name="直接箭头连接符 9"/>
              <p:cNvCxnSpPr/>
              <p:nvPr/>
            </p:nvCxnSpPr>
            <p:spPr>
              <a:xfrm rot="21109505" flipV="1">
                <a:off x="4797049" y="2836773"/>
                <a:ext cx="665293" cy="707921"/>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70" name="TextBox 51"/>
              <p:cNvSpPr txBox="1">
                <a:spLocks noChangeArrowheads="1"/>
              </p:cNvSpPr>
              <p:nvPr/>
            </p:nvSpPr>
            <p:spPr bwMode="auto">
              <a:xfrm rot="-490495">
                <a:off x="4794446" y="2904385"/>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Calibri" pitchFamily="34" charset="0"/>
                    <a:cs typeface="Arial" charset="0"/>
                  </a:defRPr>
                </a:lvl1pPr>
                <a:lvl2pPr marL="742950" indent="-285750" eaLnBrk="0" hangingPunct="0">
                  <a:defRPr sz="1200" b="1">
                    <a:solidFill>
                      <a:schemeClr val="tx1"/>
                    </a:solidFill>
                    <a:latin typeface="Calibri" pitchFamily="34" charset="0"/>
                    <a:cs typeface="Arial" charset="0"/>
                  </a:defRPr>
                </a:lvl2pPr>
                <a:lvl3pPr marL="1143000" indent="-228600" eaLnBrk="0" hangingPunct="0">
                  <a:defRPr sz="1200" b="1">
                    <a:solidFill>
                      <a:schemeClr val="tx1"/>
                    </a:solidFill>
                    <a:latin typeface="Calibri" pitchFamily="34" charset="0"/>
                    <a:cs typeface="Arial" charset="0"/>
                  </a:defRPr>
                </a:lvl3pPr>
                <a:lvl4pPr marL="1600200" indent="-228600" eaLnBrk="0" hangingPunct="0">
                  <a:defRPr sz="1200" b="1">
                    <a:solidFill>
                      <a:schemeClr val="tx1"/>
                    </a:solidFill>
                    <a:latin typeface="Calibri" pitchFamily="34" charset="0"/>
                    <a:cs typeface="Arial" charset="0"/>
                  </a:defRPr>
                </a:lvl4pPr>
                <a:lvl5pPr marL="2057400" indent="-228600" eaLnBrk="0" hangingPunct="0">
                  <a:defRPr sz="1200" b="1">
                    <a:solidFill>
                      <a:schemeClr val="tx1"/>
                    </a:solidFill>
                    <a:latin typeface="Calibri" pitchFamily="34" charset="0"/>
                    <a:cs typeface="Arial" charset="0"/>
                  </a:defRPr>
                </a:lvl5pPr>
                <a:lvl6pPr marL="2514600" indent="-228600" eaLnBrk="0" fontAlgn="base" hangingPunct="0">
                  <a:spcBef>
                    <a:spcPct val="0"/>
                  </a:spcBef>
                  <a:spcAft>
                    <a:spcPct val="0"/>
                  </a:spcAft>
                  <a:defRPr sz="1200" b="1">
                    <a:solidFill>
                      <a:schemeClr val="tx1"/>
                    </a:solidFill>
                    <a:latin typeface="Calibri" pitchFamily="34" charset="0"/>
                    <a:cs typeface="Arial" charset="0"/>
                  </a:defRPr>
                </a:lvl6pPr>
                <a:lvl7pPr marL="2971800" indent="-228600" eaLnBrk="0" fontAlgn="base" hangingPunct="0">
                  <a:spcBef>
                    <a:spcPct val="0"/>
                  </a:spcBef>
                  <a:spcAft>
                    <a:spcPct val="0"/>
                  </a:spcAft>
                  <a:defRPr sz="1200" b="1">
                    <a:solidFill>
                      <a:schemeClr val="tx1"/>
                    </a:solidFill>
                    <a:latin typeface="Calibri" pitchFamily="34" charset="0"/>
                    <a:cs typeface="Arial" charset="0"/>
                  </a:defRPr>
                </a:lvl7pPr>
                <a:lvl8pPr marL="3429000" indent="-228600" eaLnBrk="0" fontAlgn="base" hangingPunct="0">
                  <a:spcBef>
                    <a:spcPct val="0"/>
                  </a:spcBef>
                  <a:spcAft>
                    <a:spcPct val="0"/>
                  </a:spcAft>
                  <a:defRPr sz="1200" b="1">
                    <a:solidFill>
                      <a:schemeClr val="tx1"/>
                    </a:solidFill>
                    <a:latin typeface="Calibri" pitchFamily="34" charset="0"/>
                    <a:cs typeface="Arial" charset="0"/>
                  </a:defRPr>
                </a:lvl8pPr>
                <a:lvl9pPr marL="3886200" indent="-228600" eaLnBrk="0" fontAlgn="base" hangingPunct="0">
                  <a:spcBef>
                    <a:spcPct val="0"/>
                  </a:spcBef>
                  <a:spcAft>
                    <a:spcPct val="0"/>
                  </a:spcAft>
                  <a:defRPr sz="1200" b="1">
                    <a:solidFill>
                      <a:schemeClr val="tx1"/>
                    </a:solidFill>
                    <a:latin typeface="Calibri" pitchFamily="34" charset="0"/>
                    <a:cs typeface="Arial" charset="0"/>
                  </a:defRPr>
                </a:lvl9pPr>
              </a:lstStyle>
              <a:p>
                <a:pPr eaLnBrk="1" hangingPunct="1"/>
                <a:r>
                  <a:rPr lang="en-US" altLang="zh-CN">
                    <a:latin typeface="Arial" charset="0"/>
                    <a:ea typeface="宋体" charset="-122"/>
                  </a:rPr>
                  <a:t>w</a:t>
                </a:r>
                <a:r>
                  <a:rPr lang="en-US" altLang="zh-CN" baseline="-25000">
                    <a:latin typeface="Arial" charset="0"/>
                    <a:ea typeface="宋体" charset="-122"/>
                  </a:rPr>
                  <a:t>k</a:t>
                </a:r>
                <a:endParaRPr lang="zh-CN" altLang="en-US" baseline="-25000">
                  <a:latin typeface="Arial" charset="0"/>
                  <a:ea typeface="宋体" charset="-122"/>
                </a:endParaRPr>
              </a:p>
            </p:txBody>
          </p:sp>
          <p:sp>
            <p:nvSpPr>
              <p:cNvPr id="71" name="Oval 60"/>
              <p:cNvSpPr/>
              <p:nvPr/>
            </p:nvSpPr>
            <p:spPr>
              <a:xfrm>
                <a:off x="5151353" y="3449097"/>
                <a:ext cx="142903" cy="14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chemeClr val="tx1"/>
                  </a:solidFill>
                  <a:latin typeface="Calibri" pitchFamily="34" charset="0"/>
                  <a:ea typeface="宋体" charset="-122"/>
                  <a:cs typeface="Arial" charset="0"/>
                </a:endParaRPr>
              </a:p>
            </p:txBody>
          </p:sp>
        </p:grpSp>
        <p:sp>
          <p:nvSpPr>
            <p:cNvPr id="51" name="矩形 11"/>
            <p:cNvSpPr/>
            <p:nvPr/>
          </p:nvSpPr>
          <p:spPr>
            <a:xfrm>
              <a:off x="6067579" y="3281267"/>
              <a:ext cx="338204" cy="461895"/>
            </a:xfrm>
            <a:prstGeom prst="rect">
              <a:avLst/>
            </a:prstGeom>
          </p:spPr>
          <p:txBody>
            <a:bodyPr wrap="none">
              <a:spAutoFit/>
            </a:bodyPr>
            <a:lstStyle/>
            <a:p>
              <a:pPr algn="ctr"/>
              <a:r>
                <a:rPr lang="en-US" altLang="zh-CN" sz="2400">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a:t>
              </a:r>
              <a:endParaRPr lang="zh-CN" altLang="en-US" sz="2400">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p:txBody>
        </p:sp>
        <p:sp>
          <p:nvSpPr>
            <p:cNvPr id="52" name="矩形 56"/>
            <p:cNvSpPr/>
            <p:nvPr/>
          </p:nvSpPr>
          <p:spPr>
            <a:xfrm>
              <a:off x="2962915" y="3276506"/>
              <a:ext cx="680128" cy="461597"/>
            </a:xfrm>
            <a:prstGeom prst="rect">
              <a:avLst/>
            </a:prstGeom>
          </p:spPr>
          <p:txBody>
            <a:bodyPr wrap="none">
              <a:spAutoFit/>
            </a:bodyPr>
            <a:lstStyle/>
            <a:p>
              <a:pPr algn="ctr"/>
              <a:r>
                <a:rPr lang="en-US" altLang="zh-CN" sz="2400" dirty="0" smtClean="0">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a:t>
              </a:r>
              <a:endParaRPr lang="zh-CN" altLang="en-US" sz="2400" dirty="0">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p:txBody>
        </p:sp>
      </p:grpSp>
      <p:sp>
        <p:nvSpPr>
          <p:cNvPr id="72" name="Right Arrow 61"/>
          <p:cNvSpPr/>
          <p:nvPr/>
        </p:nvSpPr>
        <p:spPr>
          <a:xfrm>
            <a:off x="4414348" y="4039163"/>
            <a:ext cx="725214" cy="851337"/>
          </a:xfrm>
          <a:prstGeom prst="rightArrow">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a:p>
        </p:txBody>
      </p:sp>
      <p:sp>
        <p:nvSpPr>
          <p:cNvPr id="73" name="Rectangle 62"/>
          <p:cNvSpPr/>
          <p:nvPr/>
        </p:nvSpPr>
        <p:spPr>
          <a:xfrm>
            <a:off x="819813" y="3313948"/>
            <a:ext cx="3284018" cy="242943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TextBox 63"/>
          <p:cNvSpPr txBox="1"/>
          <p:nvPr/>
        </p:nvSpPr>
        <p:spPr>
          <a:xfrm>
            <a:off x="804041" y="3014400"/>
            <a:ext cx="3263462" cy="369332"/>
          </a:xfrm>
          <a:prstGeom prst="rect">
            <a:avLst/>
          </a:prstGeom>
          <a:noFill/>
        </p:spPr>
        <p:txBody>
          <a:bodyPr wrap="square" rtlCol="0">
            <a:spAutoFit/>
          </a:bodyPr>
          <a:lstStyle/>
          <a:p>
            <a:pPr algn="ctr"/>
            <a:r>
              <a:rPr lang="en-US" sz="1800" dirty="0" smtClean="0">
                <a:solidFill>
                  <a:srgbClr val="CC6600"/>
                </a:solidFill>
              </a:rPr>
              <a:t>Hashing</a:t>
            </a:r>
            <a:endParaRPr lang="en-SG" sz="1800" dirty="0">
              <a:solidFill>
                <a:srgbClr val="CC6600"/>
              </a:solidFill>
            </a:endParaRPr>
          </a:p>
        </p:txBody>
      </p:sp>
      <p:sp>
        <p:nvSpPr>
          <p:cNvPr id="77" name="TextBox 64"/>
          <p:cNvSpPr txBox="1"/>
          <p:nvPr/>
        </p:nvSpPr>
        <p:spPr>
          <a:xfrm>
            <a:off x="5376040" y="3014400"/>
            <a:ext cx="3106916" cy="369332"/>
          </a:xfrm>
          <a:prstGeom prst="rect">
            <a:avLst/>
          </a:prstGeom>
          <a:noFill/>
        </p:spPr>
        <p:txBody>
          <a:bodyPr wrap="square" rtlCol="0">
            <a:spAutoFit/>
          </a:bodyPr>
          <a:lstStyle/>
          <a:p>
            <a:pPr algn="ctr"/>
            <a:r>
              <a:rPr lang="en-US" sz="1800" dirty="0" smtClean="0">
                <a:solidFill>
                  <a:srgbClr val="CC6600"/>
                </a:solidFill>
              </a:rPr>
              <a:t>Hash Table</a:t>
            </a:r>
            <a:endParaRPr lang="en-SG" sz="1800" dirty="0">
              <a:solidFill>
                <a:srgbClr val="CC6600"/>
              </a:solidFill>
            </a:endParaRPr>
          </a:p>
        </p:txBody>
      </p:sp>
      <p:sp>
        <p:nvSpPr>
          <p:cNvPr id="78" name="TextBox 65"/>
          <p:cNvSpPr txBox="1"/>
          <p:nvPr/>
        </p:nvSpPr>
        <p:spPr>
          <a:xfrm>
            <a:off x="5517931" y="3487371"/>
            <a:ext cx="1150883" cy="338554"/>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en-US"/>
            </a:defPPr>
            <a:lvl1pPr algn="ctr">
              <a:defRPr sz="1800">
                <a:solidFill>
                  <a:schemeClr val="lt1"/>
                </a:solidFill>
              </a:defRPr>
            </a:lvl1pPr>
            <a:lvl2pPr>
              <a:defRPr>
                <a:solidFill>
                  <a:schemeClr val="lt1"/>
                </a:solidFill>
              </a:defRPr>
            </a:lvl2pPr>
            <a:lvl3pPr marL="0" lvl="2">
              <a:defRPr sz="2000" kern="0">
                <a:solidFill>
                  <a:schemeClr val="lt1"/>
                </a:solidFill>
                <a:latin typeface="Calibri" pitchFamily="34" charset="0"/>
                <a:ea typeface="宋体" charset="-122"/>
                <a:cs typeface="Calibri" pitchFamily="34" charset="0"/>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Bucket</a:t>
            </a:r>
            <a:endParaRPr lang="en-SG" sz="1600" dirty="0"/>
          </a:p>
        </p:txBody>
      </p:sp>
      <p:sp>
        <p:nvSpPr>
          <p:cNvPr id="80" name="TextBox 66"/>
          <p:cNvSpPr txBox="1"/>
          <p:nvPr/>
        </p:nvSpPr>
        <p:spPr>
          <a:xfrm>
            <a:off x="6821206" y="3487371"/>
            <a:ext cx="1631953" cy="338554"/>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en-US"/>
            </a:defPPr>
            <a:lvl1pPr algn="ctr">
              <a:defRPr sz="1800">
                <a:solidFill>
                  <a:schemeClr val="lt1"/>
                </a:solidFill>
              </a:defRPr>
            </a:lvl1pPr>
            <a:lvl2pPr>
              <a:defRPr>
                <a:solidFill>
                  <a:schemeClr val="lt1"/>
                </a:solidFill>
              </a:defRPr>
            </a:lvl2pPr>
            <a:lvl3pPr marL="0" lvl="2">
              <a:defRPr sz="2000" kern="0">
                <a:solidFill>
                  <a:schemeClr val="lt1"/>
                </a:solidFill>
                <a:latin typeface="Calibri" pitchFamily="34" charset="0"/>
                <a:ea typeface="宋体" charset="-122"/>
                <a:cs typeface="Calibri" pitchFamily="34" charset="0"/>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Indexed Image</a:t>
            </a:r>
            <a:endParaRPr lang="en-SG" sz="1600" dirty="0"/>
          </a:p>
        </p:txBody>
      </p:sp>
    </p:spTree>
    <p:extLst>
      <p:ext uri="{BB962C8B-B14F-4D97-AF65-F5344CB8AC3E}">
        <p14:creationId xmlns:p14="http://schemas.microsoft.com/office/powerpoint/2010/main" val="4031652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35117"/>
            <a:ext cx="8497615" cy="2380593"/>
          </a:xfrm>
        </p:spPr>
        <p:txBody>
          <a:bodyPr/>
          <a:lstStyle/>
          <a:p>
            <a:r>
              <a:rPr lang="en-US" sz="2000" dirty="0" smtClean="0"/>
              <a:t>Problems</a:t>
            </a:r>
          </a:p>
          <a:p>
            <a:pPr lvl="1"/>
            <a:r>
              <a:rPr lang="en-US" altLang="zh-CN" sz="1800" dirty="0" smtClean="0">
                <a:ea typeface="宋体" charset="-122"/>
              </a:rPr>
              <a:t>build </a:t>
            </a:r>
            <a:r>
              <a:rPr lang="en-US" altLang="zh-CN" sz="1800" dirty="0">
                <a:ea typeface="宋体" charset="-122"/>
              </a:rPr>
              <a:t>multiple hash tables </a:t>
            </a:r>
            <a:r>
              <a:rPr lang="en-US" altLang="zh-CN" sz="1800" dirty="0" smtClean="0">
                <a:ea typeface="宋体" charset="-122"/>
              </a:rPr>
              <a:t>and probe multiple buckets to improve </a:t>
            </a:r>
            <a:r>
              <a:rPr lang="en-US" altLang="zh-CN" sz="1800" dirty="0">
                <a:ea typeface="宋体" charset="-122"/>
              </a:rPr>
              <a:t>the search </a:t>
            </a:r>
            <a:r>
              <a:rPr lang="en-US" altLang="zh-CN" sz="1800" dirty="0" smtClean="0">
                <a:ea typeface="宋体" charset="-122"/>
              </a:rPr>
              <a:t>performance [</a:t>
            </a:r>
            <a:r>
              <a:rPr lang="en-US" altLang="zh-CN" sz="1800" dirty="0" err="1" smtClean="0">
                <a:ea typeface="宋体" charset="-122"/>
              </a:rPr>
              <a:t>Gionis</a:t>
            </a:r>
            <a:r>
              <a:rPr lang="en-US" altLang="zh-CN" sz="1800" dirty="0">
                <a:ea typeface="宋体" charset="-122"/>
              </a:rPr>
              <a:t>, </a:t>
            </a:r>
            <a:r>
              <a:rPr lang="en-US" altLang="zh-CN" sz="1800" dirty="0" err="1">
                <a:ea typeface="宋体" charset="-122"/>
              </a:rPr>
              <a:t>Indyk</a:t>
            </a:r>
            <a:r>
              <a:rPr lang="en-US" altLang="zh-CN" sz="1800" dirty="0">
                <a:ea typeface="宋体" charset="-122"/>
              </a:rPr>
              <a:t>, and </a:t>
            </a:r>
            <a:r>
              <a:rPr lang="en-US" altLang="zh-CN" sz="1800" dirty="0" err="1" smtClean="0">
                <a:ea typeface="宋体" charset="-122"/>
              </a:rPr>
              <a:t>Motwani</a:t>
            </a:r>
            <a:r>
              <a:rPr lang="en-US" altLang="zh-CN" sz="1800" dirty="0" smtClean="0">
                <a:ea typeface="宋体" charset="-122"/>
              </a:rPr>
              <a:t>, 1999</a:t>
            </a:r>
            <a:r>
              <a:rPr lang="en-US" altLang="zh-CN" sz="1800" dirty="0">
                <a:ea typeface="宋体" charset="-122"/>
              </a:rPr>
              <a:t>; </a:t>
            </a:r>
            <a:r>
              <a:rPr lang="en-US" altLang="zh-CN" sz="1800" dirty="0" err="1">
                <a:ea typeface="宋体" charset="-122"/>
              </a:rPr>
              <a:t>Lv</a:t>
            </a:r>
            <a:r>
              <a:rPr lang="en-US" altLang="zh-CN" sz="1800" dirty="0">
                <a:ea typeface="宋体" charset="-122"/>
              </a:rPr>
              <a:t> et al. </a:t>
            </a:r>
            <a:r>
              <a:rPr lang="en-US" altLang="zh-CN" sz="1800" dirty="0" smtClean="0">
                <a:ea typeface="宋体" charset="-122"/>
              </a:rPr>
              <a:t>2007]</a:t>
            </a:r>
          </a:p>
          <a:p>
            <a:pPr lvl="1"/>
            <a:endParaRPr lang="en-US" altLang="zh-CN" sz="1800" dirty="0" smtClean="0">
              <a:ea typeface="宋体" charset="-122"/>
            </a:endParaRPr>
          </a:p>
          <a:p>
            <a:pPr lvl="1"/>
            <a:endParaRPr lang="en-US" altLang="zh-CN" sz="1800" dirty="0">
              <a:ea typeface="宋体" charset="-122"/>
            </a:endParaRPr>
          </a:p>
          <a:p>
            <a:pPr lvl="1"/>
            <a:endParaRPr lang="en-US" altLang="zh-CN" sz="1800" dirty="0" smtClean="0">
              <a:ea typeface="宋体" charset="-122"/>
            </a:endParaRPr>
          </a:p>
          <a:p>
            <a:pPr lvl="1"/>
            <a:endParaRPr lang="en-US" altLang="zh-CN" sz="1800" dirty="0">
              <a:ea typeface="宋体" charset="-122"/>
            </a:endParaRPr>
          </a:p>
          <a:p>
            <a:pPr lvl="1"/>
            <a:endParaRPr lang="en-US" altLang="zh-CN" sz="1800" dirty="0">
              <a:ea typeface="宋体" charset="-122"/>
            </a:endParaRPr>
          </a:p>
          <a:p>
            <a:pPr lvl="1"/>
            <a:r>
              <a:rPr lang="en-US" altLang="zh-CN" sz="1800" dirty="0" smtClean="0">
                <a:ea typeface="宋体" charset="-122"/>
              </a:rPr>
              <a:t>not much research studies </a:t>
            </a:r>
            <a:r>
              <a:rPr lang="en-US" altLang="zh-CN" sz="1800" dirty="0">
                <a:ea typeface="宋体" charset="-122"/>
              </a:rPr>
              <a:t>the general strategy </a:t>
            </a:r>
            <a:r>
              <a:rPr lang="en-US" altLang="zh-CN" sz="1800" dirty="0" smtClean="0">
                <a:ea typeface="宋体" charset="-122"/>
              </a:rPr>
              <a:t>for multiple </a:t>
            </a:r>
            <a:r>
              <a:rPr lang="en-US" altLang="zh-CN" sz="1800" dirty="0">
                <a:ea typeface="宋体" charset="-122"/>
              </a:rPr>
              <a:t>hash table </a:t>
            </a:r>
            <a:r>
              <a:rPr lang="en-US" altLang="zh-CN" sz="1800" dirty="0" smtClean="0">
                <a:ea typeface="宋体" charset="-122"/>
              </a:rPr>
              <a:t>construction</a:t>
            </a:r>
          </a:p>
          <a:p>
            <a:pPr lvl="2"/>
            <a:r>
              <a:rPr lang="en-US" altLang="zh-CN" sz="1600" b="1" dirty="0" smtClean="0">
                <a:ea typeface="宋体" charset="-122"/>
              </a:rPr>
              <a:t>random selection</a:t>
            </a:r>
            <a:r>
              <a:rPr lang="en-US" altLang="zh-CN" sz="1600" dirty="0" smtClean="0">
                <a:ea typeface="宋体" charset="-122"/>
              </a:rPr>
              <a:t>: widely-used general strategy, usually need </a:t>
            </a:r>
            <a:r>
              <a:rPr lang="en-US" altLang="zh-CN" sz="1600" dirty="0">
                <a:ea typeface="宋体" charset="-122"/>
              </a:rPr>
              <a:t>a large number of hash </a:t>
            </a:r>
            <a:r>
              <a:rPr lang="en-US" altLang="zh-CN" sz="1600" dirty="0" smtClean="0">
                <a:ea typeface="宋体" charset="-122"/>
              </a:rPr>
              <a:t>tables</a:t>
            </a:r>
          </a:p>
          <a:p>
            <a:r>
              <a:rPr lang="en-US" altLang="zh-CN" sz="2000" dirty="0" smtClean="0"/>
              <a:t>Motivation</a:t>
            </a:r>
          </a:p>
          <a:p>
            <a:pPr lvl="1"/>
            <a:r>
              <a:rPr lang="en-US" altLang="zh-CN" sz="1800" dirty="0" smtClean="0"/>
              <a:t>Similar to the </a:t>
            </a:r>
            <a:r>
              <a:rPr lang="en-US" altLang="zh-CN" sz="1800" dirty="0"/>
              <a:t>well-studied feature selection </a:t>
            </a:r>
            <a:r>
              <a:rPr lang="en-US" altLang="zh-CN" sz="1800" dirty="0" smtClean="0"/>
              <a:t>problem, </a:t>
            </a:r>
            <a:r>
              <a:rPr lang="en-US" altLang="zh-CN" sz="1800" b="1" dirty="0" smtClean="0">
                <a:solidFill>
                  <a:srgbClr val="FF0000"/>
                </a:solidFill>
              </a:rPr>
              <a:t>select the most </a:t>
            </a:r>
            <a:r>
              <a:rPr lang="en-US" altLang="zh-CN" sz="1800" b="1" dirty="0" smtClean="0">
                <a:solidFill>
                  <a:srgbClr val="FF0000"/>
                </a:solidFill>
                <a:ea typeface="宋体" charset="-122"/>
              </a:rPr>
              <a:t>informative and independent hash functions</a:t>
            </a:r>
          </a:p>
          <a:p>
            <a:pPr lvl="2"/>
            <a:r>
              <a:rPr lang="en-US" altLang="zh-CN" sz="1600" dirty="0">
                <a:ea typeface="宋体" charset="-122"/>
              </a:rPr>
              <a:t>support various types of hashing algorithms, different data sets and scenarios, etc.</a:t>
            </a:r>
          </a:p>
          <a:p>
            <a:pPr lvl="2"/>
            <a:endParaRPr lang="en-US" altLang="zh-CN" sz="1600" b="1" dirty="0">
              <a:solidFill>
                <a:srgbClr val="FF0000"/>
              </a:solidFill>
              <a:ea typeface="宋体" charset="-122"/>
            </a:endParaRPr>
          </a:p>
          <a:p>
            <a:pPr lvl="2"/>
            <a:endParaRPr lang="en-US" altLang="zh-CN" sz="1600" dirty="0" smtClean="0">
              <a:ea typeface="宋体" charset="-122"/>
            </a:endParaRPr>
          </a:p>
          <a:p>
            <a:pPr lvl="3"/>
            <a:endParaRPr lang="en-SG" sz="1400" dirty="0"/>
          </a:p>
        </p:txBody>
      </p:sp>
      <p:sp>
        <p:nvSpPr>
          <p:cNvPr id="3" name="Title 2"/>
          <p:cNvSpPr>
            <a:spLocks noGrp="1"/>
          </p:cNvSpPr>
          <p:nvPr>
            <p:ph type="title"/>
          </p:nvPr>
        </p:nvSpPr>
        <p:spPr/>
        <p:txBody>
          <a:bodyPr/>
          <a:lstStyle/>
          <a:p>
            <a:r>
              <a:rPr lang="en-US" altLang="zh-CN" dirty="0"/>
              <a:t>Introduction: </a:t>
            </a:r>
            <a:r>
              <a:rPr lang="en-US" altLang="zh-CN" dirty="0" smtClean="0"/>
              <a:t>Motivation</a:t>
            </a:r>
            <a:endParaRPr lang="en-SG" dirty="0"/>
          </a:p>
        </p:txBody>
      </p:sp>
      <p:sp>
        <p:nvSpPr>
          <p:cNvPr id="4" name="Slide Number Placeholder 3"/>
          <p:cNvSpPr>
            <a:spLocks noGrp="1"/>
          </p:cNvSpPr>
          <p:nvPr>
            <p:ph type="sldNum" sz="quarter" idx="11"/>
          </p:nvPr>
        </p:nvSpPr>
        <p:spPr/>
        <p:txBody>
          <a:bodyPr/>
          <a:lstStyle/>
          <a:p>
            <a:fld id="{ECA8CC16-1B1F-47D2-B120-C59E65FB8A6E}" type="slidenum">
              <a:rPr lang="en-US" altLang="zh-CN" smtClean="0"/>
              <a:pPr/>
              <a:t>6</a:t>
            </a:fld>
            <a:endParaRPr lang="en-US" altLang="zh-CN" dirty="0"/>
          </a:p>
        </p:txBody>
      </p:sp>
      <p:grpSp>
        <p:nvGrpSpPr>
          <p:cNvPr id="13" name="组合 12"/>
          <p:cNvGrpSpPr/>
          <p:nvPr/>
        </p:nvGrpSpPr>
        <p:grpSpPr>
          <a:xfrm>
            <a:off x="874702" y="2314780"/>
            <a:ext cx="7490977" cy="1578120"/>
            <a:chOff x="874702" y="2314780"/>
            <a:chExt cx="7490977" cy="1578120"/>
          </a:xfrm>
        </p:grpSpPr>
        <p:grpSp>
          <p:nvGrpSpPr>
            <p:cNvPr id="9" name="组合 8"/>
            <p:cNvGrpSpPr/>
            <p:nvPr/>
          </p:nvGrpSpPr>
          <p:grpSpPr>
            <a:xfrm>
              <a:off x="874702" y="2314780"/>
              <a:ext cx="7490977" cy="1578120"/>
              <a:chOff x="630151" y="2293514"/>
              <a:chExt cx="7490977" cy="1578120"/>
            </a:xfrm>
          </p:grpSpPr>
          <p:pic>
            <p:nvPicPr>
              <p:cNvPr id="5" name="图片 4"/>
              <p:cNvPicPr>
                <a:picLocks noChangeAspect="1"/>
              </p:cNvPicPr>
              <p:nvPr/>
            </p:nvPicPr>
            <p:blipFill>
              <a:blip r:embed="rId3"/>
              <a:stretch>
                <a:fillRect/>
              </a:stretch>
            </p:blipFill>
            <p:spPr>
              <a:xfrm>
                <a:off x="630151" y="2325413"/>
                <a:ext cx="2533165" cy="1536682"/>
              </a:xfrm>
              <a:prstGeom prst="rect">
                <a:avLst/>
              </a:prstGeom>
            </p:spPr>
          </p:pic>
          <p:pic>
            <p:nvPicPr>
              <p:cNvPr id="6" name="图片 5"/>
              <p:cNvPicPr>
                <a:picLocks noChangeAspect="1"/>
              </p:cNvPicPr>
              <p:nvPr/>
            </p:nvPicPr>
            <p:blipFill>
              <a:blip r:embed="rId4"/>
              <a:stretch>
                <a:fillRect/>
              </a:stretch>
            </p:blipFill>
            <p:spPr>
              <a:xfrm>
                <a:off x="3444832" y="2293514"/>
                <a:ext cx="1850183" cy="1574624"/>
              </a:xfrm>
              <a:prstGeom prst="rect">
                <a:avLst/>
              </a:prstGeom>
            </p:spPr>
          </p:pic>
          <p:pic>
            <p:nvPicPr>
              <p:cNvPr id="7" name="图片 6"/>
              <p:cNvPicPr>
                <a:picLocks noChangeAspect="1"/>
              </p:cNvPicPr>
              <p:nvPr/>
            </p:nvPicPr>
            <p:blipFill>
              <a:blip r:embed="rId5"/>
              <a:stretch>
                <a:fillRect/>
              </a:stretch>
            </p:blipFill>
            <p:spPr>
              <a:xfrm>
                <a:off x="6304318" y="2325413"/>
                <a:ext cx="1816810" cy="1546221"/>
              </a:xfrm>
              <a:prstGeom prst="rect">
                <a:avLst/>
              </a:prstGeom>
            </p:spPr>
          </p:pic>
          <p:sp>
            <p:nvSpPr>
              <p:cNvPr id="8" name="文本框 7"/>
              <p:cNvSpPr txBox="1"/>
              <p:nvPr/>
            </p:nvSpPr>
            <p:spPr>
              <a:xfrm>
                <a:off x="5603362" y="3030277"/>
                <a:ext cx="330540" cy="338554"/>
              </a:xfrm>
              <a:prstGeom prst="rect">
                <a:avLst/>
              </a:prstGeom>
              <a:noFill/>
            </p:spPr>
            <p:txBody>
              <a:bodyPr wrap="none" rtlCol="0">
                <a:spAutoFit/>
              </a:bodyPr>
              <a:lstStyle/>
              <a:p>
                <a:r>
                  <a:rPr lang="en-US" altLang="zh-CN" sz="1600" dirty="0" smtClean="0"/>
                  <a:t>…</a:t>
                </a:r>
                <a:endParaRPr lang="zh-CN" altLang="en-US" sz="1600" dirty="0"/>
              </a:p>
            </p:txBody>
          </p:sp>
        </p:grpSp>
        <p:cxnSp>
          <p:nvCxnSpPr>
            <p:cNvPr id="11" name="直接箭头连接符 10"/>
            <p:cNvCxnSpPr/>
            <p:nvPr/>
          </p:nvCxnSpPr>
          <p:spPr>
            <a:xfrm>
              <a:off x="3296093" y="2346679"/>
              <a:ext cx="393290" cy="8749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9" name="直接箭头连接符 198"/>
            <p:cNvCxnSpPr/>
            <p:nvPr/>
          </p:nvCxnSpPr>
          <p:spPr>
            <a:xfrm>
              <a:off x="6178453" y="2952604"/>
              <a:ext cx="393290" cy="8749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文本框 11"/>
            <p:cNvSpPr txBox="1"/>
            <p:nvPr/>
          </p:nvSpPr>
          <p:spPr>
            <a:xfrm>
              <a:off x="2842097" y="2346679"/>
              <a:ext cx="1070421" cy="276999"/>
            </a:xfrm>
            <a:prstGeom prst="rect">
              <a:avLst/>
            </a:prstGeom>
            <a:noFill/>
          </p:spPr>
          <p:txBody>
            <a:bodyPr wrap="none" rtlCol="0">
              <a:spAutoFit/>
            </a:bodyPr>
            <a:lstStyle/>
            <a:p>
              <a:r>
                <a:rPr lang="en-US" altLang="zh-CN" dirty="0" smtClean="0">
                  <a:solidFill>
                    <a:srgbClr val="FF0000"/>
                  </a:solidFill>
                </a:rPr>
                <a:t>Search results</a:t>
              </a:r>
              <a:endParaRPr lang="zh-CN" altLang="en-US" dirty="0">
                <a:solidFill>
                  <a:srgbClr val="FF0000"/>
                </a:solidFill>
              </a:endParaRPr>
            </a:p>
          </p:txBody>
        </p:sp>
        <p:sp>
          <p:nvSpPr>
            <p:cNvPr id="200" name="文本框 199"/>
            <p:cNvSpPr txBox="1"/>
            <p:nvPr/>
          </p:nvSpPr>
          <p:spPr>
            <a:xfrm>
              <a:off x="5641295" y="2913043"/>
              <a:ext cx="1070421" cy="276999"/>
            </a:xfrm>
            <a:prstGeom prst="rect">
              <a:avLst/>
            </a:prstGeom>
            <a:noFill/>
          </p:spPr>
          <p:txBody>
            <a:bodyPr wrap="none" rtlCol="0">
              <a:spAutoFit/>
            </a:bodyPr>
            <a:lstStyle/>
            <a:p>
              <a:r>
                <a:rPr lang="en-US" altLang="zh-CN" dirty="0" smtClean="0">
                  <a:solidFill>
                    <a:srgbClr val="FF0000"/>
                  </a:solidFill>
                </a:rPr>
                <a:t>Search results</a:t>
              </a:r>
              <a:endParaRPr lang="zh-CN" altLang="en-US" dirty="0">
                <a:solidFill>
                  <a:srgbClr val="FF0000"/>
                </a:solidFill>
              </a:endParaRPr>
            </a:p>
          </p:txBody>
        </p:sp>
      </p:grpSp>
    </p:spTree>
    <p:extLst>
      <p:ext uri="{BB962C8B-B14F-4D97-AF65-F5344CB8AC3E}">
        <p14:creationId xmlns:p14="http://schemas.microsoft.com/office/powerpoint/2010/main" val="3962034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7</a:t>
            </a:fld>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smtClean="0">
                    <a:ea typeface="宋体" charset="-122"/>
                  </a:rPr>
                  <a:t>Problem Definition</a:t>
                </a:r>
              </a:p>
              <a:p>
                <a:pPr lvl="2"/>
                <a:r>
                  <a:rPr lang="en-US" altLang="zh-CN" sz="2000" dirty="0" smtClean="0">
                    <a:ea typeface="宋体" charset="-122"/>
                  </a:rPr>
                  <a:t>Suppose we have a pool of </a:t>
                </a:r>
                <a14:m>
                  <m:oMath xmlns:m="http://schemas.openxmlformats.org/officeDocument/2006/math">
                    <m:r>
                      <a:rPr lang="en-US" altLang="zh-CN" sz="2000" i="1" dirty="0" smtClean="0">
                        <a:latin typeface="Cambria Math" panose="02040503050406030204" pitchFamily="18" charset="0"/>
                        <a:ea typeface="宋体" charset="-122"/>
                      </a:rPr>
                      <m:t>𝐵</m:t>
                    </m:r>
                  </m:oMath>
                </a14:m>
                <a:r>
                  <a:rPr lang="en-US" altLang="zh-CN" sz="2000" dirty="0" smtClean="0">
                    <a:ea typeface="宋体" charset="-122"/>
                  </a:rPr>
                  <a:t> hash functions </a:t>
                </a:r>
                <a14:m>
                  <m:oMath xmlns:m="http://schemas.openxmlformats.org/officeDocument/2006/math">
                    <m:r>
                      <a:rPr lang="en-US" altLang="zh-CN" sz="2000" i="1" dirty="0" smtClean="0">
                        <a:latin typeface="Cambria Math" panose="02040503050406030204" pitchFamily="18" charset="0"/>
                        <a:ea typeface="宋体" charset="-122"/>
                      </a:rPr>
                      <m:t>𝐻</m:t>
                    </m:r>
                    <m:r>
                      <a:rPr lang="en-US" altLang="zh-CN" sz="2000" b="0" i="1" dirty="0" smtClean="0">
                        <a:latin typeface="Cambria Math" panose="02040503050406030204" pitchFamily="18" charset="0"/>
                        <a:ea typeface="宋体" charset="-122"/>
                      </a:rPr>
                      <m:t>={</m:t>
                    </m:r>
                    <m:sSub>
                      <m:sSubPr>
                        <m:ctrlPr>
                          <a:rPr lang="en-US" altLang="zh-CN" sz="2000" b="0" i="1" dirty="0" smtClean="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h</m:t>
                        </m:r>
                      </m:e>
                      <m:sub>
                        <m:r>
                          <a:rPr lang="en-US" altLang="zh-CN" sz="2000" b="0" i="1" dirty="0" smtClean="0">
                            <a:latin typeface="Cambria Math" panose="02040503050406030204" pitchFamily="18" charset="0"/>
                            <a:ea typeface="宋体" charset="-122"/>
                          </a:rPr>
                          <m:t>1</m:t>
                        </m:r>
                      </m:sub>
                    </m:sSub>
                    <m:r>
                      <a:rPr lang="en-US" altLang="zh-CN" sz="2000" b="0" i="1" dirty="0" smtClean="0">
                        <a:latin typeface="Cambria Math" panose="02040503050406030204" pitchFamily="18" charset="0"/>
                        <a:ea typeface="宋体" charset="-122"/>
                      </a:rPr>
                      <m:t>,</m:t>
                    </m:r>
                    <m:sSub>
                      <m:sSubPr>
                        <m:ctrlPr>
                          <a:rPr lang="en-US" altLang="zh-CN" sz="2000" b="0" i="1" dirty="0" smtClean="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h</m:t>
                        </m:r>
                      </m:e>
                      <m:sub>
                        <m:r>
                          <a:rPr lang="en-US" altLang="zh-CN" sz="2000" b="0" i="1" dirty="0" smtClean="0">
                            <a:latin typeface="Cambria Math" panose="02040503050406030204" pitchFamily="18" charset="0"/>
                            <a:ea typeface="宋体" charset="-122"/>
                          </a:rPr>
                          <m:t>2</m:t>
                        </m:r>
                      </m:sub>
                    </m:sSub>
                    <m:r>
                      <a:rPr lang="en-US" altLang="zh-CN" sz="2000" b="0" i="1" dirty="0" smtClean="0">
                        <a:latin typeface="Cambria Math" panose="02040503050406030204" pitchFamily="18" charset="0"/>
                        <a:ea typeface="宋体" charset="-122"/>
                      </a:rPr>
                      <m:t>,…,</m:t>
                    </m:r>
                    <m:sSub>
                      <m:sSubPr>
                        <m:ctrlPr>
                          <a:rPr lang="en-US" altLang="zh-CN" sz="2000" b="0" i="1" dirty="0" smtClean="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h</m:t>
                        </m:r>
                      </m:e>
                      <m:sub>
                        <m:r>
                          <a:rPr lang="en-US" altLang="zh-CN" sz="2000" b="0" i="1" dirty="0" smtClean="0">
                            <a:latin typeface="Cambria Math" panose="02040503050406030204" pitchFamily="18" charset="0"/>
                            <a:ea typeface="宋体" charset="-122"/>
                          </a:rPr>
                          <m:t>𝐵</m:t>
                        </m:r>
                      </m:sub>
                    </m:sSub>
                    <m:r>
                      <a:rPr lang="en-US" altLang="zh-CN" sz="2000" b="0" i="1" dirty="0" smtClean="0">
                        <a:latin typeface="Cambria Math" panose="02040503050406030204" pitchFamily="18" charset="0"/>
                        <a:ea typeface="宋体" charset="-122"/>
                      </a:rPr>
                      <m:t>}</m:t>
                    </m:r>
                  </m:oMath>
                </a14:m>
                <a:r>
                  <a:rPr lang="en-SG" sz="2000" dirty="0" smtClean="0"/>
                  <a:t>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h</m:t>
                        </m:r>
                      </m:e>
                      <m:sub>
                        <m:r>
                          <a:rPr lang="en-US" altLang="zh-CN" sz="2000" b="0" i="1" dirty="0" smtClean="0">
                            <a:latin typeface="Cambria Math" panose="02040503050406030204" pitchFamily="18" charset="0"/>
                            <a:ea typeface="宋体" charset="-122"/>
                          </a:rPr>
                          <m:t>𝑖</m:t>
                        </m:r>
                      </m:sub>
                    </m:sSub>
                    <m:r>
                      <a:rPr lang="en-US" altLang="zh-CN" sz="2000" b="0" i="1" dirty="0" smtClean="0">
                        <a:latin typeface="Cambria Math" panose="02040503050406030204" pitchFamily="18" charset="0"/>
                        <a:ea typeface="宋体" charset="-122"/>
                      </a:rPr>
                      <m:t>:</m:t>
                    </m:r>
                    <m:sSup>
                      <m:sSupPr>
                        <m:ctrlPr>
                          <a:rPr lang="en-US" altLang="zh-CN" sz="2000" b="0" i="1" dirty="0" smtClean="0">
                            <a:latin typeface="Cambria Math" panose="02040503050406030204" pitchFamily="18" charset="0"/>
                            <a:ea typeface="宋体" charset="-122"/>
                          </a:rPr>
                        </m:ctrlPr>
                      </m:sSupPr>
                      <m:e>
                        <m:r>
                          <a:rPr lang="en-US" altLang="zh-CN" sz="2000" b="0" i="1" dirty="0" smtClean="0">
                            <a:latin typeface="Cambria Math" panose="02040503050406030204" pitchFamily="18" charset="0"/>
                            <a:ea typeface="宋体" charset="-122"/>
                          </a:rPr>
                          <m:t>𝑅</m:t>
                        </m:r>
                      </m:e>
                      <m:sup>
                        <m:r>
                          <a:rPr lang="en-US" altLang="zh-CN" sz="2000" b="0" i="1" dirty="0" smtClean="0">
                            <a:latin typeface="Cambria Math" panose="02040503050406030204" pitchFamily="18" charset="0"/>
                            <a:ea typeface="宋体" charset="-122"/>
                          </a:rPr>
                          <m:t>𝑑</m:t>
                        </m:r>
                      </m:sup>
                    </m:sSup>
                    <m:r>
                      <a:rPr lang="en-US" altLang="zh-CN" sz="2000" b="0" i="1" dirty="0" smtClean="0">
                        <a:latin typeface="Cambria Math" panose="02040503050406030204" pitchFamily="18" charset="0"/>
                        <a:ea typeface="宋体" charset="-122"/>
                      </a:rPr>
                      <m:t>→{−1,1}</m:t>
                    </m:r>
                  </m:oMath>
                </a14:m>
                <a:r>
                  <a:rPr lang="en-SG" sz="2000" dirty="0" smtClean="0"/>
                  <a:t>) with the index set </a:t>
                </a:r>
                <a14:m>
                  <m:oMath xmlns:m="http://schemas.openxmlformats.org/officeDocument/2006/math">
                    <m:r>
                      <a:rPr lang="en-US" altLang="zh-CN" sz="2000" b="0" i="1" dirty="0" smtClean="0">
                        <a:latin typeface="Cambria Math" panose="02040503050406030204" pitchFamily="18" charset="0"/>
                        <a:ea typeface="宋体" charset="-122"/>
                      </a:rPr>
                      <m:t>𝑉</m:t>
                    </m:r>
                    <m:r>
                      <a:rPr lang="en-US" altLang="zh-CN" sz="2000" i="1" dirty="0">
                        <a:latin typeface="Cambria Math" panose="02040503050406030204" pitchFamily="18" charset="0"/>
                        <a:ea typeface="宋体" charset="-122"/>
                      </a:rPr>
                      <m:t>={</m:t>
                    </m:r>
                    <m:r>
                      <a:rPr lang="en-US" altLang="zh-CN" sz="2000" b="0" i="1" dirty="0" smtClean="0">
                        <a:latin typeface="Cambria Math" panose="02040503050406030204" pitchFamily="18" charset="0"/>
                        <a:ea typeface="宋体" charset="-122"/>
                      </a:rPr>
                      <m:t>1</m:t>
                    </m:r>
                    <m:r>
                      <a:rPr lang="en-US" altLang="zh-CN" sz="2000" i="1" dirty="0">
                        <a:latin typeface="Cambria Math" panose="02040503050406030204" pitchFamily="18" charset="0"/>
                        <a:ea typeface="宋体" charset="-122"/>
                      </a:rPr>
                      <m:t>,</m:t>
                    </m:r>
                    <m:r>
                      <a:rPr lang="en-US" altLang="zh-CN" sz="2000" b="0" i="1"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r>
                      <a:rPr lang="en-US" altLang="zh-CN" sz="2000" b="0" i="1" dirty="0" smtClean="0">
                        <a:latin typeface="Cambria Math" panose="02040503050406030204" pitchFamily="18" charset="0"/>
                        <a:ea typeface="宋体" charset="-122"/>
                      </a:rPr>
                      <m:t>𝐵</m:t>
                    </m:r>
                    <m:r>
                      <a:rPr lang="en-US" altLang="zh-CN" sz="2000" i="1" dirty="0">
                        <a:latin typeface="Cambria Math" panose="02040503050406030204" pitchFamily="18" charset="0"/>
                        <a:ea typeface="宋体" charset="-122"/>
                      </a:rPr>
                      <m:t>}</m:t>
                    </m:r>
                  </m:oMath>
                </a14:m>
                <a:endParaRPr lang="en-SG" sz="2000" dirty="0" smtClean="0"/>
              </a:p>
              <a:p>
                <a:pPr lvl="3"/>
                <a:endParaRPr lang="en-SG" dirty="0" smtClean="0"/>
              </a:p>
              <a:p>
                <a:pPr lvl="2"/>
                <a:r>
                  <a:rPr lang="en-SG" sz="2000" dirty="0" smtClean="0"/>
                  <a:t>Given the training data set </a:t>
                </a:r>
                <a14:m>
                  <m:oMath xmlns:m="http://schemas.openxmlformats.org/officeDocument/2006/math">
                    <m:r>
                      <a:rPr lang="en-US" altLang="zh-CN" sz="2000" b="0" i="1" dirty="0" smtClean="0">
                        <a:latin typeface="Cambria Math" panose="02040503050406030204" pitchFamily="18" charset="0"/>
                        <a:ea typeface="宋体" charset="-122"/>
                      </a:rPr>
                      <m:t>𝑋</m:t>
                    </m:r>
                    <m:r>
                      <a:rPr lang="en-US" altLang="zh-CN" sz="2000" i="1" dirty="0">
                        <a:latin typeface="Cambria Math" panose="02040503050406030204" pitchFamily="18" charset="0"/>
                        <a:ea typeface="宋体" charset="-122"/>
                      </a:rPr>
                      <m:t>=</m:t>
                    </m:r>
                    <m:d>
                      <m:dPr>
                        <m:begChr m:val="["/>
                        <m:endChr m:val="]"/>
                        <m:ctrlPr>
                          <a:rPr lang="en-US" altLang="zh-CN" sz="2000" b="0" i="1" dirty="0" smtClean="0">
                            <a:latin typeface="Cambria Math" panose="02040503050406030204" pitchFamily="18" charset="0"/>
                            <a:ea typeface="宋体" charset="-122"/>
                          </a:rPr>
                        </m:ctrlPr>
                      </m:dPr>
                      <m:e>
                        <m:sSub>
                          <m:sSubPr>
                            <m:ctrlPr>
                              <a:rPr lang="en-US" altLang="zh-CN" sz="2000" b="0" i="1" dirty="0" smtClean="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𝑥</m:t>
                            </m:r>
                          </m:e>
                          <m:sub>
                            <m:r>
                              <a:rPr lang="en-US" altLang="zh-CN" sz="2000" b="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𝑥</m:t>
                            </m:r>
                          </m:e>
                          <m:sub>
                            <m:r>
                              <a:rPr lang="en-US"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b="0" i="1" dirty="0" smtClean="0">
                                <a:latin typeface="Cambria Math" panose="02040503050406030204" pitchFamily="18" charset="0"/>
                                <a:ea typeface="宋体" charset="-122"/>
                              </a:rPr>
                              <m:t>𝑥</m:t>
                            </m:r>
                          </m:e>
                          <m:sub>
                            <m:r>
                              <a:rPr lang="en-US" altLang="zh-CN" sz="2000" b="0" i="1" dirty="0" smtClean="0">
                                <a:latin typeface="Cambria Math" panose="02040503050406030204" pitchFamily="18" charset="0"/>
                                <a:ea typeface="宋体" charset="-122"/>
                              </a:rPr>
                              <m:t>𝑁</m:t>
                            </m:r>
                          </m:sub>
                        </m:sSub>
                      </m:e>
                    </m:d>
                    <m:r>
                      <a:rPr lang="en-US" altLang="zh-CN" sz="2000" b="0" i="1" dirty="0" smtClean="0">
                        <a:latin typeface="Cambria Math" panose="02040503050406030204" pitchFamily="18" charset="0"/>
                        <a:ea typeface="宋体" charset="-122"/>
                      </a:rPr>
                      <m:t>∈</m:t>
                    </m:r>
                    <m:sSup>
                      <m:sSupPr>
                        <m:ctrlPr>
                          <a:rPr lang="en-US" altLang="zh-CN" sz="2000" b="0" i="1" dirty="0" smtClean="0">
                            <a:latin typeface="Cambria Math" panose="02040503050406030204" pitchFamily="18" charset="0"/>
                            <a:ea typeface="宋体" charset="-122"/>
                          </a:rPr>
                        </m:ctrlPr>
                      </m:sSupPr>
                      <m:e>
                        <m:r>
                          <a:rPr lang="en-US" altLang="zh-CN" sz="2000" b="0" i="1" dirty="0" smtClean="0">
                            <a:latin typeface="Cambria Math" panose="02040503050406030204" pitchFamily="18" charset="0"/>
                            <a:ea typeface="宋体" charset="-122"/>
                          </a:rPr>
                          <m:t>𝑅</m:t>
                        </m:r>
                      </m:e>
                      <m:sup>
                        <m:r>
                          <a:rPr lang="en-US" altLang="zh-CN" sz="2000" b="0" i="1" dirty="0" smtClean="0">
                            <a:latin typeface="Cambria Math" panose="02040503050406030204" pitchFamily="18" charset="0"/>
                            <a:ea typeface="宋体" charset="-122"/>
                          </a:rPr>
                          <m:t>𝑑</m:t>
                        </m:r>
                        <m:r>
                          <a:rPr lang="en-US" altLang="zh-CN" sz="2000" b="0" i="1" dirty="0" smtClean="0">
                            <a:latin typeface="Cambria Math" panose="02040503050406030204" pitchFamily="18" charset="0"/>
                            <a:ea typeface="宋体" charset="-122"/>
                          </a:rPr>
                          <m:t>×</m:t>
                        </m:r>
                        <m:r>
                          <a:rPr lang="en-US" altLang="zh-CN" sz="2000" b="0" i="1" dirty="0" smtClean="0">
                            <a:latin typeface="Cambria Math" panose="02040503050406030204" pitchFamily="18" charset="0"/>
                            <a:ea typeface="宋体" charset="-122"/>
                          </a:rPr>
                          <m:t>𝑁</m:t>
                        </m:r>
                      </m:sup>
                    </m:sSup>
                  </m:oMath>
                </a14:m>
                <a:r>
                  <a:rPr lang="en-SG" sz="2000" dirty="0" smtClean="0"/>
                  <a:t> (</a:t>
                </a:r>
                <a14:m>
                  <m:oMath xmlns:m="http://schemas.openxmlformats.org/officeDocument/2006/math">
                    <m:r>
                      <a:rPr lang="en-US" altLang="zh-CN" sz="2000" i="1" dirty="0">
                        <a:latin typeface="Cambria Math" panose="02040503050406030204" pitchFamily="18" charset="0"/>
                        <a:ea typeface="宋体" charset="-122"/>
                      </a:rPr>
                      <m:t>𝑑</m:t>
                    </m:r>
                  </m:oMath>
                </a14:m>
                <a:r>
                  <a:rPr lang="en-SG" sz="2000" dirty="0" smtClean="0"/>
                  <a:t> is the feature dimension, and </a:t>
                </a:r>
                <a14:m>
                  <m:oMath xmlns:m="http://schemas.openxmlformats.org/officeDocument/2006/math">
                    <m:r>
                      <a:rPr lang="en-SG" sz="2000" i="1" dirty="0" smtClean="0">
                        <a:latin typeface="Cambria Math" panose="02040503050406030204" pitchFamily="18" charset="0"/>
                      </a:rPr>
                      <m:t>𝑁</m:t>
                    </m:r>
                  </m:oMath>
                </a14:m>
                <a:r>
                  <a:rPr lang="en-SG" sz="2000" dirty="0" smtClean="0"/>
                  <a:t> is the training data size), we have</a:t>
                </a:r>
              </a:p>
              <a:p>
                <a:pPr marL="458787" lvl="2" indent="0">
                  <a:buNone/>
                </a:pPr>
                <a14:m>
                  <m:oMathPara xmlns:m="http://schemas.openxmlformats.org/officeDocument/2006/math">
                    <m:oMathParaPr>
                      <m:jc m:val="center"/>
                    </m:oMathParaPr>
                    <m:oMath xmlns:m="http://schemas.openxmlformats.org/officeDocument/2006/math">
                      <m:sSub>
                        <m:sSubPr>
                          <m:ctrlPr>
                            <a:rPr lang="en-US" altLang="zh-CN" sz="2000" i="1" dirty="0">
                              <a:latin typeface="Cambria Math" panose="02040503050406030204" pitchFamily="18" charset="0"/>
                              <a:ea typeface="宋体" charset="-122"/>
                            </a:rPr>
                          </m:ctrlPr>
                        </m:sSubPr>
                        <m:e>
                          <m:r>
                            <m:rPr>
                              <m:sty m:val="p"/>
                            </m:rPr>
                            <a:rPr lang="en-US" altLang="zh-CN" sz="2000" dirty="0">
                              <a:latin typeface="Cambria Math" panose="02040503050406030204" pitchFamily="18" charset="0"/>
                              <a:ea typeface="宋体" charset="-122"/>
                            </a:rPr>
                            <m:t>Y</m:t>
                          </m:r>
                        </m:e>
                        <m:sub>
                          <m:r>
                            <a:rPr lang="en-US" altLang="zh-CN" sz="2000" i="1" dirty="0">
                              <a:latin typeface="Cambria Math" panose="02040503050406030204" pitchFamily="18" charset="0"/>
                              <a:ea typeface="宋体" charset="-122"/>
                            </a:rPr>
                            <m:t>𝑖</m:t>
                          </m:r>
                        </m:sub>
                      </m:sSub>
                      <m:r>
                        <a:rPr lang="en-US" altLang="zh-CN" sz="2000" i="1" dirty="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h</m:t>
                          </m:r>
                        </m:e>
                        <m:sub>
                          <m:r>
                            <a:rPr lang="en-US" altLang="zh-CN" sz="2000" i="1" dirty="0">
                              <a:latin typeface="Cambria Math" panose="02040503050406030204" pitchFamily="18" charset="0"/>
                              <a:ea typeface="宋体" charset="-122"/>
                            </a:rPr>
                            <m:t>𝑖</m:t>
                          </m:r>
                        </m:sub>
                      </m:sSub>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𝑋</m:t>
                          </m:r>
                        </m:e>
                      </m:d>
                      <m:r>
                        <a:rPr lang="en-US" altLang="zh-CN" sz="2000" i="1" dirty="0">
                          <a:latin typeface="Cambria Math" panose="02040503050406030204" pitchFamily="18" charset="0"/>
                          <a:ea typeface="宋体" charset="-122"/>
                        </a:rPr>
                        <m:t>=</m:t>
                      </m:r>
                      <m:d>
                        <m:dPr>
                          <m:begChr m:val="["/>
                          <m:endChr m:val="]"/>
                          <m:ctrlPr>
                            <a:rPr lang="en-US" altLang="zh-CN" sz="2000" i="1" dirty="0">
                              <a:latin typeface="Cambria Math" panose="02040503050406030204" pitchFamily="18" charset="0"/>
                              <a:ea typeface="宋体" charset="-122"/>
                            </a:rPr>
                          </m:ctrlPr>
                        </m:dPr>
                        <m:e>
                          <m:sSub>
                            <m:sSubPr>
                              <m:ctrlPr>
                                <a:rPr lang="en-US" altLang="zh-CN" sz="2000" i="1" dirty="0">
                                  <a:latin typeface="Cambria Math" panose="02040503050406030204" pitchFamily="18" charset="0"/>
                                  <a:ea typeface="宋体" charset="-122"/>
                                </a:rPr>
                              </m:ctrlPr>
                            </m:sSubPr>
                            <m:e>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h</m:t>
                                  </m:r>
                                </m:e>
                                <m:sub>
                                  <m:r>
                                    <a:rPr lang="en-US" altLang="zh-CN" sz="2000" i="1" dirty="0">
                                      <a:latin typeface="Cambria Math" panose="02040503050406030204" pitchFamily="18" charset="0"/>
                                      <a:ea typeface="宋体" charset="-122"/>
                                    </a:rPr>
                                    <m:t>𝑖</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𝑥</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h</m:t>
                                  </m:r>
                                </m:e>
                                <m:sub>
                                  <m:r>
                                    <a:rPr lang="en-US" altLang="zh-CN" sz="2000" i="1" dirty="0">
                                      <a:latin typeface="Cambria Math" panose="02040503050406030204" pitchFamily="18" charset="0"/>
                                      <a:ea typeface="宋体" charset="-122"/>
                                    </a:rPr>
                                    <m:t>𝑖</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𝑥</m:t>
                              </m:r>
                            </m:e>
                            <m:sub>
                              <m:r>
                                <a:rPr lang="en-US"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h</m:t>
                                  </m:r>
                                </m:e>
                                <m:sub>
                                  <m:r>
                                    <a:rPr lang="en-US" altLang="zh-CN" sz="2000" i="1" dirty="0">
                                      <a:latin typeface="Cambria Math" panose="02040503050406030204" pitchFamily="18" charset="0"/>
                                      <a:ea typeface="宋体" charset="-122"/>
                                    </a:rPr>
                                    <m:t>𝑖</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𝑥</m:t>
                              </m:r>
                            </m:e>
                            <m:sub>
                              <m:r>
                                <a:rPr lang="en-US" altLang="zh-CN" sz="2000" i="1" dirty="0">
                                  <a:latin typeface="Cambria Math" panose="02040503050406030204" pitchFamily="18" charset="0"/>
                                  <a:ea typeface="宋体" charset="-122"/>
                                </a:rPr>
                                <m:t>𝑁</m:t>
                              </m:r>
                            </m:sub>
                          </m:sSub>
                          <m:r>
                            <a:rPr lang="en-US" altLang="zh-CN" sz="2000" i="1" dirty="0">
                              <a:latin typeface="Cambria Math" panose="02040503050406030204" pitchFamily="18" charset="0"/>
                              <a:ea typeface="宋体" charset="-122"/>
                            </a:rPr>
                            <m:t>)</m:t>
                          </m:r>
                        </m:e>
                      </m:d>
                      <m:r>
                        <a:rPr lang="en-US" altLang="zh-CN" sz="2000" i="1" dirty="0">
                          <a:latin typeface="Cambria Math" panose="02040503050406030204" pitchFamily="18" charset="0"/>
                          <a:ea typeface="宋体" charset="-122"/>
                        </a:rPr>
                        <m:t>∈</m:t>
                      </m:r>
                      <m:sSup>
                        <m:sSupPr>
                          <m:ctrlPr>
                            <a:rPr lang="en-US" altLang="zh-CN" sz="2000" i="1" dirty="0">
                              <a:latin typeface="Cambria Math" panose="02040503050406030204" pitchFamily="18" charset="0"/>
                              <a:ea typeface="宋体" charset="-122"/>
                            </a:rPr>
                          </m:ctrlPr>
                        </m:sSupPr>
                        <m:e>
                          <m:d>
                            <m:dPr>
                              <m:begChr m:val="{"/>
                              <m:endChr m:val="}"/>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−1,1</m:t>
                              </m:r>
                            </m:e>
                          </m:d>
                        </m:e>
                        <m:sup>
                          <m:r>
                            <a:rPr lang="en-US" altLang="zh-CN" sz="2000" i="1" dirty="0">
                              <a:latin typeface="Cambria Math" panose="02040503050406030204" pitchFamily="18" charset="0"/>
                              <a:ea typeface="宋体" charset="-122"/>
                            </a:rPr>
                            <m:t>𝑁</m:t>
                          </m:r>
                        </m:sup>
                      </m:sSup>
                    </m:oMath>
                  </m:oMathPara>
                </a14:m>
                <a:endParaRPr lang="en-SG" sz="2000" dirty="0"/>
              </a:p>
              <a:p>
                <a:pPr lvl="2"/>
                <a:endParaRPr lang="en-SG" sz="2000" dirty="0" smtClean="0"/>
              </a:p>
              <a:p>
                <a:pPr lvl="2"/>
                <a:endParaRPr lang="en-SG" sz="2000" dirty="0" smtClean="0"/>
              </a:p>
              <a:p>
                <a:pPr lvl="3"/>
                <a:endParaRPr lang="en-SG" dirty="0" smtClean="0"/>
              </a:p>
              <a:p>
                <a:pPr lvl="2"/>
                <a:r>
                  <a:rPr lang="en-SG" sz="2000" dirty="0" smtClean="0"/>
                  <a:t>The goal: </a:t>
                </a:r>
                <a:r>
                  <a:rPr lang="en-US" sz="2000" dirty="0" smtClean="0"/>
                  <a:t>build </a:t>
                </a:r>
                <a14:m>
                  <m:oMath xmlns:m="http://schemas.openxmlformats.org/officeDocument/2006/math">
                    <m:r>
                      <a:rPr lang="en-US" sz="2000" i="1" dirty="0" smtClean="0">
                        <a:latin typeface="Cambria Math" panose="02040503050406030204" pitchFamily="18" charset="0"/>
                      </a:rPr>
                      <m:t>𝐿</m:t>
                    </m:r>
                  </m:oMath>
                </a14:m>
                <a:r>
                  <a:rPr lang="en-US" sz="2000" dirty="0"/>
                  <a:t> </a:t>
                </a:r>
                <a:r>
                  <a:rPr lang="en-US" sz="2000" dirty="0" smtClean="0"/>
                  <a:t>tables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𝑙</m:t>
                        </m:r>
                      </m:sub>
                    </m:sSub>
                    <m:r>
                      <a:rPr lang="en-US" sz="2000" i="1" dirty="0">
                        <a:latin typeface="Cambria Math" panose="02040503050406030204" pitchFamily="18" charset="0"/>
                      </a:rPr>
                      <m:t>; </m:t>
                    </m:r>
                    <m:r>
                      <a:rPr lang="en-US" sz="2000" i="1" dirty="0">
                        <a:latin typeface="Cambria Math" panose="02040503050406030204" pitchFamily="18" charset="0"/>
                      </a:rPr>
                      <m:t>𝑙</m:t>
                    </m:r>
                    <m:r>
                      <a:rPr lang="en-US" sz="2000" i="1" dirty="0">
                        <a:latin typeface="Cambria Math" panose="02040503050406030204" pitchFamily="18" charset="0"/>
                      </a:rPr>
                      <m:t>=1,…,</m:t>
                    </m:r>
                    <m:r>
                      <a:rPr lang="en-US" sz="2000" i="1" dirty="0" err="1">
                        <a:latin typeface="Cambria Math" panose="02040503050406030204" pitchFamily="18" charset="0"/>
                      </a:rPr>
                      <m:t>𝐿</m:t>
                    </m:r>
                    <m:r>
                      <a:rPr lang="en-US" sz="2000" b="0" i="1" dirty="0" smtClean="0">
                        <a:latin typeface="Cambria Math" panose="02040503050406030204" pitchFamily="18" charset="0"/>
                      </a:rPr>
                      <m:t>}</m:t>
                    </m:r>
                  </m:oMath>
                </a14:m>
                <a:r>
                  <a:rPr lang="en-US" sz="2000" dirty="0"/>
                  <a:t>, each of which consists of </a:t>
                </a:r>
                <a14:m>
                  <m:oMath xmlns:m="http://schemas.openxmlformats.org/officeDocument/2006/math">
                    <m:r>
                      <a:rPr lang="en-US" sz="2000" i="1" dirty="0" smtClean="0">
                        <a:latin typeface="Cambria Math" panose="02040503050406030204" pitchFamily="18" charset="0"/>
                      </a:rPr>
                      <m:t>𝐾</m:t>
                    </m:r>
                  </m:oMath>
                </a14:m>
                <a:r>
                  <a:rPr lang="en-US" sz="2000" dirty="0"/>
                  <a:t> </a:t>
                </a:r>
                <a:r>
                  <a:rPr lang="en-US" sz="2000" dirty="0" smtClean="0"/>
                  <a:t>hash  functions </a:t>
                </a:r>
                <a:r>
                  <a:rPr lang="en-US" sz="2000" dirty="0"/>
                  <a:t>from </a:t>
                </a:r>
                <a14:m>
                  <m:oMath xmlns:m="http://schemas.openxmlformats.org/officeDocument/2006/math">
                    <m:r>
                      <a:rPr lang="en-US" sz="2000" i="1" dirty="0" smtClean="0">
                        <a:latin typeface="Cambria Math" panose="02040503050406030204" pitchFamily="18" charset="0"/>
                      </a:rPr>
                      <m:t>𝐻</m:t>
                    </m:r>
                  </m:oMath>
                </a14:m>
                <a:r>
                  <a:rPr lang="en-US" sz="2000" dirty="0"/>
                  <a:t>: </a:t>
                </a:r>
                <a:endParaRPr lang="en-US" sz="2000" dirty="0" smtClean="0"/>
              </a:p>
              <a:p>
                <a:pPr marL="458787" lvl="2" indent="0">
                  <a:buNone/>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𝑙</m:t>
                          </m:r>
                        </m:sub>
                      </m:sSub>
                      <m:r>
                        <a:rPr lang="en-US" sz="2000" i="1" dirty="0" smtClean="0">
                          <a:latin typeface="Cambria Math" panose="02040503050406030204" pitchFamily="18" charset="0"/>
                        </a:rPr>
                        <m:t> </m:t>
                      </m:r>
                      <m:r>
                        <a:rPr lang="en-US" sz="2000" i="1" dirty="0">
                          <a:latin typeface="Cambria Math" panose="02040503050406030204" pitchFamily="18" charset="0"/>
                        </a:rPr>
                        <m:t>=</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a:latin typeface="Cambria Math" panose="02040503050406030204" pitchFamily="18" charset="0"/>
                            </a:rPr>
                            <m:t>h</m:t>
                          </m:r>
                        </m:e>
                        <m:sub>
                          <m:sSub>
                            <m:sSubPr>
                              <m:ctrlPr>
                                <a:rPr lang="en-US" sz="2000" b="0" i="1" dirty="0" smtClean="0">
                                  <a:latin typeface="Cambria Math" panose="02040503050406030204" pitchFamily="18" charset="0"/>
                                </a:rPr>
                              </m:ctrlPr>
                            </m:sSubPr>
                            <m:e>
                              <m:r>
                                <a:rPr lang="en-US" sz="2000" i="1" dirty="0">
                                  <a:latin typeface="Cambria Math" panose="02040503050406030204" pitchFamily="18" charset="0"/>
                                </a:rPr>
                                <m:t>𝑙</m:t>
                              </m:r>
                            </m:e>
                            <m:sub>
                              <m:r>
                                <a:rPr lang="en-US" sz="2000" i="1" dirty="0">
                                  <a:latin typeface="Cambria Math" panose="02040503050406030204" pitchFamily="18" charset="0"/>
                                </a:rPr>
                                <m:t>1</m:t>
                              </m:r>
                            </m:sub>
                          </m:sSub>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h</m:t>
                          </m:r>
                        </m:e>
                        <m:sub>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𝑙</m:t>
                              </m:r>
                            </m:e>
                            <m:sub>
                              <m:r>
                                <a:rPr lang="en-US" sz="2000" i="1" dirty="0" err="1">
                                  <a:latin typeface="Cambria Math" panose="02040503050406030204" pitchFamily="18" charset="0"/>
                                </a:rPr>
                                <m:t>𝐾</m:t>
                              </m:r>
                            </m:sub>
                          </m:sSub>
                        </m:sub>
                      </m:sSub>
                      <m:r>
                        <a:rPr lang="en-US" sz="2000" i="1" dirty="0">
                          <a:latin typeface="Cambria Math" panose="02040503050406030204" pitchFamily="18" charset="0"/>
                        </a:rPr>
                        <m:t>;</m:t>
                      </m:r>
                      <m:d>
                        <m:dPr>
                          <m:begChr m:val="{"/>
                          <m:endChr m:val="}"/>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i="1" dirty="0">
                                  <a:latin typeface="Cambria Math" panose="02040503050406030204" pitchFamily="18" charset="0"/>
                                </a:rPr>
                                <m:t>𝑙</m:t>
                              </m:r>
                            </m:e>
                            <m:sub>
                              <m:r>
                                <a:rPr lang="en-US" sz="2000" i="1" dirty="0">
                                  <a:latin typeface="Cambria Math" panose="02040503050406030204" pitchFamily="18" charset="0"/>
                                </a:rPr>
                                <m:t>1</m:t>
                              </m:r>
                            </m:sub>
                          </m:sSub>
                          <m:r>
                            <a:rPr lang="en-US" sz="2000" b="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𝑙</m:t>
                              </m:r>
                            </m:e>
                            <m:sub>
                              <m:r>
                                <a:rPr lang="en-US" sz="2000" i="1" dirty="0" err="1">
                                  <a:latin typeface="Cambria Math" panose="02040503050406030204" pitchFamily="18" charset="0"/>
                                </a:rPr>
                                <m:t>𝐾</m:t>
                              </m:r>
                            </m:sub>
                          </m:sSub>
                        </m:e>
                      </m:d>
                      <m:r>
                        <a:rPr lang="en-US" sz="2000" b="0" i="1" dirty="0" smtClean="0">
                          <a:latin typeface="Cambria Math" panose="02040503050406030204" pitchFamily="18" charset="0"/>
                        </a:rPr>
                        <m:t>∈</m:t>
                      </m:r>
                      <m:r>
                        <a:rPr lang="en-US" sz="2000" i="1" dirty="0">
                          <a:latin typeface="Cambria Math" panose="02040503050406030204" pitchFamily="18" charset="0"/>
                        </a:rPr>
                        <m:t>𝑉</m:t>
                      </m:r>
                      <m:r>
                        <a:rPr lang="en-US" sz="2000" b="0" i="1" dirty="0" smtClean="0">
                          <a:latin typeface="Cambria Math" panose="02040503050406030204" pitchFamily="18" charset="0"/>
                        </a:rPr>
                        <m:t>}</m:t>
                      </m:r>
                      <m:r>
                        <a:rPr lang="en-US" sz="2000" i="1" dirty="0">
                          <a:latin typeface="Cambria Math" panose="02040503050406030204" pitchFamily="18" charset="0"/>
                        </a:rPr>
                        <m:t>.</m:t>
                      </m:r>
                    </m:oMath>
                  </m:oMathPara>
                </a14:m>
                <a:endParaRPr lang="en-SG" sz="2000" dirty="0" smtClean="0"/>
              </a:p>
              <a:p>
                <a:pPr marL="458787" lvl="2" indent="0" algn="ctr">
                  <a:buNone/>
                </a:pPr>
                <a:r>
                  <a:rPr lang="en-SG" sz="2000" dirty="0" smtClean="0"/>
                  <a:t> </a:t>
                </a:r>
                <a:endParaRPr lang="en-US" altLang="zh-CN" sz="2000" b="0" i="1" dirty="0" smtClean="0">
                  <a:latin typeface="Cambria Math" panose="02040503050406030204" pitchFamily="18" charset="0"/>
                  <a:ea typeface="宋体" charset="-122"/>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967"/>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Formulation (1)</a:t>
            </a:r>
            <a:endParaRPr lang="en-SG" dirty="0"/>
          </a:p>
        </p:txBody>
      </p:sp>
      <p:grpSp>
        <p:nvGrpSpPr>
          <p:cNvPr id="27" name="组合 26"/>
          <p:cNvGrpSpPr/>
          <p:nvPr/>
        </p:nvGrpSpPr>
        <p:grpSpPr>
          <a:xfrm>
            <a:off x="2482699" y="3615085"/>
            <a:ext cx="4375296" cy="657533"/>
            <a:chOff x="2482699" y="3870262"/>
            <a:chExt cx="4375296" cy="657533"/>
          </a:xfrm>
        </p:grpSpPr>
        <mc:AlternateContent xmlns:mc="http://schemas.openxmlformats.org/markup-compatibility/2006" xmlns:a14="http://schemas.microsoft.com/office/drawing/2010/main">
          <mc:Choice Requires="a14">
            <p:sp>
              <p:nvSpPr>
                <p:cNvPr id="10" name="矩形 9"/>
                <p:cNvSpPr/>
                <p:nvPr/>
              </p:nvSpPr>
              <p:spPr>
                <a:xfrm>
                  <a:off x="2482699" y="4189241"/>
                  <a:ext cx="4375296" cy="338554"/>
                </a:xfrm>
                <a:prstGeom prst="rect">
                  <a:avLst/>
                </a:prstGeom>
              </p:spPr>
              <p:txBody>
                <a:bodyPr wrap="square">
                  <a:spAutoFit/>
                </a:bodyPr>
                <a:lstStyle/>
                <a:p>
                  <a:pPr marL="458787" lvl="2" indent="0" algn="ctr">
                    <a:buNone/>
                  </a:pPr>
                  <a:r>
                    <a:rPr lang="en-US" altLang="zh-CN" sz="1600" b="0" dirty="0" smtClean="0">
                      <a:ea typeface="宋体" charset="-122"/>
                    </a:rPr>
                    <a:t>Random Binary Vector </a:t>
                  </a:r>
                  <a14:m>
                    <m:oMath xmlns:m="http://schemas.openxmlformats.org/officeDocument/2006/math">
                      <m:r>
                        <a:rPr lang="en-US" altLang="zh-CN" sz="1600" b="0" i="1" dirty="0" smtClean="0">
                          <a:latin typeface="Cambria Math" panose="02040503050406030204" pitchFamily="18" charset="0"/>
                          <a:ea typeface="宋体" charset="-122"/>
                        </a:rPr>
                        <m:t>𝑦</m:t>
                      </m:r>
                    </m:oMath>
                  </a14:m>
                  <a:r>
                    <a:rPr lang="en-US" altLang="zh-CN" sz="1600" b="0" dirty="0" smtClean="0">
                      <a:ea typeface="宋体" charset="-122"/>
                    </a:rPr>
                    <a:t>: </a:t>
                  </a:r>
                  <a14:m>
                    <m:oMath xmlns:m="http://schemas.openxmlformats.org/officeDocument/2006/math">
                      <m:sSub>
                        <m:sSubPr>
                          <m:ctrlPr>
                            <a:rPr lang="en-US" altLang="zh-CN" sz="1600" b="0" i="1" dirty="0">
                              <a:latin typeface="Cambria Math" panose="02040503050406030204" pitchFamily="18" charset="0"/>
                              <a:ea typeface="宋体" charset="-122"/>
                            </a:rPr>
                          </m:ctrlPr>
                        </m:sSubPr>
                        <m:e>
                          <m:r>
                            <a:rPr lang="en-US" altLang="zh-CN" sz="1600" b="0" i="1" dirty="0">
                              <a:latin typeface="Cambria Math" panose="02040503050406030204" pitchFamily="18" charset="0"/>
                              <a:ea typeface="宋体" charset="-122"/>
                            </a:rPr>
                            <m:t>𝑦</m:t>
                          </m:r>
                        </m:e>
                        <m:sub>
                          <m:r>
                            <a:rPr lang="en-US" altLang="zh-CN" sz="1600" b="0" i="1" dirty="0">
                              <a:latin typeface="Cambria Math" panose="02040503050406030204" pitchFamily="18" charset="0"/>
                              <a:ea typeface="宋体" charset="-122"/>
                            </a:rPr>
                            <m:t>𝑖</m:t>
                          </m:r>
                        </m:sub>
                      </m:sSub>
                      <m:r>
                        <a:rPr lang="en-US" altLang="zh-CN" sz="1600" i="1" dirty="0">
                          <a:latin typeface="Cambria Math" panose="02040503050406030204" pitchFamily="18" charset="0"/>
                          <a:ea typeface="宋体" charset="-122"/>
                        </a:rPr>
                        <m:t>=</m:t>
                      </m:r>
                      <m:sSub>
                        <m:sSubPr>
                          <m:ctrlPr>
                            <a:rPr lang="en-US" altLang="zh-CN" sz="1600" i="1" dirty="0">
                              <a:latin typeface="Cambria Math" panose="02040503050406030204" pitchFamily="18" charset="0"/>
                              <a:ea typeface="宋体" charset="-122"/>
                            </a:rPr>
                          </m:ctrlPr>
                        </m:sSubPr>
                        <m:e>
                          <m:r>
                            <a:rPr lang="en-US" altLang="zh-CN" sz="1600" i="1" dirty="0">
                              <a:latin typeface="Cambria Math" panose="02040503050406030204" pitchFamily="18" charset="0"/>
                              <a:ea typeface="宋体" charset="-122"/>
                            </a:rPr>
                            <m:t>h</m:t>
                          </m:r>
                        </m:e>
                        <m:sub>
                          <m:r>
                            <a:rPr lang="en-US" altLang="zh-CN" sz="1600" i="1" dirty="0">
                              <a:latin typeface="Cambria Math" panose="02040503050406030204" pitchFamily="18" charset="0"/>
                              <a:ea typeface="宋体" charset="-122"/>
                            </a:rPr>
                            <m:t>𝑖</m:t>
                          </m:r>
                        </m:sub>
                      </m:sSub>
                      <m:r>
                        <a:rPr lang="en-US" altLang="zh-CN" sz="1600" b="0" i="1" dirty="0">
                          <a:latin typeface="Cambria Math" panose="02040503050406030204" pitchFamily="18" charset="0"/>
                          <a:ea typeface="宋体" charset="-122"/>
                        </a:rPr>
                        <m:t>()</m:t>
                      </m:r>
                    </m:oMath>
                  </a14:m>
                  <a:endParaRPr lang="en-SG" altLang="zh-CN" sz="1600" dirty="0"/>
                </a:p>
              </p:txBody>
            </p:sp>
          </mc:Choice>
          <mc:Fallback xmlns="">
            <p:sp>
              <p:nvSpPr>
                <p:cNvPr id="10" name="矩形 9"/>
                <p:cNvSpPr>
                  <a:spLocks noRot="1" noChangeAspect="1" noMove="1" noResize="1" noEditPoints="1" noAdjustHandles="1" noChangeArrowheads="1" noChangeShapeType="1" noTextEdit="1"/>
                </p:cNvSpPr>
                <p:nvPr/>
              </p:nvSpPr>
              <p:spPr>
                <a:xfrm>
                  <a:off x="2482699" y="4189241"/>
                  <a:ext cx="4375296" cy="338554"/>
                </a:xfrm>
                <a:prstGeom prst="rect">
                  <a:avLst/>
                </a:prstGeom>
                <a:blipFill rotWithShape="0">
                  <a:blip r:embed="rId4"/>
                  <a:stretch>
                    <a:fillRect t="-5357" b="-21429"/>
                  </a:stretch>
                </a:blipFill>
              </p:spPr>
              <p:txBody>
                <a:bodyPr/>
                <a:lstStyle/>
                <a:p>
                  <a:r>
                    <a:rPr lang="zh-CN" altLang="en-US">
                      <a:noFill/>
                    </a:rPr>
                    <a:t> </a:t>
                  </a:r>
                </a:p>
              </p:txBody>
            </p:sp>
          </mc:Fallback>
        </mc:AlternateContent>
        <p:cxnSp>
          <p:nvCxnSpPr>
            <p:cNvPr id="25" name="直接箭头连接符 24"/>
            <p:cNvCxnSpPr/>
            <p:nvPr/>
          </p:nvCxnSpPr>
          <p:spPr>
            <a:xfrm flipV="1">
              <a:off x="4444405" y="3870262"/>
              <a:ext cx="0" cy="265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4444405" y="3883928"/>
                  <a:ext cx="1340047" cy="307777"/>
                </a:xfrm>
                <a:prstGeom prst="rect">
                  <a:avLst/>
                </a:prstGeom>
                <a:noFill/>
              </p:spPr>
              <p:txBody>
                <a:bodyPr wrap="none" rtlCol="0">
                  <a:spAutoFit/>
                </a:bodyPr>
                <a:lstStyle/>
                <a:p>
                  <a14:m>
                    <m:oMath xmlns:m="http://schemas.openxmlformats.org/officeDocument/2006/math">
                      <m:r>
                        <a:rPr lang="en-US" altLang="zh-CN" sz="1400" b="0" i="1" dirty="0" smtClean="0">
                          <a:solidFill>
                            <a:srgbClr val="FF0000"/>
                          </a:solidFill>
                          <a:latin typeface="Cambria Math" panose="02040503050406030204" pitchFamily="18" charset="0"/>
                        </a:rPr>
                        <m:t>𝑁</m:t>
                      </m:r>
                    </m:oMath>
                  </a14:m>
                  <a:r>
                    <a:rPr lang="en-US" altLang="zh-CN" sz="1400" b="0" dirty="0" smtClean="0">
                      <a:solidFill>
                        <a:srgbClr val="FF0000"/>
                      </a:solidFill>
                    </a:rPr>
                    <a:t> samples of</a:t>
                  </a:r>
                  <a:r>
                    <a:rPr lang="en-US" altLang="zh-CN" sz="1400" dirty="0" smtClean="0">
                      <a:solidFill>
                        <a:srgbClr val="FF0000"/>
                      </a:solidFill>
                    </a:rPr>
                    <a:t> </a:t>
                  </a:r>
                  <a14:m>
                    <m:oMath xmlns:m="http://schemas.openxmlformats.org/officeDocument/2006/math">
                      <m:sSub>
                        <m:sSubPr>
                          <m:ctrlPr>
                            <a:rPr lang="en-US" altLang="zh-CN" sz="1400" b="0" i="1" dirty="0" smtClean="0">
                              <a:solidFill>
                                <a:srgbClr val="FF0000"/>
                              </a:solidFill>
                              <a:latin typeface="Cambria Math" panose="02040503050406030204" pitchFamily="18" charset="0"/>
                              <a:ea typeface="宋体" charset="-122"/>
                            </a:rPr>
                          </m:ctrlPr>
                        </m:sSubPr>
                        <m:e>
                          <m:r>
                            <a:rPr lang="en-US" altLang="zh-CN" sz="1400" b="0" i="1" dirty="0">
                              <a:solidFill>
                                <a:srgbClr val="FF0000"/>
                              </a:solidFill>
                              <a:latin typeface="Cambria Math" panose="02040503050406030204" pitchFamily="18" charset="0"/>
                              <a:ea typeface="宋体" charset="-122"/>
                            </a:rPr>
                            <m:t>𝑦</m:t>
                          </m:r>
                        </m:e>
                        <m:sub>
                          <m:r>
                            <a:rPr lang="en-US" altLang="zh-CN" sz="1400" b="0" i="1" dirty="0" smtClean="0">
                              <a:solidFill>
                                <a:srgbClr val="FF0000"/>
                              </a:solidFill>
                              <a:latin typeface="Cambria Math" panose="02040503050406030204" pitchFamily="18" charset="0"/>
                              <a:ea typeface="宋体" charset="-122"/>
                            </a:rPr>
                            <m:t>𝑖</m:t>
                          </m:r>
                        </m:sub>
                      </m:sSub>
                    </m:oMath>
                  </a14:m>
                  <a:endParaRPr lang="zh-CN" altLang="en-US" sz="1400" dirty="0">
                    <a:solidFill>
                      <a:srgbClr val="FF0000"/>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4444405" y="3883928"/>
                  <a:ext cx="1340047" cy="307777"/>
                </a:xfrm>
                <a:prstGeom prst="rect">
                  <a:avLst/>
                </a:prstGeom>
                <a:blipFill rotWithShape="0">
                  <a:blip r:embed="rId5"/>
                  <a:stretch>
                    <a:fillRect t="-1961" b="-1960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82608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8</a:t>
            </a:fld>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smtClean="0">
                    <a:ea typeface="宋体" charset="-122"/>
                  </a:rPr>
                  <a:t>Graph Representation</a:t>
                </a:r>
              </a:p>
              <a:p>
                <a:pPr lvl="2"/>
                <a:r>
                  <a:rPr lang="en-US" altLang="zh-CN" sz="2400" dirty="0">
                    <a:ea typeface="宋体" charset="-122"/>
                  </a:rPr>
                  <a:t>represent the pooled hash functions </a:t>
                </a:r>
                <a14:m>
                  <m:oMath xmlns:m="http://schemas.openxmlformats.org/officeDocument/2006/math">
                    <m:r>
                      <a:rPr lang="en-US" altLang="zh-CN" sz="2400" i="1" dirty="0">
                        <a:latin typeface="Cambria Math" panose="02040503050406030204" pitchFamily="18" charset="0"/>
                        <a:ea typeface="宋体" charset="-122"/>
                      </a:rPr>
                      <m:t>𝐻</m:t>
                    </m:r>
                  </m:oMath>
                </a14:m>
                <a:r>
                  <a:rPr lang="en-US" altLang="zh-CN" sz="2400" dirty="0">
                    <a:ea typeface="宋体" charset="-122"/>
                  </a:rPr>
                  <a:t> as a </a:t>
                </a:r>
                <a:r>
                  <a:rPr lang="en-US" altLang="zh-CN" sz="2400" dirty="0" smtClean="0">
                    <a:ea typeface="宋体" charset="-122"/>
                  </a:rPr>
                  <a:t>vertex weighted and </a:t>
                </a:r>
                <a:r>
                  <a:rPr lang="en-US" altLang="zh-CN" sz="2400" dirty="0">
                    <a:ea typeface="宋体" charset="-122"/>
                  </a:rPr>
                  <a:t>undirected edge-weighted </a:t>
                </a:r>
                <a:r>
                  <a:rPr lang="en-US" altLang="zh-CN" sz="2400" dirty="0" smtClean="0">
                    <a:ea typeface="宋体" charset="-122"/>
                  </a:rPr>
                  <a:t>graph </a:t>
                </a:r>
                <a:endParaRPr lang="en-US" altLang="zh-CN" sz="2400" i="1" dirty="0" smtClean="0">
                  <a:latin typeface="Cambria Math" panose="02040503050406030204" pitchFamily="18" charset="0"/>
                  <a:ea typeface="宋体" charset="-122"/>
                </a:endParaRPr>
              </a:p>
              <a:p>
                <a:pPr marL="458787" lvl="2" indent="0" algn="ctr">
                  <a:buNone/>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宋体" charset="-122"/>
                        </a:rPr>
                        <m:t>𝐺</m:t>
                      </m:r>
                      <m:r>
                        <a:rPr lang="en-US" altLang="zh-CN" sz="2400" b="0" i="1" dirty="0" smtClean="0">
                          <a:latin typeface="Cambria Math" panose="02040503050406030204" pitchFamily="18" charset="0"/>
                          <a:ea typeface="宋体" charset="-122"/>
                        </a:rPr>
                        <m:t>=(</m:t>
                      </m:r>
                      <m:r>
                        <a:rPr lang="en-US" altLang="zh-CN" sz="2400" b="0" i="1" dirty="0" smtClean="0">
                          <a:latin typeface="Cambria Math" panose="02040503050406030204" pitchFamily="18" charset="0"/>
                          <a:ea typeface="宋体" charset="-122"/>
                        </a:rPr>
                        <m:t>𝑉</m:t>
                      </m:r>
                      <m:r>
                        <a:rPr lang="en-US" altLang="zh-CN" sz="2400" b="0" i="1" dirty="0" smtClean="0">
                          <a:latin typeface="Cambria Math" panose="02040503050406030204" pitchFamily="18" charset="0"/>
                          <a:ea typeface="宋体" charset="-122"/>
                        </a:rPr>
                        <m:t>,</m:t>
                      </m:r>
                      <m:r>
                        <a:rPr lang="en-US" altLang="zh-CN" sz="2400" b="0" i="1" dirty="0" smtClean="0">
                          <a:latin typeface="Cambria Math" panose="02040503050406030204" pitchFamily="18" charset="0"/>
                          <a:ea typeface="宋体" charset="-122"/>
                        </a:rPr>
                        <m:t>𝐸</m:t>
                      </m:r>
                      <m:r>
                        <a:rPr lang="en-US" altLang="zh-CN" sz="2400" b="0" i="1" dirty="0" smtClean="0">
                          <a:latin typeface="Cambria Math" panose="02040503050406030204" pitchFamily="18" charset="0"/>
                          <a:ea typeface="宋体" charset="-122"/>
                        </a:rPr>
                        <m:t>,</m:t>
                      </m:r>
                      <m:r>
                        <a:rPr lang="en-US" altLang="zh-CN" sz="2400" b="0" i="1" dirty="0" smtClean="0">
                          <a:latin typeface="Cambria Math" panose="02040503050406030204" pitchFamily="18" charset="0"/>
                          <a:ea typeface="宋体" charset="-122"/>
                        </a:rPr>
                        <m:t>𝐴</m:t>
                      </m:r>
                      <m:r>
                        <a:rPr lang="en-US" altLang="zh-CN" sz="2400" b="0" i="1" dirty="0" smtClean="0">
                          <a:latin typeface="Cambria Math" panose="02040503050406030204" pitchFamily="18" charset="0"/>
                          <a:ea typeface="宋体" charset="-122"/>
                        </a:rPr>
                        <m:t>,</m:t>
                      </m:r>
                      <m:r>
                        <a:rPr lang="en-US" altLang="zh-CN" sz="2400" b="0" i="1" dirty="0" smtClean="0">
                          <a:latin typeface="Cambria Math" panose="02040503050406030204" pitchFamily="18" charset="0"/>
                          <a:ea typeface="宋体" charset="-122"/>
                        </a:rPr>
                        <m:t>𝜋</m:t>
                      </m:r>
                      <m:r>
                        <a:rPr lang="en-US" altLang="zh-CN" sz="2400" b="0" i="1" dirty="0" smtClean="0">
                          <a:latin typeface="Cambria Math" panose="02040503050406030204" pitchFamily="18" charset="0"/>
                          <a:ea typeface="宋体" charset="-122"/>
                        </a:rPr>
                        <m:t>)</m:t>
                      </m:r>
                    </m:oMath>
                  </m:oMathPara>
                </a14:m>
                <a:endParaRPr lang="en-SG" sz="2000" dirty="0" smtClean="0"/>
              </a:p>
              <a:p>
                <a:pPr lvl="3"/>
                <a14:m>
                  <m:oMath xmlns:m="http://schemas.openxmlformats.org/officeDocument/2006/math">
                    <m:r>
                      <a:rPr lang="en-US" sz="1800" i="1" dirty="0" smtClean="0">
                        <a:latin typeface="Cambria Math" panose="02040503050406030204" pitchFamily="18" charset="0"/>
                      </a:rPr>
                      <m:t>𝑉</m:t>
                    </m:r>
                  </m:oMath>
                </a14:m>
                <a:r>
                  <a:rPr lang="en-US" sz="1800" dirty="0"/>
                  <a:t> </a:t>
                </a:r>
                <a:r>
                  <a:rPr lang="en-US" sz="1800" dirty="0" smtClean="0"/>
                  <a:t>is </a:t>
                </a:r>
                <a:r>
                  <a:rPr lang="en-US" sz="1800" dirty="0"/>
                  <a:t>the vertex set corresponding to </a:t>
                </a:r>
                <a:r>
                  <a:rPr lang="en-US" sz="1800" dirty="0" smtClean="0"/>
                  <a:t>the hash </a:t>
                </a:r>
                <a:r>
                  <a:rPr lang="en-US" sz="1800" dirty="0"/>
                  <a:t>functions in </a:t>
                </a:r>
                <a14:m>
                  <m:oMath xmlns:m="http://schemas.openxmlformats.org/officeDocument/2006/math">
                    <m:r>
                      <a:rPr lang="en-US" sz="1800" i="1" dirty="0" smtClean="0">
                        <a:latin typeface="Cambria Math" panose="02040503050406030204" pitchFamily="18" charset="0"/>
                      </a:rPr>
                      <m:t>𝐻</m:t>
                    </m:r>
                  </m:oMath>
                </a14:m>
                <a:endParaRPr lang="en-US" sz="1800" dirty="0" smtClean="0"/>
              </a:p>
              <a:p>
                <a:pPr lvl="3"/>
                <a14:m>
                  <m:oMath xmlns:m="http://schemas.openxmlformats.org/officeDocument/2006/math">
                    <m:r>
                      <a:rPr lang="en-US" sz="1800" b="0" i="1" dirty="0" smtClean="0">
                        <a:latin typeface="Cambria Math" panose="02040503050406030204" pitchFamily="18" charset="0"/>
                      </a:rPr>
                      <m:t>𝜋</m:t>
                    </m:r>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d>
                          <m:dPr>
                            <m:begChr m:val="["/>
                            <m:endChr m:val="]"/>
                            <m:ctrlPr>
                              <a:rPr lang="en-US" sz="1800" b="0" i="1" dirty="0" smtClean="0">
                                <a:latin typeface="Cambria Math" panose="02040503050406030204" pitchFamily="18" charset="0"/>
                              </a:rPr>
                            </m:ctrlPr>
                          </m:dPr>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𝜋</m:t>
                                </m:r>
                              </m:e>
                              <m:sub>
                                <m:r>
                                  <a:rPr lang="en-US" sz="1800" b="0" i="1" dirty="0" smtClean="0">
                                    <a:latin typeface="Cambria Math" panose="02040503050406030204" pitchFamily="18" charset="0"/>
                                  </a:rPr>
                                  <m:t>1</m:t>
                                </m:r>
                              </m:sub>
                            </m:sSub>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𝜋</m:t>
                                </m:r>
                              </m:e>
                              <m:sub>
                                <m:r>
                                  <a:rPr lang="en-US" sz="1800" b="0" i="1" dirty="0" smtClean="0">
                                    <a:latin typeface="Cambria Math" panose="02040503050406030204" pitchFamily="18" charset="0"/>
                                  </a:rPr>
                                  <m:t>𝐵</m:t>
                                </m:r>
                              </m:sub>
                            </m:sSub>
                          </m:e>
                        </m:d>
                      </m:e>
                      <m:sup>
                        <m:r>
                          <a:rPr lang="en-US" sz="1800" b="0" i="1" dirty="0" smtClean="0">
                            <a:latin typeface="Cambria Math" panose="02040503050406030204" pitchFamily="18" charset="0"/>
                          </a:rPr>
                          <m:t>𝑇</m:t>
                        </m:r>
                      </m:sup>
                    </m:sSup>
                  </m:oMath>
                </a14:m>
                <a:r>
                  <a:rPr lang="en-US" sz="1800" dirty="0"/>
                  <a:t> </a:t>
                </a:r>
                <a:r>
                  <a:rPr lang="en-US" sz="1800" dirty="0" smtClean="0"/>
                  <a:t>are the vertex </a:t>
                </a:r>
                <a:r>
                  <a:rPr lang="en-US" altLang="zh-CN" sz="1800" dirty="0" smtClean="0"/>
                  <a:t>weights</a:t>
                </a:r>
                <a:endParaRPr lang="en-US" sz="1800" dirty="0"/>
              </a:p>
              <a:p>
                <a:pPr lvl="3"/>
                <a14:m>
                  <m:oMath xmlns:m="http://schemas.openxmlformats.org/officeDocument/2006/math">
                    <m:r>
                      <a:rPr lang="en-US" sz="1800" i="1" dirty="0" smtClean="0">
                        <a:latin typeface="Cambria Math" panose="02040503050406030204" pitchFamily="18" charset="0"/>
                      </a:rPr>
                      <m:t>𝐸</m:t>
                    </m:r>
                    <m:r>
                      <a:rPr lang="en-US" sz="1800" b="0" i="1" dirty="0" smtClean="0">
                        <a:latin typeface="Cambria Math" panose="02040503050406030204" pitchFamily="18" charset="0"/>
                      </a:rPr>
                      <m:t>⊂</m:t>
                    </m:r>
                    <m:r>
                      <a:rPr lang="en-US" sz="1800" i="1" dirty="0" smtClean="0">
                        <a:latin typeface="Cambria Math" panose="02040503050406030204" pitchFamily="18" charset="0"/>
                      </a:rPr>
                      <m:t>𝑉</m:t>
                    </m:r>
                    <m:r>
                      <a:rPr lang="en-US" sz="1800" b="0" i="1" dirty="0" smtClean="0">
                        <a:latin typeface="Cambria Math" panose="02040503050406030204" pitchFamily="18" charset="0"/>
                      </a:rPr>
                      <m:t>×</m:t>
                    </m:r>
                    <m:r>
                      <a:rPr lang="en-US" sz="1800" i="1" dirty="0" smtClean="0">
                        <a:latin typeface="Cambria Math" panose="02040503050406030204" pitchFamily="18" charset="0"/>
                      </a:rPr>
                      <m:t>𝑉</m:t>
                    </m:r>
                  </m:oMath>
                </a14:m>
                <a:r>
                  <a:rPr lang="en-US" sz="1800" dirty="0"/>
                  <a:t> is the edge </a:t>
                </a:r>
                <a:r>
                  <a:rPr lang="en-US" sz="1800" dirty="0" smtClean="0"/>
                  <a:t>set</a:t>
                </a:r>
              </a:p>
              <a:p>
                <a:pPr lvl="3"/>
                <a14:m>
                  <m:oMath xmlns:m="http://schemas.openxmlformats.org/officeDocument/2006/math">
                    <m:r>
                      <a:rPr lang="en-US" sz="1800" i="1" dirty="0" smtClean="0">
                        <a:latin typeface="Cambria Math" panose="02040503050406030204" pitchFamily="18" charset="0"/>
                      </a:rPr>
                      <m:t>𝐴</m:t>
                    </m:r>
                    <m:r>
                      <a:rPr lang="en-US" sz="1800" i="1" dirty="0" smtClean="0">
                        <a:latin typeface="Cambria Math" panose="02040503050406030204" pitchFamily="18" charset="0"/>
                      </a:rPr>
                      <m:t> = (</m:t>
                    </m:r>
                    <m:sSub>
                      <m:sSubPr>
                        <m:ctrlPr>
                          <a:rPr lang="en-US" sz="1800" b="0" i="1" dirty="0" smtClean="0">
                            <a:latin typeface="Cambria Math" panose="02040503050406030204" pitchFamily="18" charset="0"/>
                          </a:rPr>
                        </m:ctrlPr>
                      </m:sSubPr>
                      <m:e>
                        <m:r>
                          <a:rPr lang="en-US" sz="1800" i="1" dirty="0" err="1">
                            <a:latin typeface="Cambria Math" panose="02040503050406030204" pitchFamily="18" charset="0"/>
                          </a:rPr>
                          <m:t>𝑎</m:t>
                        </m:r>
                      </m:e>
                      <m:sub>
                        <m:r>
                          <a:rPr lang="en-US" sz="1800" i="1" dirty="0" err="1">
                            <a:latin typeface="Cambria Math" panose="02040503050406030204" pitchFamily="18" charset="0"/>
                          </a:rPr>
                          <m:t>𝑖𝑗</m:t>
                        </m:r>
                      </m:sub>
                    </m:sSub>
                    <m:r>
                      <a:rPr lang="en-US" sz="1800" i="1" dirty="0">
                        <a:latin typeface="Cambria Math" panose="02040503050406030204" pitchFamily="18" charset="0"/>
                      </a:rPr>
                      <m:t>)</m:t>
                    </m:r>
                  </m:oMath>
                </a14:m>
                <a:r>
                  <a:rPr lang="en-US" sz="1800" dirty="0" smtClean="0"/>
                  <a:t> are </a:t>
                </a:r>
                <a:r>
                  <a:rPr lang="en-US" altLang="zh-CN" sz="1800" dirty="0" smtClean="0"/>
                  <a:t>the edge weights: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𝑎</m:t>
                        </m:r>
                      </m:e>
                      <m:sub>
                        <m:r>
                          <a:rPr lang="en-US" sz="1800" i="1" dirty="0" smtClean="0">
                            <a:latin typeface="Cambria Math" panose="02040503050406030204" pitchFamily="18" charset="0"/>
                          </a:rPr>
                          <m:t>𝑖𝑗</m:t>
                        </m:r>
                      </m:sub>
                    </m:sSub>
                    <m:r>
                      <a:rPr lang="en-US" sz="1800" b="0" i="1" dirty="0" smtClean="0">
                        <a:latin typeface="Cambria Math" panose="02040503050406030204" pitchFamily="18" charset="0"/>
                      </a:rPr>
                      <m:t>:</m:t>
                    </m:r>
                    <m:r>
                      <a:rPr lang="en-US" sz="1800" i="1" dirty="0">
                        <a:latin typeface="Cambria Math" panose="02040503050406030204" pitchFamily="18" charset="0"/>
                      </a:rPr>
                      <m:t> </m:t>
                    </m:r>
                    <m:d>
                      <m:dPr>
                        <m:ctrlPr>
                          <a:rPr lang="en-US" sz="1800" i="1" dirty="0">
                            <a:latin typeface="Cambria Math" panose="02040503050406030204" pitchFamily="18" charset="0"/>
                          </a:rPr>
                        </m:ctrlPr>
                      </m:dPr>
                      <m:e>
                        <m:r>
                          <a:rPr lang="en-US" sz="1800" i="1" dirty="0" err="1">
                            <a:latin typeface="Cambria Math" panose="02040503050406030204" pitchFamily="18" charset="0"/>
                          </a:rPr>
                          <m:t>𝑖</m:t>
                        </m:r>
                        <m:r>
                          <a:rPr lang="en-US" sz="1800" b="0" i="1" dirty="0" smtClean="0">
                            <a:latin typeface="Cambria Math" panose="02040503050406030204" pitchFamily="18" charset="0"/>
                          </a:rPr>
                          <m:t>,</m:t>
                        </m:r>
                        <m:r>
                          <a:rPr lang="en-US" sz="1800" i="1" dirty="0">
                            <a:latin typeface="Cambria Math" panose="02040503050406030204" pitchFamily="18" charset="0"/>
                          </a:rPr>
                          <m:t>𝑗</m:t>
                        </m:r>
                      </m:e>
                    </m:d>
                    <m:r>
                      <a:rPr lang="en-US" sz="1800" b="0" i="1" dirty="0" smtClean="0">
                        <a:latin typeface="Cambria Math" panose="02040503050406030204" pitchFamily="18" charset="0"/>
                      </a:rPr>
                      <m:t>∈</m:t>
                    </m:r>
                    <m:r>
                      <a:rPr lang="en-US" sz="1800" i="1" dirty="0">
                        <a:latin typeface="Cambria Math" panose="02040503050406030204" pitchFamily="18" charset="0"/>
                      </a:rPr>
                      <m:t>𝐸</m:t>
                    </m:r>
                    <m:r>
                      <a:rPr lang="en-US" sz="1800" b="0" i="1" dirty="0" smtClean="0">
                        <a:latin typeface="Cambria Math" panose="02040503050406030204" pitchFamily="18" charset="0"/>
                      </a:rPr>
                      <m:t>→</m:t>
                    </m:r>
                    <m:r>
                      <a:rPr lang="en-US" sz="1800" i="1" dirty="0">
                        <a:latin typeface="Cambria Math" panose="02040503050406030204" pitchFamily="18" charset="0"/>
                      </a:rPr>
                      <m:t>𝑅</m:t>
                    </m:r>
                  </m:oMath>
                </a14:m>
                <a:r>
                  <a:rPr lang="en-US" sz="1800" dirty="0"/>
                  <a:t> is a non-negative </a:t>
                </a:r>
                <a:r>
                  <a:rPr lang="en-US" sz="1800" dirty="0" smtClean="0"/>
                  <a:t>weight corresponding </a:t>
                </a:r>
                <a:r>
                  <a:rPr lang="en-US" sz="1800" dirty="0"/>
                  <a:t>to the edge between vertex </a:t>
                </a:r>
                <a14:m>
                  <m:oMath xmlns:m="http://schemas.openxmlformats.org/officeDocument/2006/math">
                    <m:r>
                      <a:rPr lang="en-US" sz="1800" i="1" dirty="0" smtClean="0">
                        <a:latin typeface="Cambria Math" panose="02040503050406030204" pitchFamily="18" charset="0"/>
                      </a:rPr>
                      <m:t>𝑖</m:t>
                    </m:r>
                  </m:oMath>
                </a14:m>
                <a:r>
                  <a:rPr lang="en-US" sz="1800" dirty="0"/>
                  <a:t> and </a:t>
                </a:r>
                <a14:m>
                  <m:oMath xmlns:m="http://schemas.openxmlformats.org/officeDocument/2006/math">
                    <m:r>
                      <a:rPr lang="en-US" sz="1800" i="1" dirty="0" smtClean="0">
                        <a:latin typeface="Cambria Math" panose="02040503050406030204" pitchFamily="18" charset="0"/>
                      </a:rPr>
                      <m:t>𝑗</m:t>
                    </m:r>
                  </m:oMath>
                </a14:m>
                <a:r>
                  <a:rPr lang="en-US" sz="1800" dirty="0" smtClean="0"/>
                  <a:t>.</a:t>
                </a:r>
                <a:endParaRPr lang="en-SG" sz="18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967"/>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Formulation (2)</a:t>
            </a:r>
            <a:endParaRPr lang="en-SG" dirty="0"/>
          </a:p>
        </p:txBody>
      </p:sp>
      <p:pic>
        <p:nvPicPr>
          <p:cNvPr id="5" name="图片 4"/>
          <p:cNvPicPr>
            <a:picLocks noChangeAspect="1"/>
          </p:cNvPicPr>
          <p:nvPr/>
        </p:nvPicPr>
        <p:blipFill>
          <a:blip r:embed="rId4"/>
          <a:stretch>
            <a:fillRect/>
          </a:stretch>
        </p:blipFill>
        <p:spPr>
          <a:xfrm>
            <a:off x="1222742" y="4635114"/>
            <a:ext cx="6955243" cy="1951751"/>
          </a:xfrm>
          <a:prstGeom prst="rect">
            <a:avLst/>
          </a:prstGeom>
        </p:spPr>
      </p:pic>
    </p:spTree>
    <p:extLst>
      <p:ext uri="{BB962C8B-B14F-4D97-AF65-F5344CB8AC3E}">
        <p14:creationId xmlns:p14="http://schemas.microsoft.com/office/powerpoint/2010/main" val="2051676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a:xfrm>
            <a:off x="7605604" y="6365875"/>
            <a:ext cx="503237" cy="301625"/>
          </a:xfrm>
        </p:spPr>
        <p:txBody>
          <a:bodyPr/>
          <a:lstStyle/>
          <a:p>
            <a:fld id="{ECA8CC16-1B1F-47D2-B120-C59E65FB8A6E}" type="slidenum">
              <a:rPr lang="en-US" altLang="zh-CN" smtClean="0"/>
              <a:pPr/>
              <a:t>9</a:t>
            </a:fld>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smtClean="0">
                    <a:ea typeface="宋体" charset="-122"/>
                  </a:rPr>
                  <a:t>Selection Criteria</a:t>
                </a:r>
              </a:p>
              <a:p>
                <a:pPr lvl="2"/>
                <a:r>
                  <a:rPr lang="en-US" altLang="zh-CN" sz="2000" dirty="0" smtClean="0">
                    <a:ea typeface="宋体" charset="-122"/>
                  </a:rPr>
                  <a:t>vertex weight </a:t>
                </a:r>
                <a14:m>
                  <m:oMath xmlns:m="http://schemas.openxmlformats.org/officeDocument/2006/math">
                    <m:r>
                      <a:rPr lang="en-US" altLang="zh-CN" sz="2000" i="1">
                        <a:latin typeface="Cambria Math" panose="02040503050406030204" pitchFamily="18" charset="0"/>
                        <a:ea typeface="宋体" charset="-122"/>
                      </a:rPr>
                      <m:t>→</m:t>
                    </m:r>
                  </m:oMath>
                </a14:m>
                <a:r>
                  <a:rPr lang="en-US" altLang="zh-CN" sz="2000" dirty="0" smtClean="0">
                    <a:ea typeface="宋体" charset="-122"/>
                  </a:rPr>
                  <a:t> </a:t>
                </a:r>
                <a:r>
                  <a:rPr lang="en-US" altLang="zh-CN" sz="2000" dirty="0">
                    <a:ea typeface="宋体" charset="-122"/>
                  </a:rPr>
                  <a:t>the quality of each hash function</a:t>
                </a:r>
                <a:endParaRPr lang="en-US" altLang="zh-CN" sz="2000" dirty="0" smtClean="0">
                  <a:ea typeface="宋体" charset="-122"/>
                </a:endParaRPr>
              </a:p>
              <a:p>
                <a:pPr lvl="3"/>
                <a:r>
                  <a:rPr lang="en-US" altLang="zh-CN" dirty="0" smtClean="0">
                    <a:ea typeface="宋体" charset="-122"/>
                  </a:rPr>
                  <a:t>Hash </a:t>
                </a:r>
                <a:r>
                  <a:rPr lang="en-US" altLang="zh-CN" dirty="0">
                    <a:ea typeface="宋体" charset="-122"/>
                  </a:rPr>
                  <a:t>functions should preserve </a:t>
                </a:r>
                <a:r>
                  <a:rPr lang="en-US" altLang="zh-CN" dirty="0" smtClean="0">
                    <a:ea typeface="宋体" charset="-122"/>
                  </a:rPr>
                  <a:t>similarities between </a:t>
                </a:r>
                <a:r>
                  <a:rPr lang="en-US" altLang="zh-CN" dirty="0">
                    <a:ea typeface="宋体" charset="-122"/>
                  </a:rPr>
                  <a:t>data points</a:t>
                </a:r>
              </a:p>
              <a:p>
                <a:pPr lvl="3"/>
                <a:r>
                  <a:rPr lang="en-US" altLang="zh-CN" dirty="0" smtClean="0">
                    <a:ea typeface="宋体" charset="-122"/>
                  </a:rPr>
                  <a:t>Measured by the empirical accuracy [Wang, Kumar, and Chang 2012]</a:t>
                </a:r>
              </a:p>
              <a:p>
                <a:pPr lvl="3"/>
                <a:r>
                  <a:rPr lang="en-US" altLang="zh-CN" dirty="0" smtClean="0">
                    <a:ea typeface="宋体" charset="-122"/>
                  </a:rPr>
                  <a:t>Based on similarity matrix </a:t>
                </a:r>
                <a14:m>
                  <m:oMath xmlns:m="http://schemas.openxmlformats.org/officeDocument/2006/math">
                    <m:r>
                      <a:rPr lang="en-US" altLang="zh-CN" b="0" i="1" smtClean="0">
                        <a:latin typeface="Cambria Math" panose="02040503050406030204" pitchFamily="18" charset="0"/>
                        <a:ea typeface="宋体" charset="-122"/>
                      </a:rPr>
                      <m:t>𝑆</m:t>
                    </m:r>
                  </m:oMath>
                </a14:m>
                <a:r>
                  <a:rPr lang="en-US" altLang="zh-CN" dirty="0" smtClean="0">
                    <a:ea typeface="宋体" charset="-122"/>
                  </a:rPr>
                  <a:t> considering both neighbors and non-neighbors </a:t>
                </a:r>
              </a:p>
              <a:p>
                <a:pPr lvl="3"/>
                <a:endParaRPr lang="en-US" altLang="zh-CN" dirty="0">
                  <a:ea typeface="宋体" charset="-122"/>
                </a:endParaRPr>
              </a:p>
              <a:p>
                <a:pPr lvl="3"/>
                <a:endParaRPr lang="en-US" altLang="zh-CN" dirty="0" smtClean="0">
                  <a:ea typeface="宋体" charset="-122"/>
                </a:endParaRPr>
              </a:p>
              <a:p>
                <a:pPr lvl="2"/>
                <a:r>
                  <a:rPr lang="en-US" altLang="zh-CN" sz="2000" dirty="0" smtClean="0">
                    <a:ea typeface="宋体" charset="-122"/>
                  </a:rPr>
                  <a:t>Edge weight</a:t>
                </a:r>
                <a:r>
                  <a:rPr lang="en-US" altLang="zh-CN" sz="2000" dirty="0">
                    <a:ea typeface="宋体" charset="-122"/>
                  </a:rPr>
                  <a:t> </a:t>
                </a:r>
                <a14:m>
                  <m:oMath xmlns:m="http://schemas.openxmlformats.org/officeDocument/2006/math">
                    <m:r>
                      <a:rPr lang="en-US" altLang="zh-CN" sz="2000" i="1">
                        <a:latin typeface="Cambria Math" panose="02040503050406030204" pitchFamily="18" charset="0"/>
                        <a:ea typeface="宋体" charset="-122"/>
                      </a:rPr>
                      <m:t>→</m:t>
                    </m:r>
                  </m:oMath>
                </a14:m>
                <a:r>
                  <a:rPr lang="en-US" altLang="zh-CN" sz="2000" dirty="0" smtClean="0">
                    <a:ea typeface="宋体" charset="-122"/>
                  </a:rPr>
                  <a:t> </a:t>
                </a:r>
                <a:r>
                  <a:rPr lang="en-US" altLang="zh-CN" sz="2000" dirty="0">
                    <a:ea typeface="宋体" charset="-122"/>
                  </a:rPr>
                  <a:t>the pairwise </a:t>
                </a:r>
                <a:r>
                  <a:rPr lang="en-US" altLang="zh-CN" sz="2000" dirty="0" smtClean="0">
                    <a:ea typeface="宋体" charset="-122"/>
                  </a:rPr>
                  <a:t>relationships between </a:t>
                </a:r>
                <a:r>
                  <a:rPr lang="en-US" altLang="zh-CN" sz="2000" dirty="0">
                    <a:ea typeface="宋体" charset="-122"/>
                  </a:rPr>
                  <a:t>hash </a:t>
                </a:r>
                <a:r>
                  <a:rPr lang="en-US" altLang="zh-CN" sz="2000" dirty="0" smtClean="0">
                    <a:ea typeface="宋体" charset="-122"/>
                  </a:rPr>
                  <a:t>functions</a:t>
                </a:r>
              </a:p>
              <a:p>
                <a:pPr lvl="3"/>
                <a:r>
                  <a:rPr lang="en-US" altLang="zh-CN" dirty="0" smtClean="0">
                    <a:ea typeface="宋体" charset="-122"/>
                  </a:rPr>
                  <a:t>Hash </a:t>
                </a:r>
                <a:r>
                  <a:rPr lang="en-US" altLang="zh-CN" dirty="0">
                    <a:ea typeface="宋体" charset="-122"/>
                  </a:rPr>
                  <a:t>functions </a:t>
                </a:r>
                <a:r>
                  <a:rPr lang="en-US" altLang="zh-CN" dirty="0" smtClean="0">
                    <a:ea typeface="宋体" charset="-122"/>
                  </a:rPr>
                  <a:t>should be independent to reduce bit redundancy</a:t>
                </a:r>
              </a:p>
              <a:p>
                <a:pPr lvl="3"/>
                <a:r>
                  <a:rPr lang="en-US" altLang="zh-CN" dirty="0">
                    <a:ea typeface="宋体" charset="-122"/>
                  </a:rPr>
                  <a:t>Measured by Mutual </a:t>
                </a:r>
                <a:r>
                  <a:rPr lang="en-US" altLang="zh-CN" dirty="0" smtClean="0">
                    <a:ea typeface="宋体" charset="-122"/>
                  </a:rPr>
                  <a:t>information among </a:t>
                </a:r>
                <a:r>
                  <a:rPr lang="en-US" altLang="zh-CN" dirty="0">
                    <a:ea typeface="宋体" charset="-122"/>
                  </a:rPr>
                  <a:t>their bit </a:t>
                </a:r>
                <a:r>
                  <a:rPr lang="en-US" altLang="zh-CN" dirty="0" smtClean="0">
                    <a:ea typeface="宋体" charset="-122"/>
                  </a:rPr>
                  <a:t>variables</a:t>
                </a:r>
              </a:p>
              <a:p>
                <a:pPr lvl="3"/>
                <a:r>
                  <a:rPr lang="en-US" altLang="zh-CN" dirty="0" smtClean="0">
                    <a:ea typeface="宋体" charset="-122"/>
                  </a:rPr>
                  <a:t>Based on </a:t>
                </a:r>
                <a:r>
                  <a:rPr lang="en-US" altLang="zh-CN" dirty="0"/>
                  <a:t>the bit distribution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𝑦</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m:t>
                    </m:r>
                  </m:oMath>
                </a14:m>
                <a:r>
                  <a:rPr lang="en-US" altLang="zh-CN" dirty="0">
                    <a:ea typeface="宋体" charset="-122"/>
                  </a:rPr>
                  <a:t> </a:t>
                </a:r>
                <a:r>
                  <a:rPr lang="en-US" altLang="zh-CN" dirty="0"/>
                  <a:t>for </a:t>
                </a:r>
                <a14:m>
                  <m:oMath xmlns:m="http://schemas.openxmlformats.org/officeDocument/2006/math">
                    <m:r>
                      <a:rPr lang="en-US" altLang="zh-CN" i="1" dirty="0" smtClean="0">
                        <a:latin typeface="Cambria Math" panose="02040503050406030204" pitchFamily="18" charset="0"/>
                      </a:rPr>
                      <m:t>𝑖</m:t>
                    </m:r>
                  </m:oMath>
                </a14:m>
                <a:r>
                  <a:rPr lang="en-US" altLang="zh-CN" dirty="0"/>
                  <a:t>-</a:t>
                </a:r>
                <a:r>
                  <a:rPr lang="en-US" altLang="zh-CN" dirty="0" err="1"/>
                  <a:t>th</a:t>
                </a:r>
                <a:r>
                  <a:rPr lang="en-US" altLang="zh-CN" dirty="0"/>
                  <a:t> </a:t>
                </a:r>
                <a:r>
                  <a:rPr lang="en-US" altLang="zh-CN" dirty="0" smtClean="0"/>
                  <a:t>function </a:t>
                </a:r>
                <a:r>
                  <a:rPr lang="en-US" altLang="zh-CN" dirty="0" smtClean="0">
                    <a:ea typeface="宋体" charset="-122"/>
                  </a:rPr>
                  <a:t>and </a:t>
                </a:r>
                <a:r>
                  <a:rPr lang="en-US" altLang="zh-CN" dirty="0">
                    <a:ea typeface="宋体" charset="-122"/>
                  </a:rPr>
                  <a:t>the joint </a:t>
                </a:r>
                <a:r>
                  <a:rPr lang="en-US" altLang="zh-CN" dirty="0" smtClean="0">
                    <a:ea typeface="宋体" charset="-122"/>
                  </a:rPr>
                  <a:t>distribution </a:t>
                </a:r>
                <a14:m>
                  <m:oMath xmlns:m="http://schemas.openxmlformats.org/officeDocument/2006/math">
                    <m:r>
                      <a:rPr lang="en-US" altLang="zh-CN" i="1" dirty="0" smtClean="0">
                        <a:latin typeface="Cambria Math" panose="02040503050406030204" pitchFamily="18" charset="0"/>
                        <a:ea typeface="宋体" charset="-122"/>
                      </a:rPr>
                      <m:t>𝑝</m:t>
                    </m:r>
                    <m:r>
                      <a:rPr lang="en-US" altLang="zh-CN" i="1" dirty="0" smtClean="0">
                        <a:latin typeface="Cambria Math" panose="02040503050406030204" pitchFamily="18" charset="0"/>
                        <a:ea typeface="宋体" charset="-122"/>
                      </a:rPr>
                      <m:t>(</m:t>
                    </m:r>
                    <m:sSub>
                      <m:sSubPr>
                        <m:ctrlPr>
                          <a:rPr lang="en-US" altLang="zh-CN" b="0" i="1" dirty="0" smtClean="0">
                            <a:latin typeface="Cambria Math" panose="02040503050406030204" pitchFamily="18" charset="0"/>
                            <a:ea typeface="宋体" charset="-122"/>
                          </a:rPr>
                        </m:ctrlPr>
                      </m:sSubPr>
                      <m:e>
                        <m:r>
                          <a:rPr lang="en-US" altLang="zh-CN" i="1" dirty="0" err="1">
                            <a:latin typeface="Cambria Math" panose="02040503050406030204" pitchFamily="18" charset="0"/>
                            <a:ea typeface="宋体" charset="-122"/>
                          </a:rPr>
                          <m:t>𝑦</m:t>
                        </m:r>
                      </m:e>
                      <m:sub>
                        <m:r>
                          <a:rPr lang="en-US" altLang="zh-CN" i="1" dirty="0" err="1">
                            <a:latin typeface="Cambria Math" panose="02040503050406030204" pitchFamily="18" charset="0"/>
                            <a:ea typeface="宋体" charset="-122"/>
                          </a:rPr>
                          <m:t>𝑖</m:t>
                        </m:r>
                      </m:sub>
                    </m:sSub>
                    <m:r>
                      <a:rPr lang="en-US" altLang="zh-CN" b="0" i="1" dirty="0" smtClean="0">
                        <a:latin typeface="Cambria Math" panose="02040503050406030204" pitchFamily="18" charset="0"/>
                        <a:ea typeface="宋体" charset="-122"/>
                      </a:rPr>
                      <m:t>,</m:t>
                    </m:r>
                    <m:sSub>
                      <m:sSubPr>
                        <m:ctrlPr>
                          <a:rPr lang="en-US" altLang="zh-CN" b="0" i="1" dirty="0" smtClean="0">
                            <a:latin typeface="Cambria Math" panose="02040503050406030204" pitchFamily="18" charset="0"/>
                            <a:ea typeface="宋体" charset="-122"/>
                          </a:rPr>
                        </m:ctrlPr>
                      </m:sSubPr>
                      <m:e>
                        <m:r>
                          <a:rPr lang="en-US" altLang="zh-CN" i="1" dirty="0" err="1">
                            <a:latin typeface="Cambria Math" panose="02040503050406030204" pitchFamily="18" charset="0"/>
                            <a:ea typeface="宋体" charset="-122"/>
                          </a:rPr>
                          <m:t>𝑦</m:t>
                        </m:r>
                      </m:e>
                      <m:sub>
                        <m:r>
                          <a:rPr lang="en-US" altLang="zh-CN" i="1" dirty="0" err="1">
                            <a:latin typeface="Cambria Math" panose="02040503050406030204" pitchFamily="18" charset="0"/>
                            <a:ea typeface="宋体" charset="-122"/>
                          </a:rPr>
                          <m:t>𝑗</m:t>
                        </m:r>
                      </m:sub>
                    </m:sSub>
                    <m:r>
                      <a:rPr lang="en-US" altLang="zh-CN" i="1" dirty="0">
                        <a:latin typeface="Cambria Math" panose="02040503050406030204" pitchFamily="18" charset="0"/>
                        <a:ea typeface="宋体" charset="-122"/>
                      </a:rPr>
                      <m:t>)</m:t>
                    </m:r>
                  </m:oMath>
                </a14:m>
                <a:endParaRPr lang="en-US" altLang="zh-CN" dirty="0">
                  <a:ea typeface="宋体" charset="-122"/>
                </a:endParaRPr>
              </a:p>
              <a:p>
                <a:pPr lvl="3"/>
                <a:endParaRPr lang="en-SG"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967"/>
                </a:stretch>
              </a:blipFill>
            </p:spPr>
            <p:txBody>
              <a:bodyPr/>
              <a:lstStyle/>
              <a:p>
                <a:r>
                  <a:rPr lang="zh-CN" altLang="en-US">
                    <a:noFill/>
                  </a:rPr>
                  <a:t> </a:t>
                </a:r>
              </a:p>
            </p:txBody>
          </p:sp>
        </mc:Fallback>
      </mc:AlternateContent>
      <p:sp>
        <p:nvSpPr>
          <p:cNvPr id="3" name="Title 2"/>
          <p:cNvSpPr>
            <a:spLocks noGrp="1"/>
          </p:cNvSpPr>
          <p:nvPr>
            <p:ph type="title"/>
          </p:nvPr>
        </p:nvSpPr>
        <p:spPr>
          <a:xfrm>
            <a:off x="153988" y="541338"/>
            <a:ext cx="8869362" cy="480131"/>
          </a:xfrm>
        </p:spPr>
        <p:txBody>
          <a:bodyPr/>
          <a:lstStyle/>
          <a:p>
            <a:r>
              <a:rPr lang="en-US" altLang="zh-CN" dirty="0">
                <a:ea typeface="宋体" charset="-122"/>
              </a:rPr>
              <a:t>Reciprocal Hash </a:t>
            </a:r>
            <a:r>
              <a:rPr lang="en-US" altLang="zh-CN" dirty="0" smtClean="0">
                <a:ea typeface="宋体" charset="-122"/>
              </a:rPr>
              <a:t>Tables: Formulation (3)</a:t>
            </a:r>
            <a:endParaRPr lang="en-SG" dirty="0"/>
          </a:p>
        </p:txBody>
      </p:sp>
      <mc:AlternateContent xmlns:mc="http://schemas.openxmlformats.org/markup-compatibility/2006" xmlns:a14="http://schemas.microsoft.com/office/drawing/2010/main">
        <mc:Choice Requires="a14">
          <p:sp>
            <p:nvSpPr>
              <p:cNvPr id="4" name="矩形 3"/>
              <p:cNvSpPr/>
              <p:nvPr/>
            </p:nvSpPr>
            <p:spPr>
              <a:xfrm>
                <a:off x="2870791" y="2955851"/>
                <a:ext cx="3179135" cy="489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684213" lvl="3"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b="0" i="1">
                              <a:latin typeface="Cambria Math" panose="02040503050406030204" pitchFamily="18" charset="0"/>
                              <a:ea typeface="宋体" charset="-122"/>
                            </a:rPr>
                          </m:ctrlPr>
                        </m:sSubPr>
                        <m:e>
                          <m:r>
                            <a:rPr lang="en-US" altLang="zh-CN" sz="1800" b="0" i="1">
                              <a:latin typeface="Cambria Math" panose="02040503050406030204" pitchFamily="18" charset="0"/>
                              <a:ea typeface="宋体" charset="-122"/>
                            </a:rPr>
                            <m:t>𝜋</m:t>
                          </m:r>
                        </m:e>
                        <m:sub>
                          <m:r>
                            <a:rPr lang="en-US" altLang="zh-CN" sz="1800" b="0" i="1">
                              <a:latin typeface="Cambria Math" panose="02040503050406030204" pitchFamily="18" charset="0"/>
                              <a:ea typeface="宋体" charset="-122"/>
                            </a:rPr>
                            <m:t>𝑖</m:t>
                          </m:r>
                        </m:sub>
                      </m:sSub>
                      <m:r>
                        <a:rPr lang="en-US" altLang="zh-CN" sz="1800" b="0" i="1">
                          <a:latin typeface="Cambria Math" panose="02040503050406030204" pitchFamily="18" charset="0"/>
                          <a:ea typeface="宋体" charset="-122"/>
                        </a:rPr>
                        <m:t>=</m:t>
                      </m:r>
                      <m:r>
                        <m:rPr>
                          <m:sty m:val="p"/>
                        </m:rPr>
                        <a:rPr lang="en-US" altLang="zh-CN" sz="1800" b="0">
                          <a:latin typeface="Cambria Math" panose="02040503050406030204" pitchFamily="18" charset="0"/>
                          <a:ea typeface="宋体" charset="-122"/>
                        </a:rPr>
                        <m:t>exp</m:t>
                      </m:r>
                      <m:r>
                        <a:rPr lang="en-US" altLang="zh-CN" sz="1800" b="0" i="1">
                          <a:latin typeface="Cambria Math" panose="02040503050406030204" pitchFamily="18" charset="0"/>
                          <a:ea typeface="宋体" charset="-122"/>
                        </a:rPr>
                        <m:t>⁡(</m:t>
                      </m:r>
                      <m:r>
                        <a:rPr lang="en-US" altLang="zh-CN" sz="1800" b="0" i="1">
                          <a:latin typeface="Cambria Math" panose="02040503050406030204" pitchFamily="18" charset="0"/>
                          <a:ea typeface="宋体" charset="-122"/>
                        </a:rPr>
                        <m:t>𝛾</m:t>
                      </m:r>
                      <m:sSub>
                        <m:sSubPr>
                          <m:ctrlPr>
                            <a:rPr lang="en-US" altLang="zh-CN" sz="1800" b="0" i="1">
                              <a:latin typeface="Cambria Math" panose="02040503050406030204" pitchFamily="18" charset="0"/>
                              <a:ea typeface="宋体" charset="-122"/>
                            </a:rPr>
                          </m:ctrlPr>
                        </m:sSubPr>
                        <m:e>
                          <m:r>
                            <a:rPr lang="en-US" altLang="zh-CN" sz="1800" b="0" i="1">
                              <a:latin typeface="Cambria Math" panose="02040503050406030204" pitchFamily="18" charset="0"/>
                              <a:ea typeface="宋体" charset="-122"/>
                            </a:rPr>
                            <m:t>𝑌</m:t>
                          </m:r>
                        </m:e>
                        <m:sub>
                          <m:r>
                            <a:rPr lang="en-US" altLang="zh-CN" sz="1800" b="0" i="1">
                              <a:latin typeface="Cambria Math" panose="02040503050406030204" pitchFamily="18" charset="0"/>
                              <a:ea typeface="宋体" charset="-122"/>
                            </a:rPr>
                            <m:t>𝑖</m:t>
                          </m:r>
                        </m:sub>
                      </m:sSub>
                      <m:r>
                        <a:rPr lang="en-US" altLang="zh-CN" sz="1800" b="0" i="1">
                          <a:latin typeface="Cambria Math" panose="02040503050406030204" pitchFamily="18" charset="0"/>
                          <a:ea typeface="宋体" charset="-122"/>
                        </a:rPr>
                        <m:t>𝑆</m:t>
                      </m:r>
                      <m:sSubSup>
                        <m:sSubSupPr>
                          <m:ctrlPr>
                            <a:rPr lang="en-US" altLang="zh-CN" sz="1800" b="0" i="1">
                              <a:latin typeface="Cambria Math" panose="02040503050406030204" pitchFamily="18" charset="0"/>
                              <a:ea typeface="宋体" charset="-122"/>
                            </a:rPr>
                          </m:ctrlPr>
                        </m:sSubSupPr>
                        <m:e>
                          <m:r>
                            <a:rPr lang="en-US" altLang="zh-CN" sz="1800" b="0" i="1">
                              <a:latin typeface="Cambria Math" panose="02040503050406030204" pitchFamily="18" charset="0"/>
                              <a:ea typeface="宋体" charset="-122"/>
                            </a:rPr>
                            <m:t>𝑌</m:t>
                          </m:r>
                        </m:e>
                        <m:sub>
                          <m:r>
                            <a:rPr lang="en-US" altLang="zh-CN" sz="1800" b="0" i="1">
                              <a:latin typeface="Cambria Math" panose="02040503050406030204" pitchFamily="18" charset="0"/>
                              <a:ea typeface="宋体" charset="-122"/>
                            </a:rPr>
                            <m:t>𝑖</m:t>
                          </m:r>
                        </m:sub>
                        <m:sup>
                          <m:r>
                            <a:rPr lang="en-US" altLang="zh-CN" sz="1800" b="0" i="1">
                              <a:latin typeface="Cambria Math" panose="02040503050406030204" pitchFamily="18" charset="0"/>
                              <a:ea typeface="宋体" charset="-122"/>
                            </a:rPr>
                            <m:t>𝑇</m:t>
                          </m:r>
                        </m:sup>
                      </m:sSubSup>
                      <m:r>
                        <a:rPr lang="en-US" altLang="zh-CN" sz="1800" b="0" i="1">
                          <a:latin typeface="Cambria Math" panose="02040503050406030204" pitchFamily="18" charset="0"/>
                          <a:ea typeface="宋体" charset="-122"/>
                        </a:rPr>
                        <m:t>)</m:t>
                      </m:r>
                    </m:oMath>
                  </m:oMathPara>
                </a14:m>
                <a:endParaRPr lang="en-US" altLang="zh-CN" sz="1800" dirty="0">
                  <a:ea typeface="宋体"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870791" y="2955851"/>
                <a:ext cx="3179135" cy="48909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503967" y="4918702"/>
                <a:ext cx="4136065" cy="9002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458787" lvl="2" indent="0" algn="ctr">
                  <a:buNone/>
                </a:pPr>
                <a14:m>
                  <m:oMathPara xmlns:m="http://schemas.openxmlformats.org/officeDocument/2006/math">
                    <m:oMathParaPr>
                      <m:jc m:val="center"/>
                    </m:oMathParaPr>
                    <m:oMath xmlns:m="http://schemas.openxmlformats.org/officeDocument/2006/math">
                      <m:sSub>
                        <m:sSubPr>
                          <m:ctrlPr>
                            <a:rPr lang="en-US" altLang="zh-CN" sz="1600" b="0" i="1" dirty="0">
                              <a:latin typeface="Cambria Math" panose="02040503050406030204" pitchFamily="18" charset="0"/>
                              <a:ea typeface="宋体" charset="-122"/>
                            </a:rPr>
                          </m:ctrlPr>
                        </m:sSubPr>
                        <m:e>
                          <m:r>
                            <a:rPr lang="en-US" altLang="zh-CN" sz="1600" b="0" i="1" dirty="0">
                              <a:latin typeface="Cambria Math" panose="02040503050406030204" pitchFamily="18" charset="0"/>
                              <a:ea typeface="宋体" charset="-122"/>
                            </a:rPr>
                            <m:t>𝑎</m:t>
                          </m:r>
                        </m:e>
                        <m:sub>
                          <m:r>
                            <a:rPr lang="en-US" altLang="zh-CN" sz="1600" b="0" i="1" dirty="0">
                              <a:latin typeface="Cambria Math" panose="02040503050406030204" pitchFamily="18" charset="0"/>
                              <a:ea typeface="宋体" charset="-122"/>
                            </a:rPr>
                            <m:t>𝑖𝑗</m:t>
                          </m:r>
                        </m:sub>
                      </m:sSub>
                      <m:r>
                        <a:rPr lang="en-US" altLang="zh-CN" sz="1600" b="0" i="1" dirty="0">
                          <a:latin typeface="Cambria Math" panose="02040503050406030204" pitchFamily="18" charset="0"/>
                          <a:ea typeface="宋体" charset="-122"/>
                        </a:rPr>
                        <m:t>=</m:t>
                      </m:r>
                      <m:r>
                        <m:rPr>
                          <m:sty m:val="p"/>
                        </m:rPr>
                        <a:rPr lang="en-US" altLang="zh-CN" sz="1600" b="0" dirty="0">
                          <a:latin typeface="Cambria Math" panose="02040503050406030204" pitchFamily="18" charset="0"/>
                          <a:ea typeface="宋体" charset="-122"/>
                        </a:rPr>
                        <m:t>exp</m:t>
                      </m:r>
                      <m:r>
                        <a:rPr lang="en-US" altLang="zh-CN" sz="1600" b="0" i="1" dirty="0">
                          <a:latin typeface="Cambria Math" panose="02040503050406030204" pitchFamily="18" charset="0"/>
                          <a:ea typeface="宋体" charset="-122"/>
                        </a:rPr>
                        <m:t>⁡[−</m:t>
                      </m:r>
                      <m:r>
                        <a:rPr lang="en-US" altLang="zh-CN" sz="1600" b="0" i="1" dirty="0">
                          <a:latin typeface="Cambria Math" panose="02040503050406030204" pitchFamily="18" charset="0"/>
                          <a:ea typeface="宋体" charset="-122"/>
                        </a:rPr>
                        <m:t>𝜆</m:t>
                      </m:r>
                      <m:nary>
                        <m:naryPr>
                          <m:chr m:val="∑"/>
                          <m:supHide m:val="on"/>
                          <m:ctrlPr>
                            <a:rPr lang="en-US" altLang="zh-CN" sz="1600" b="0" i="1" dirty="0">
                              <a:latin typeface="Cambria Math" panose="02040503050406030204" pitchFamily="18" charset="0"/>
                              <a:ea typeface="宋体" charset="-122"/>
                            </a:rPr>
                          </m:ctrlPr>
                        </m:naryPr>
                        <m:sub>
                          <m:sSub>
                            <m:sSubPr>
                              <m:ctrlPr>
                                <a:rPr lang="en-US" altLang="zh-CN" sz="1600" b="0" i="1" dirty="0">
                                  <a:latin typeface="Cambria Math" panose="02040503050406030204" pitchFamily="18" charset="0"/>
                                  <a:ea typeface="宋体" charset="-122"/>
                                </a:rPr>
                              </m:ctrlPr>
                            </m:sSubPr>
                            <m:e>
                              <m:r>
                                <a:rPr lang="en-US" altLang="zh-CN" sz="1600" b="0" i="1" dirty="0">
                                  <a:latin typeface="Cambria Math" panose="02040503050406030204" pitchFamily="18" charset="0"/>
                                  <a:ea typeface="宋体" charset="-122"/>
                                </a:rPr>
                                <m:t>𝑦</m:t>
                              </m:r>
                            </m:e>
                            <m:sub>
                              <m:r>
                                <a:rPr lang="en-US" altLang="zh-CN" sz="1600" b="0" i="1" dirty="0">
                                  <a:latin typeface="Cambria Math" panose="02040503050406030204" pitchFamily="18" charset="0"/>
                                  <a:ea typeface="宋体" charset="-122"/>
                                </a:rPr>
                                <m:t>𝑖</m:t>
                              </m:r>
                            </m:sub>
                          </m:sSub>
                          <m:r>
                            <a:rPr lang="en-US" altLang="zh-CN" sz="1600" b="0" i="1" dirty="0">
                              <a:latin typeface="Cambria Math" panose="02040503050406030204" pitchFamily="18" charset="0"/>
                              <a:ea typeface="宋体" charset="-122"/>
                            </a:rPr>
                            <m:t>,</m:t>
                          </m:r>
                          <m:sSub>
                            <m:sSubPr>
                              <m:ctrlPr>
                                <a:rPr lang="en-US" altLang="zh-CN" sz="1600" b="0" i="1" dirty="0">
                                  <a:latin typeface="Cambria Math" panose="02040503050406030204" pitchFamily="18" charset="0"/>
                                  <a:ea typeface="宋体" charset="-122"/>
                                </a:rPr>
                              </m:ctrlPr>
                            </m:sSubPr>
                            <m:e>
                              <m:r>
                                <a:rPr lang="en-US" altLang="zh-CN" sz="1600" b="0" i="1" dirty="0">
                                  <a:latin typeface="Cambria Math" panose="02040503050406030204" pitchFamily="18" charset="0"/>
                                  <a:ea typeface="宋体" charset="-122"/>
                                </a:rPr>
                                <m:t>𝑦</m:t>
                              </m:r>
                            </m:e>
                            <m:sub>
                              <m:r>
                                <a:rPr lang="en-US" altLang="zh-CN" sz="1600" b="0" i="1" dirty="0">
                                  <a:latin typeface="Cambria Math" panose="02040503050406030204" pitchFamily="18" charset="0"/>
                                  <a:ea typeface="宋体" charset="-122"/>
                                </a:rPr>
                                <m:t>𝑗</m:t>
                              </m:r>
                            </m:sub>
                          </m:sSub>
                        </m:sub>
                        <m:sup/>
                        <m:e>
                          <m:r>
                            <a:rPr lang="en-US" altLang="zh-CN" sz="1600" b="0" i="1" dirty="0">
                              <a:latin typeface="Cambria Math" panose="02040503050406030204" pitchFamily="18" charset="0"/>
                              <a:ea typeface="宋体" charset="-122"/>
                            </a:rPr>
                            <m:t>𝑝</m:t>
                          </m:r>
                          <m:d>
                            <m:dPr>
                              <m:ctrlPr>
                                <a:rPr lang="en-US" altLang="zh-CN" sz="1600" b="0" i="1" dirty="0">
                                  <a:latin typeface="Cambria Math" panose="02040503050406030204" pitchFamily="18" charset="0"/>
                                  <a:ea typeface="宋体" charset="-122"/>
                                </a:rPr>
                              </m:ctrlPr>
                            </m:dPr>
                            <m:e>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𝑖</m:t>
                                  </m:r>
                                </m:sub>
                              </m:sSub>
                              <m:r>
                                <a:rPr lang="en-US" altLang="zh-CN" sz="1600" i="1" dirty="0">
                                  <a:latin typeface="Cambria Math" panose="02040503050406030204" pitchFamily="18" charset="0"/>
                                  <a:ea typeface="宋体" charset="-122"/>
                                </a:rPr>
                                <m:t>,</m:t>
                              </m:r>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𝑗</m:t>
                                  </m:r>
                                </m:sub>
                              </m:sSub>
                            </m:e>
                          </m:d>
                        </m:e>
                      </m:nary>
                      <m:f>
                        <m:fPr>
                          <m:ctrlPr>
                            <a:rPr lang="en-US" altLang="zh-CN" sz="1600" i="1" dirty="0">
                              <a:latin typeface="Cambria Math" panose="02040503050406030204" pitchFamily="18" charset="0"/>
                              <a:ea typeface="宋体" charset="-122"/>
                            </a:rPr>
                          </m:ctrlPr>
                        </m:fPr>
                        <m:num>
                          <m:r>
                            <a:rPr lang="en-US" altLang="zh-CN" sz="1600" i="1" dirty="0">
                              <a:latin typeface="Cambria Math" panose="02040503050406030204" pitchFamily="18" charset="0"/>
                              <a:ea typeface="宋体" charset="-122"/>
                            </a:rPr>
                            <m:t>𝑝</m:t>
                          </m:r>
                          <m:d>
                            <m:dPr>
                              <m:ctrlPr>
                                <a:rPr lang="en-US" altLang="zh-CN" sz="1600" i="1" dirty="0">
                                  <a:latin typeface="Cambria Math" panose="02040503050406030204" pitchFamily="18" charset="0"/>
                                  <a:ea typeface="宋体" charset="-122"/>
                                </a:rPr>
                              </m:ctrlPr>
                            </m:dPr>
                            <m:e>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𝑖</m:t>
                                  </m:r>
                                </m:sub>
                              </m:sSub>
                              <m:r>
                                <a:rPr lang="en-US" altLang="zh-CN" sz="1600" i="1" dirty="0">
                                  <a:latin typeface="Cambria Math" panose="02040503050406030204" pitchFamily="18" charset="0"/>
                                  <a:ea typeface="宋体" charset="-122"/>
                                </a:rPr>
                                <m:t>,</m:t>
                              </m:r>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𝑗</m:t>
                                  </m:r>
                                </m:sub>
                              </m:sSub>
                            </m:e>
                          </m:d>
                        </m:num>
                        <m:den>
                          <m:r>
                            <a:rPr lang="en-US" altLang="zh-CN" sz="1600" i="1" dirty="0">
                              <a:latin typeface="Cambria Math" panose="02040503050406030204" pitchFamily="18" charset="0"/>
                              <a:ea typeface="宋体" charset="-122"/>
                            </a:rPr>
                            <m:t>𝑝</m:t>
                          </m:r>
                          <m:d>
                            <m:dPr>
                              <m:ctrlPr>
                                <a:rPr lang="en-US" altLang="zh-CN" sz="1600" i="1" dirty="0">
                                  <a:latin typeface="Cambria Math" panose="02040503050406030204" pitchFamily="18" charset="0"/>
                                  <a:ea typeface="宋体" charset="-122"/>
                                </a:rPr>
                              </m:ctrlPr>
                            </m:dPr>
                            <m:e>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𝑖</m:t>
                                  </m:r>
                                </m:sub>
                              </m:sSub>
                              <m:r>
                                <a:rPr lang="en-US" altLang="zh-CN" sz="1600" b="0" i="1" dirty="0">
                                  <a:latin typeface="Cambria Math" panose="02040503050406030204" pitchFamily="18" charset="0"/>
                                  <a:ea typeface="宋体" charset="-122"/>
                                </a:rPr>
                                <m:t>)</m:t>
                              </m:r>
                              <m:r>
                                <a:rPr lang="en-US" altLang="zh-CN" sz="1600" b="0" i="1" dirty="0">
                                  <a:latin typeface="Cambria Math" panose="02040503050406030204" pitchFamily="18" charset="0"/>
                                  <a:ea typeface="宋体" charset="-122"/>
                                </a:rPr>
                                <m:t>𝑝</m:t>
                              </m:r>
                              <m:r>
                                <a:rPr lang="en-US" altLang="zh-CN" sz="1600" b="0" i="1" dirty="0">
                                  <a:latin typeface="Cambria Math" panose="02040503050406030204" pitchFamily="18" charset="0"/>
                                  <a:ea typeface="宋体" charset="-122"/>
                                </a:rPr>
                                <m:t>(</m:t>
                              </m:r>
                              <m:sSub>
                                <m:sSubPr>
                                  <m:ctrlPr>
                                    <a:rPr lang="en-US" altLang="zh-CN" sz="1600" i="1" dirty="0">
                                      <a:latin typeface="Cambria Math" panose="02040503050406030204" pitchFamily="18" charset="0"/>
                                      <a:ea typeface="宋体" charset="-122"/>
                                    </a:rPr>
                                  </m:ctrlPr>
                                </m:sSubPr>
                                <m:e>
                                  <m:r>
                                    <a:rPr lang="en-US" altLang="zh-CN" sz="1600" i="1" dirty="0" err="1">
                                      <a:latin typeface="Cambria Math" panose="02040503050406030204" pitchFamily="18" charset="0"/>
                                      <a:ea typeface="宋体" charset="-122"/>
                                    </a:rPr>
                                    <m:t>𝑦</m:t>
                                  </m:r>
                                </m:e>
                                <m:sub>
                                  <m:r>
                                    <a:rPr lang="en-US" altLang="zh-CN" sz="1600" i="1" dirty="0" err="1">
                                      <a:latin typeface="Cambria Math" panose="02040503050406030204" pitchFamily="18" charset="0"/>
                                      <a:ea typeface="宋体" charset="-122"/>
                                    </a:rPr>
                                    <m:t>𝑗</m:t>
                                  </m:r>
                                </m:sub>
                              </m:sSub>
                            </m:e>
                          </m:d>
                        </m:den>
                      </m:f>
                      <m:r>
                        <a:rPr lang="en-US" altLang="zh-CN" sz="1600" b="0" i="1" dirty="0">
                          <a:latin typeface="Cambria Math" panose="02040503050406030204" pitchFamily="18" charset="0"/>
                          <a:ea typeface="宋体" charset="-122"/>
                        </a:rPr>
                        <m:t>]</m:t>
                      </m:r>
                    </m:oMath>
                  </m:oMathPara>
                </a14:m>
                <a:endParaRPr lang="en-SG" altLang="zh-CN" sz="1800" dirty="0"/>
              </a:p>
            </p:txBody>
          </p:sp>
        </mc:Choice>
        <mc:Fallback xmlns="">
          <p:sp>
            <p:nvSpPr>
              <p:cNvPr id="7" name="矩形 6"/>
              <p:cNvSpPr>
                <a:spLocks noRot="1" noChangeAspect="1" noMove="1" noResize="1" noEditPoints="1" noAdjustHandles="1" noChangeArrowheads="1" noChangeShapeType="1" noTextEdit="1"/>
              </p:cNvSpPr>
              <p:nvPr/>
            </p:nvSpPr>
            <p:spPr>
              <a:xfrm>
                <a:off x="2503967" y="4918702"/>
                <a:ext cx="4136065" cy="900224"/>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9346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My Template">
  <a:themeElements>
    <a:clrScheme name="IBM ER Template 3">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000000"/>
      </a:hlink>
      <a:folHlink>
        <a:srgbClr val="D18213"/>
      </a:folHlink>
    </a:clrScheme>
    <a:fontScheme name="2_IBM ER Templa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BM ER Templat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IBM ER Templat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IBM ER Template 3">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000000"/>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108306</TotalTime>
  <Words>2760</Words>
  <Application>Microsoft Office PowerPoint</Application>
  <PresentationFormat>全屏显示(4:3)</PresentationFormat>
  <Paragraphs>318</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ＭＳ Ｐゴシック</vt:lpstr>
      <vt:lpstr>NimbusRomNo9L-Regu</vt:lpstr>
      <vt:lpstr>宋体</vt:lpstr>
      <vt:lpstr>Arial</vt:lpstr>
      <vt:lpstr>Calibri</vt:lpstr>
      <vt:lpstr>Cambria Math</vt:lpstr>
      <vt:lpstr>Tahoma</vt:lpstr>
      <vt:lpstr>Times New Roman</vt:lpstr>
      <vt:lpstr>Wingdings</vt:lpstr>
      <vt:lpstr>Wingdings 2</vt:lpstr>
      <vt:lpstr>My Template</vt:lpstr>
      <vt:lpstr>PowerPoint 演示文稿</vt:lpstr>
      <vt:lpstr>Outline</vt:lpstr>
      <vt:lpstr>Introduction: Nearest Neighbor Search (1)</vt:lpstr>
      <vt:lpstr>Introduction: Nearest Neighbor Search (2)</vt:lpstr>
      <vt:lpstr>Introduction: Nearest Neighbor Search (3)</vt:lpstr>
      <vt:lpstr>Introduction: Motivation</vt:lpstr>
      <vt:lpstr>Reciprocal Hash Tables: Formulation (1)</vt:lpstr>
      <vt:lpstr>Reciprocal Hash Tables: Formulation (2)</vt:lpstr>
      <vt:lpstr>Reciprocal Hash Tables: Formulation (3)</vt:lpstr>
      <vt:lpstr>Reciprocal Hash Tables: Solutions (1)</vt:lpstr>
      <vt:lpstr>Reciprocal Hash Tables: Solutions (2)</vt:lpstr>
      <vt:lpstr>Reciprocal Hash Tables: Solutions (3)</vt:lpstr>
      <vt:lpstr>Sequential Strategy: Boosting</vt:lpstr>
      <vt:lpstr>Reciprocal Hash Tables: Solutions (4)</vt:lpstr>
      <vt:lpstr>Experiments</vt:lpstr>
      <vt:lpstr>Experiments: Over Basic Hashing Algorithms (1)</vt:lpstr>
      <vt:lpstr>Experiments: Over Basic Hashing Algorithms (2)</vt:lpstr>
      <vt:lpstr>Experiments: Over Multiple Hashing Algorithms</vt:lpstr>
      <vt:lpstr>Conclusion</vt:lpstr>
      <vt:lpstr>PowerPoint 演示文稿</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jrsmith</dc:creator>
  <cp:lastModifiedBy>Xianglong Liu</cp:lastModifiedBy>
  <cp:revision>2102</cp:revision>
  <dcterms:created xsi:type="dcterms:W3CDTF">2009-12-28T21:06:28Z</dcterms:created>
  <dcterms:modified xsi:type="dcterms:W3CDTF">2013-07-11T00:56:44Z</dcterms:modified>
</cp:coreProperties>
</file>