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3769" r:id="rId2"/>
    <p:sldMasterId id="2147483772" r:id="rId3"/>
  </p:sldMasterIdLst>
  <p:notesMasterIdLst>
    <p:notesMasterId r:id="rId20"/>
  </p:notesMasterIdLst>
  <p:handoutMasterIdLst>
    <p:handoutMasterId r:id="rId21"/>
  </p:handoutMasterIdLst>
  <p:sldIdLst>
    <p:sldId id="468" r:id="rId4"/>
    <p:sldId id="469" r:id="rId5"/>
    <p:sldId id="470" r:id="rId6"/>
    <p:sldId id="471" r:id="rId7"/>
    <p:sldId id="472" r:id="rId8"/>
    <p:sldId id="474" r:id="rId9"/>
    <p:sldId id="479" r:id="rId10"/>
    <p:sldId id="475" r:id="rId11"/>
    <p:sldId id="477" r:id="rId12"/>
    <p:sldId id="478" r:id="rId13"/>
    <p:sldId id="480" r:id="rId14"/>
    <p:sldId id="451" r:id="rId15"/>
    <p:sldId id="436" r:id="rId16"/>
    <p:sldId id="452" r:id="rId17"/>
    <p:sldId id="467" r:id="rId18"/>
    <p:sldId id="45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5C31C-D698-4AC9-8E5B-93C59A6D2FFC}">
          <p14:sldIdLst>
            <p14:sldId id="468"/>
            <p14:sldId id="469"/>
            <p14:sldId id="470"/>
            <p14:sldId id="471"/>
            <p14:sldId id="472"/>
            <p14:sldId id="474"/>
            <p14:sldId id="479"/>
            <p14:sldId id="475"/>
            <p14:sldId id="477"/>
            <p14:sldId id="478"/>
          </p14:sldIdLst>
        </p14:section>
        <p14:section name="SCORM to TLA" id="{BEA12120-E20A-4D93-958A-E424293F442A}">
          <p14:sldIdLst>
            <p14:sldId id="480"/>
            <p14:sldId id="451"/>
            <p14:sldId id="436"/>
            <p14:sldId id="452"/>
            <p14:sldId id="467"/>
            <p14:sldId id="45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62C"/>
    <a:srgbClr val="49701E"/>
    <a:srgbClr val="0070C0"/>
    <a:srgbClr val="1D8EFF"/>
    <a:srgbClr val="66CCFF"/>
    <a:srgbClr val="3399FF"/>
    <a:srgbClr val="20A3FC"/>
    <a:srgbClr val="3D8BFD"/>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0" autoAdjust="0"/>
    <p:restoredTop sz="61520" autoAdjust="0"/>
  </p:normalViewPr>
  <p:slideViewPr>
    <p:cSldViewPr>
      <p:cViewPr varScale="1">
        <p:scale>
          <a:sx n="67" d="100"/>
          <a:sy n="67" d="100"/>
        </p:scale>
        <p:origin x="-2088" y="-86"/>
      </p:cViewPr>
      <p:guideLst>
        <p:guide orient="horz" pos="480"/>
        <p:guide orient="horz" pos="243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lstStyle/>
          <a:p>
            <a:pPr hangingPunct="0">
              <a:defRPr sz="1400"/>
            </a:pPr>
            <a:endParaRPr lang="en-US" sz="1300">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lstStyle/>
          <a:p>
            <a:pPr algn="r" hangingPunct="0">
              <a:defRPr sz="1400"/>
            </a:pPr>
            <a:fld id="{1F66843A-4839-4C0A-9595-44BEED77C33A}" type="datetimeFigureOut">
              <a:t>2/26/2017</a:t>
            </a:fld>
            <a:endParaRPr lang="en-US" sz="1300">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lstStyle/>
          <a:p>
            <a:pPr hangingPunct="0">
              <a:defRPr sz="1400"/>
            </a:pPr>
            <a:endParaRPr lang="en-US" sz="1300">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lstStyle/>
          <a:p>
            <a:pPr algn="r" hangingPunct="0">
              <a:defRPr sz="1400"/>
            </a:pPr>
            <a:fld id="{B2B87DBE-82D2-48CA-BC78-1B5079AFF859}" type="slidenum">
              <a:t>‹#›</a:t>
            </a:fld>
            <a:endParaRPr lang="en-US" sz="1300">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75541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7F20243C-15B7-499A-B9E2-6D1D674602A5}" type="datetimeFigureOut">
              <a:t>2/26/2017</a:t>
            </a:fld>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8F9F2838-8FA1-4BFF-8653-9F27B290F4CA}" type="slidenum">
              <a:t>‹#›</a:t>
            </a:fld>
            <a:endParaRPr lang="en-US"/>
          </a:p>
        </p:txBody>
      </p:sp>
    </p:spTree>
    <p:extLst>
      <p:ext uri="{BB962C8B-B14F-4D97-AF65-F5344CB8AC3E}">
        <p14:creationId xmlns:p14="http://schemas.microsoft.com/office/powerpoint/2010/main" val="82116673"/>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800"/>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1440" tIns="45720" rIns="91440" bIns="45720" anchor="t"/>
          <a:lstStyle/>
          <a:p>
            <a:endParaRPr lang="en-US"/>
          </a:p>
        </p:txBody>
      </p:sp>
      <p:sp>
        <p:nvSpPr>
          <p:cNvPr id="4" name="Slide Number Placeholder 3"/>
          <p:cNvSpPr txBox="1">
            <a:spLocks noGrp="1"/>
          </p:cNvSpPr>
          <p:nvPr>
            <p:ph type="sldNum" sz="quarter" idx="8"/>
          </p:nvPr>
        </p:nvSpPr>
        <p:spPr>
          <a:xfrm>
            <a:off x="3884759" y="8685360"/>
            <a:ext cx="2971440" cy="456839"/>
          </a:xfrm>
        </p:spPr>
        <p:txBody>
          <a:bodyPr wrap="square" lIns="91440" tIns="45720" rIns="91440" bIns="45720"/>
          <a:lstStyle/>
          <a:p>
            <a:fld id="{0D8D09CA-B0F7-47E8-8261-A059DBA42D97}" type="slidenum">
              <a:rPr>
                <a:solidFill>
                  <a:prstClr val="black"/>
                </a:solidFill>
              </a:rPr>
              <a:pPr/>
              <a:t>1</a:t>
            </a:fld>
            <a:endParaRPr sz="1200">
              <a:solidFill>
                <a:srgbClr val="000000"/>
              </a:solidFill>
              <a:latin typeface="Calibri"/>
              <a:ea typeface="+mn-ea"/>
              <a:cs typeface="+mn-cs"/>
            </a:endParaRPr>
          </a:p>
        </p:txBody>
      </p:sp>
    </p:spTree>
    <p:extLst>
      <p:ext uri="{BB962C8B-B14F-4D97-AF65-F5344CB8AC3E}">
        <p14:creationId xmlns:p14="http://schemas.microsoft.com/office/powerpoint/2010/main" val="1987199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800"/>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1440" tIns="45720" rIns="91440" bIns="45720" anchor="t"/>
          <a:lstStyle/>
          <a:p>
            <a:endParaRPr lang="en-US"/>
          </a:p>
        </p:txBody>
      </p:sp>
      <p:sp>
        <p:nvSpPr>
          <p:cNvPr id="4" name="Slide Number Placeholder 3"/>
          <p:cNvSpPr txBox="1">
            <a:spLocks noGrp="1"/>
          </p:cNvSpPr>
          <p:nvPr>
            <p:ph type="sldNum" sz="quarter" idx="8"/>
          </p:nvPr>
        </p:nvSpPr>
        <p:spPr>
          <a:xfrm>
            <a:off x="3884759" y="8685360"/>
            <a:ext cx="2971440" cy="456839"/>
          </a:xfrm>
        </p:spPr>
        <p:txBody>
          <a:bodyPr wrap="square" lIns="91440" tIns="45720" rIns="91440" bIns="45720"/>
          <a:lstStyle/>
          <a:p>
            <a:fld id="{0D8D09CA-B0F7-47E8-8261-A059DBA42D97}" type="slidenum">
              <a:rPr>
                <a:solidFill>
                  <a:prstClr val="black"/>
                </a:solidFill>
              </a:rPr>
              <a:pPr/>
              <a:t>11</a:t>
            </a:fld>
            <a:endParaRPr sz="1200">
              <a:solidFill>
                <a:srgbClr val="000000"/>
              </a:solidFill>
              <a:latin typeface="Calibri"/>
              <a:ea typeface="+mn-ea"/>
              <a:cs typeface="+mn-cs"/>
            </a:endParaRPr>
          </a:p>
        </p:txBody>
      </p:sp>
    </p:spTree>
    <p:extLst>
      <p:ext uri="{BB962C8B-B14F-4D97-AF65-F5344CB8AC3E}">
        <p14:creationId xmlns:p14="http://schemas.microsoft.com/office/powerpoint/2010/main" val="198719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pPr lvl="0">
              <a:spcBef>
                <a:spcPts val="0"/>
              </a:spcBef>
              <a:buNone/>
            </a:pPr>
            <a:endParaRPr lang="en-US" dirty="0" smtClean="0"/>
          </a:p>
          <a:p>
            <a:pPr lvl="0">
              <a:spcBef>
                <a:spcPts val="0"/>
              </a:spcBef>
              <a:buNone/>
            </a:pPr>
            <a:r>
              <a:rPr lang="en-US" dirty="0" smtClean="0"/>
              <a:t>The </a:t>
            </a:r>
            <a:r>
              <a:rPr lang="en-US" dirty="0" err="1" smtClean="0"/>
              <a:t>SCORM</a:t>
            </a:r>
            <a:r>
              <a:rPr lang="en-US" dirty="0" smtClean="0"/>
              <a:t> to </a:t>
            </a:r>
            <a:r>
              <a:rPr lang="en-US" dirty="0" err="1" smtClean="0"/>
              <a:t>TLA</a:t>
            </a:r>
            <a:r>
              <a:rPr lang="en-US" dirty="0" smtClean="0"/>
              <a:t> Roadmap is a collection of phases, or strategies, organizations can adopt to blend new technologies of the </a:t>
            </a:r>
            <a:r>
              <a:rPr lang="en-US" dirty="0" err="1" smtClean="0"/>
              <a:t>TLA</a:t>
            </a:r>
            <a:r>
              <a:rPr lang="en-US" dirty="0" smtClean="0"/>
              <a:t> with their current </a:t>
            </a:r>
            <a:r>
              <a:rPr lang="en-US" dirty="0" err="1" smtClean="0"/>
              <a:t>SCORM</a:t>
            </a:r>
            <a:r>
              <a:rPr lang="en-US" dirty="0" smtClean="0"/>
              <a:t> infrastructure. Each phase contains a description, including criteria to help decide if this phase is for an organization, a list of benefits, and helpful transition information and links.</a:t>
            </a:r>
          </a:p>
          <a:p>
            <a:pPr lvl="0">
              <a:spcBef>
                <a:spcPts val="0"/>
              </a:spcBef>
              <a:buNone/>
            </a:pPr>
            <a:endParaRPr lang="en-US" dirty="0" smtClean="0"/>
          </a:p>
          <a:p>
            <a:pPr lvl="0">
              <a:spcBef>
                <a:spcPts val="0"/>
              </a:spcBef>
              <a:buNone/>
            </a:pPr>
            <a:r>
              <a:rPr lang="en-US" dirty="0" smtClean="0"/>
              <a:t>Although the phases are ordered to offer a progressive shift away from an organization’s reliance on their </a:t>
            </a:r>
            <a:r>
              <a:rPr lang="en-US" dirty="0" err="1" smtClean="0"/>
              <a:t>SCORM</a:t>
            </a:r>
            <a:r>
              <a:rPr lang="en-US" dirty="0" smtClean="0"/>
              <a:t> infrastructure, it is not necessary to implement the phases in order. Organizations may skip phases as their needs dictate. </a:t>
            </a:r>
          </a:p>
          <a:p>
            <a:pPr lvl="0">
              <a:spcBef>
                <a:spcPts val="0"/>
              </a:spcBef>
              <a:buNone/>
            </a:pPr>
            <a:endParaRPr lang="en-US" dirty="0" smtClean="0"/>
          </a:p>
          <a:p>
            <a:pPr lvl="0">
              <a:spcBef>
                <a:spcPts val="0"/>
              </a:spcBef>
              <a:buNone/>
            </a:pPr>
            <a:r>
              <a:rPr lang="en-US" dirty="0" smtClean="0"/>
              <a:t>The </a:t>
            </a:r>
            <a:r>
              <a:rPr lang="en-US" dirty="0" err="1" smtClean="0"/>
              <a:t>SCORM</a:t>
            </a:r>
            <a:r>
              <a:rPr lang="en-US" dirty="0" smtClean="0"/>
              <a:t> and </a:t>
            </a:r>
            <a:r>
              <a:rPr lang="en-US" dirty="0" err="1" smtClean="0"/>
              <a:t>TLA</a:t>
            </a:r>
            <a:r>
              <a:rPr lang="en-US" dirty="0" smtClean="0"/>
              <a:t> phases are the starting and end states. In addition to those two states, there are two strategies organizations can use to leverage xAPI within their training infrastructure. It is expected that more phases will be included as integration details are identified.</a:t>
            </a:r>
          </a:p>
          <a:p>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t>12</a:t>
            </a:fld>
            <a:endParaRPr lang="en-US"/>
          </a:p>
        </p:txBody>
      </p:sp>
    </p:spTree>
    <p:extLst>
      <p:ext uri="{BB962C8B-B14F-4D97-AF65-F5344CB8AC3E}">
        <p14:creationId xmlns:p14="http://schemas.microsoft.com/office/powerpoint/2010/main" val="32287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The SCORM LMS remains at the center of the learning infrastructure, delivering courses, managing learners and their progress.</a:t>
            </a:r>
          </a:p>
          <a:p>
            <a:pPr lvl="0" rtl="0">
              <a:spcBef>
                <a:spcPts val="0"/>
              </a:spcBef>
              <a:buNone/>
            </a:pPr>
            <a:r>
              <a:rPr lang="en" dirty="0" smtClean="0"/>
              <a:t>In addition, the content, or a component of the LMS, is modified to send learners’ progress to an xAPI LRS, using the SCORM Profile data format rules. </a:t>
            </a:r>
          </a:p>
          <a:p>
            <a:pPr lvl="0" rtl="0">
              <a:spcBef>
                <a:spcPts val="0"/>
              </a:spcBef>
              <a:buNone/>
            </a:pPr>
            <a:r>
              <a:rPr lang="en" dirty="0" smtClean="0"/>
              <a:t>The communication between the content and LMS is left intact ensuring that learner progress and content sequencing continues to work as it did before.</a:t>
            </a:r>
          </a:p>
          <a:p>
            <a:pPr lvl="0">
              <a:spcBef>
                <a:spcPts val="0"/>
              </a:spcBef>
              <a:buNone/>
            </a:pPr>
            <a:r>
              <a:rPr lang="en" dirty="0" smtClean="0"/>
              <a:t>But by sending the data to an xAPI LRS, the learner’s progress data is available through a standard API and in a specified data format that allows consistent reporting and analytics without needing proprietary access to the LMS data.</a:t>
            </a:r>
          </a:p>
          <a:p>
            <a:pPr marL="457200" lvl="0" indent="-228600" rtl="0">
              <a:spcBef>
                <a:spcPts val="0"/>
              </a:spcBef>
              <a:buChar char="-"/>
            </a:pPr>
            <a:endParaRPr lang="en" dirty="0" smtClean="0"/>
          </a:p>
          <a:p>
            <a:pPr marL="457200" lvl="0" indent="-228600" rtl="0">
              <a:spcBef>
                <a:spcPts val="0"/>
              </a:spcBef>
              <a:buChar char="-"/>
            </a:pPr>
            <a:r>
              <a:rPr lang="en" dirty="0" smtClean="0"/>
              <a:t>SCORM </a:t>
            </a:r>
            <a:r>
              <a:rPr lang="en" dirty="0"/>
              <a:t>content still reports progress and status directly to the LMS</a:t>
            </a:r>
          </a:p>
          <a:p>
            <a:pPr marL="457200" lvl="0" indent="-228600" rtl="0">
              <a:spcBef>
                <a:spcPts val="0"/>
              </a:spcBef>
              <a:buChar char="-"/>
            </a:pPr>
            <a:r>
              <a:rPr lang="en" dirty="0"/>
              <a:t>SCORM content also sends the progress and status data to an LRS using the xAPI SCORM Profile data format rules</a:t>
            </a:r>
          </a:p>
          <a:p>
            <a:pPr marL="457200" lvl="0" indent="-228600" rtl="0">
              <a:spcBef>
                <a:spcPts val="0"/>
              </a:spcBef>
              <a:buChar char="-"/>
            </a:pPr>
            <a:r>
              <a:rPr lang="en" dirty="0"/>
              <a:t>Since the data is being stored in an LRS using the SCORM profile format, it is easy for reporting and analytics tools to retrieve and interpret the data</a:t>
            </a:r>
          </a:p>
          <a:p>
            <a:pPr marL="457200" lvl="0" indent="-228600" rtl="0">
              <a:spcBef>
                <a:spcPts val="0"/>
              </a:spcBef>
              <a:buChar char="-"/>
            </a:pPr>
            <a:r>
              <a:rPr lang="en" dirty="0"/>
              <a:t>The courses can also be updated to report additional information not tracked by SCORM to the LRS </a:t>
            </a:r>
          </a:p>
          <a:p>
            <a:pPr marL="457200" lvl="0" indent="-228600">
              <a:spcBef>
                <a:spcPts val="0"/>
              </a:spcBef>
              <a:buChar char="-"/>
            </a:pPr>
            <a:r>
              <a:rPr lang="en" dirty="0"/>
              <a:t>And, additional tools like job aids and supporting material can report usage data to the LRS, allowing this to be collected with data from the course</a:t>
            </a:r>
            <a:br>
              <a:rPr lang="en" dirty="0"/>
            </a:br>
            <a:endParaRPr lang="e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xAPI </a:t>
            </a:r>
            <a:r>
              <a:rPr lang="en-US" dirty="0" err="1" smtClean="0"/>
              <a:t>LRS</a:t>
            </a:r>
            <a:r>
              <a:rPr lang="en-US" dirty="0" smtClean="0"/>
              <a:t>, or </a:t>
            </a:r>
            <a:r>
              <a:rPr lang="en-US" dirty="0" err="1" smtClean="0"/>
              <a:t>LRSs</a:t>
            </a:r>
            <a:r>
              <a:rPr lang="en-US" dirty="0" smtClean="0"/>
              <a:t>, is the central location for all learning experience data.</a:t>
            </a:r>
          </a:p>
          <a:p>
            <a:pPr lvl="0" rtl="0">
              <a:spcBef>
                <a:spcPts val="0"/>
              </a:spcBef>
              <a:buNone/>
            </a:pPr>
            <a:r>
              <a:rPr lang="en-US" dirty="0" smtClean="0"/>
              <a:t>Learner progress and </a:t>
            </a:r>
            <a:r>
              <a:rPr lang="en-US" dirty="0" err="1" smtClean="0"/>
              <a:t>SCORM</a:t>
            </a:r>
            <a:r>
              <a:rPr lang="en-US" dirty="0" smtClean="0"/>
              <a:t> data are sent to the </a:t>
            </a:r>
            <a:r>
              <a:rPr lang="en-US" dirty="0" err="1" smtClean="0"/>
              <a:t>LRS</a:t>
            </a:r>
            <a:r>
              <a:rPr lang="en-US" dirty="0" smtClean="0"/>
              <a:t> using the formats defined in the xAPI </a:t>
            </a:r>
            <a:r>
              <a:rPr lang="en-US" dirty="0" err="1" smtClean="0"/>
              <a:t>SCORM</a:t>
            </a:r>
            <a:r>
              <a:rPr lang="en-US" dirty="0" smtClean="0"/>
              <a:t> Profile.</a:t>
            </a:r>
          </a:p>
          <a:p>
            <a:pPr lvl="0">
              <a:spcBef>
                <a:spcPts val="0"/>
              </a:spcBef>
              <a:buNone/>
            </a:pPr>
            <a:r>
              <a:rPr lang="en-US" dirty="0" smtClean="0"/>
              <a:t>The </a:t>
            </a:r>
            <a:r>
              <a:rPr lang="en-US" dirty="0" err="1" smtClean="0"/>
              <a:t>SCORM</a:t>
            </a:r>
            <a:r>
              <a:rPr lang="en-US" dirty="0" smtClean="0"/>
              <a:t> </a:t>
            </a:r>
            <a:r>
              <a:rPr lang="en-US" dirty="0" err="1" smtClean="0"/>
              <a:t>LMS</a:t>
            </a:r>
            <a:r>
              <a:rPr lang="en-US" dirty="0" smtClean="0"/>
              <a:t> acts as a learning record consumer, querying the </a:t>
            </a:r>
            <a:r>
              <a:rPr lang="en-US" dirty="0" err="1" smtClean="0"/>
              <a:t>LRS</a:t>
            </a:r>
            <a:r>
              <a:rPr lang="en-US" dirty="0" smtClean="0"/>
              <a:t> for learning experiences and using that data to update its internal learner status.</a:t>
            </a:r>
          </a:p>
          <a:p>
            <a:pPr lvl="0">
              <a:spcBef>
                <a:spcPts val="0"/>
              </a:spcBef>
              <a:buNone/>
            </a:pPr>
            <a:r>
              <a:rPr lang="en-US" dirty="0" smtClean="0"/>
              <a:t>Using the </a:t>
            </a:r>
            <a:r>
              <a:rPr lang="en-US" dirty="0" err="1" smtClean="0"/>
              <a:t>SCORM</a:t>
            </a:r>
            <a:r>
              <a:rPr lang="en-US" dirty="0" smtClean="0"/>
              <a:t> profile data formats and the </a:t>
            </a:r>
            <a:r>
              <a:rPr lang="en-US" dirty="0" err="1" smtClean="0"/>
              <a:t>LRS</a:t>
            </a:r>
            <a:r>
              <a:rPr lang="en-US" dirty="0" smtClean="0"/>
              <a:t> as the central store of learning progress, </a:t>
            </a:r>
            <a:r>
              <a:rPr lang="en-US" dirty="0" err="1" smtClean="0"/>
              <a:t>LMSs</a:t>
            </a:r>
            <a:r>
              <a:rPr lang="en-US" dirty="0" smtClean="0"/>
              <a:t> can collect learner progress for both </a:t>
            </a:r>
            <a:r>
              <a:rPr lang="en-US" dirty="0" err="1" smtClean="0"/>
              <a:t>SCORM</a:t>
            </a:r>
            <a:r>
              <a:rPr lang="en-US" dirty="0" smtClean="0"/>
              <a:t> content and content generally not supported by </a:t>
            </a:r>
            <a:r>
              <a:rPr lang="en-US" dirty="0" err="1" smtClean="0"/>
              <a:t>SCORM</a:t>
            </a:r>
            <a:endParaRPr lang="en-US" dirty="0" smtClean="0"/>
          </a:p>
          <a:p>
            <a:pPr marL="228600" lvl="0" indent="0" rtl="0">
              <a:spcBef>
                <a:spcPts val="0"/>
              </a:spcBef>
              <a:buNone/>
            </a:pPr>
            <a:endParaRPr lang="en" dirty="0" smtClean="0"/>
          </a:p>
          <a:p>
            <a:pPr marL="457200" lvl="0" indent="-228600" rtl="0">
              <a:spcBef>
                <a:spcPts val="0"/>
              </a:spcBef>
              <a:buChar char="-"/>
            </a:pPr>
            <a:r>
              <a:rPr lang="en" dirty="0" smtClean="0"/>
              <a:t>All learning experience data goes to the LRS first</a:t>
            </a:r>
          </a:p>
          <a:p>
            <a:pPr marL="457200" lvl="0" indent="-228600" rtl="0">
              <a:spcBef>
                <a:spcPts val="0"/>
              </a:spcBef>
              <a:buChar char="-"/>
            </a:pPr>
            <a:r>
              <a:rPr lang="en" dirty="0" smtClean="0"/>
              <a:t>LMSs query the LRS just like other client applications, and uses the xAPI statements to update its internal learner status</a:t>
            </a:r>
          </a:p>
          <a:p>
            <a:pPr marL="457200" lvl="0" indent="-228600" rtl="0">
              <a:spcBef>
                <a:spcPts val="0"/>
              </a:spcBef>
              <a:buChar char="-"/>
            </a:pPr>
            <a:r>
              <a:rPr lang="en" dirty="0" smtClean="0"/>
              <a:t>LMSs can still deliver content and manage users, but the definitive data is stored in the LRS, not the LMS.</a:t>
            </a:r>
          </a:p>
          <a:p>
            <a:pPr marL="457200" lvl="0" indent="-228600" rtl="0">
              <a:spcBef>
                <a:spcPts val="0"/>
              </a:spcBef>
              <a:buChar char="-"/>
            </a:pPr>
            <a:r>
              <a:rPr lang="en" dirty="0" smtClean="0"/>
              <a:t>This allows all content to be treated the same, whether it was launched by the LMS or some other method - meaning equal support for SCORM content and non-SCORM content like mobile and simulations</a:t>
            </a:r>
            <a:br>
              <a:rPr lang="en" dirty="0" smtClean="0"/>
            </a:br>
            <a:endParaRPr lang="e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2000" b="0" i="0" u="none" strike="noStrike" kern="1200" cap="none" dirty="0" smtClean="0">
                <a:ln>
                  <a:noFill/>
                </a:ln>
                <a:effectLst/>
                <a:highlight>
                  <a:scrgbClr r="0" g="0" b="0">
                    <a:alpha val="0"/>
                  </a:scrgbClr>
                </a:highlight>
                <a:latin typeface="Liberation Sans" pitchFamily="18"/>
              </a:rPr>
              <a:t>This phase is currently a catch-all for any future </a:t>
            </a:r>
            <a:r>
              <a:rPr lang="en-US" sz="2000" b="0" i="0" u="none" strike="noStrike" kern="1200" cap="none" dirty="0" err="1" smtClean="0">
                <a:ln>
                  <a:noFill/>
                </a:ln>
                <a:effectLst/>
                <a:highlight>
                  <a:scrgbClr r="0" g="0" b="0">
                    <a:alpha val="0"/>
                  </a:scrgbClr>
                </a:highlight>
                <a:latin typeface="Liberation Sans" pitchFamily="18"/>
              </a:rPr>
              <a:t>compontents</a:t>
            </a:r>
            <a:r>
              <a:rPr lang="en-US" sz="2000" b="0" i="0" u="none" strike="noStrike" kern="1200" cap="none" dirty="0" smtClean="0">
                <a:ln>
                  <a:noFill/>
                </a:ln>
                <a:effectLst/>
                <a:highlight>
                  <a:scrgbClr r="0" g="0" b="0">
                    <a:alpha val="0"/>
                  </a:scrgbClr>
                </a:highlight>
                <a:latin typeface="Liberation Sans" pitchFamily="18"/>
              </a:rPr>
              <a:t> of the Training and Learning Architecture. As the learning environment becomes more services focused, other aspects traditionally provided by an </a:t>
            </a:r>
            <a:r>
              <a:rPr lang="en-US" sz="2000" b="0" i="0" u="none" strike="noStrike" kern="1200" cap="none" dirty="0" err="1" smtClean="0">
                <a:ln>
                  <a:noFill/>
                </a:ln>
                <a:effectLst/>
                <a:highlight>
                  <a:scrgbClr r="0" g="0" b="0">
                    <a:alpha val="0"/>
                  </a:scrgbClr>
                </a:highlight>
                <a:latin typeface="Liberation Sans" pitchFamily="18"/>
              </a:rPr>
              <a:t>LMS</a:t>
            </a:r>
            <a:r>
              <a:rPr lang="en-US" sz="2000" b="0" i="0" u="none" strike="noStrike" kern="1200" cap="none" dirty="0" smtClean="0">
                <a:ln>
                  <a:noFill/>
                </a:ln>
                <a:effectLst/>
                <a:highlight>
                  <a:scrgbClr r="0" g="0" b="0">
                    <a:alpha val="0"/>
                  </a:scrgbClr>
                </a:highlight>
                <a:latin typeface="Liberation Sans" pitchFamily="18"/>
              </a:rPr>
              <a:t> will be defined as stand-alone components with standard interfaces. This approach will allow organizations to choose which components are right for them without the concerns of compatibility with existing services.</a:t>
            </a:r>
          </a:p>
          <a:p>
            <a:r>
              <a:rPr lang="en-US" sz="2000" b="0" i="0" u="none" strike="noStrike" kern="1200" cap="none" dirty="0" smtClean="0">
                <a:ln>
                  <a:noFill/>
                </a:ln>
                <a:effectLst/>
                <a:highlight>
                  <a:scrgbClr r="0" g="0" b="0">
                    <a:alpha val="0"/>
                  </a:scrgbClr>
                </a:highlight>
                <a:latin typeface="Liberation Sans" pitchFamily="18"/>
              </a:rPr>
              <a:t>For you if..</a:t>
            </a:r>
          </a:p>
          <a:p>
            <a:r>
              <a:rPr lang="en-US" sz="2000" b="0" i="0" u="none" strike="noStrike" kern="1200" cap="none" dirty="0" smtClean="0">
                <a:ln>
                  <a:noFill/>
                </a:ln>
                <a:effectLst/>
                <a:highlight>
                  <a:scrgbClr r="0" g="0" b="0">
                    <a:alpha val="0"/>
                  </a:scrgbClr>
                </a:highlight>
                <a:latin typeface="Liberation Sans" pitchFamily="18"/>
              </a:rPr>
              <a:t>Your organization does not have an existing </a:t>
            </a:r>
            <a:r>
              <a:rPr lang="en-US" sz="2000" b="0" i="0" u="none" strike="noStrike" kern="1200" cap="none" dirty="0" err="1" smtClean="0">
                <a:ln>
                  <a:noFill/>
                </a:ln>
                <a:effectLst/>
                <a:highlight>
                  <a:scrgbClr r="0" g="0" b="0">
                    <a:alpha val="0"/>
                  </a:scrgbClr>
                </a:highlight>
                <a:latin typeface="Liberation Sans" pitchFamily="18"/>
              </a:rPr>
              <a:t>LMS</a:t>
            </a:r>
            <a:r>
              <a:rPr lang="en-US" sz="2000" b="0" i="0" u="none" strike="noStrike" kern="1200" cap="none" dirty="0" smtClean="0">
                <a:ln>
                  <a:noFill/>
                </a:ln>
                <a:effectLst/>
                <a:highlight>
                  <a:scrgbClr r="0" g="0" b="0">
                    <a:alpha val="0"/>
                  </a:scrgbClr>
                </a:highlight>
                <a:latin typeface="Liberation Sans" pitchFamily="18"/>
              </a:rPr>
              <a:t>.</a:t>
            </a:r>
          </a:p>
          <a:p>
            <a:r>
              <a:rPr lang="en-US" sz="2000" b="0" i="0" u="none" strike="noStrike" kern="1200" cap="none" dirty="0" smtClean="0">
                <a:ln>
                  <a:noFill/>
                </a:ln>
                <a:effectLst/>
                <a:highlight>
                  <a:scrgbClr r="0" g="0" b="0">
                    <a:alpha val="0"/>
                  </a:scrgbClr>
                </a:highlight>
                <a:latin typeface="Liberation Sans" pitchFamily="18"/>
              </a:rPr>
              <a:t>Your organization has a high tolerance for risk and change, and wants to be frontrunners of new learning environment specifications and standards.</a:t>
            </a:r>
          </a:p>
          <a:p>
            <a:r>
              <a:rPr lang="en-US" sz="2000" b="0" i="0" u="none" strike="noStrike" kern="1200" cap="none" dirty="0" smtClean="0">
                <a:ln>
                  <a:noFill/>
                </a:ln>
                <a:effectLst/>
                <a:highlight>
                  <a:scrgbClr r="0" g="0" b="0">
                    <a:alpha val="0"/>
                  </a:scrgbClr>
                </a:highlight>
                <a:latin typeface="Liberation Sans" pitchFamily="18"/>
              </a:rPr>
              <a:t>Your existing or potential learning experience designs include various learning technology applications: mobile, blended learning, performance support, coaching, etc.</a:t>
            </a:r>
          </a:p>
          <a:p>
            <a:r>
              <a:rPr lang="en-US" sz="2000" b="0" i="0" u="none" strike="noStrike" kern="1200" cap="none" dirty="0" smtClean="0">
                <a:ln>
                  <a:noFill/>
                </a:ln>
                <a:effectLst/>
                <a:highlight>
                  <a:scrgbClr r="0" g="0" b="0">
                    <a:alpha val="0"/>
                  </a:scrgbClr>
                </a:highlight>
                <a:latin typeface="Liberation Sans" pitchFamily="18"/>
              </a:rPr>
              <a:t>You want maximum flexibility in collecting learner experience data, and want to use that data to influence learning experience design and implementation.</a:t>
            </a:r>
          </a:p>
          <a:p>
            <a:endParaRPr lang="en-US" dirty="0" smtClean="0"/>
          </a:p>
          <a:p>
            <a:pPr lvl="0">
              <a:spcBef>
                <a:spcPts val="0"/>
              </a:spcBef>
              <a:buNone/>
            </a:pPr>
            <a:endParaRPr lang="e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8F9F2838-8FA1-4BFF-8653-9F27B290F4CA}" type="slidenum">
              <a:rPr lang="en-US" smtClean="0"/>
              <a:t>16</a:t>
            </a:fld>
            <a:endParaRPr lang="en-US"/>
          </a:p>
        </p:txBody>
      </p:sp>
    </p:spTree>
    <p:extLst>
      <p:ext uri="{BB962C8B-B14F-4D97-AF65-F5344CB8AC3E}">
        <p14:creationId xmlns:p14="http://schemas.microsoft.com/office/powerpoint/2010/main" val="110156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smtClean="0"/>
              <a:t>To be fair, </a:t>
            </a:r>
            <a:r>
              <a:rPr lang="en-US" dirty="0" err="1" smtClean="0"/>
              <a:t>SCORM</a:t>
            </a:r>
            <a:r>
              <a:rPr lang="en-US" dirty="0" smtClean="0"/>
              <a:t> does include some very basic outcome data reporting capabilities,</a:t>
            </a:r>
            <a:r>
              <a:rPr lang="en-US" baseline="0" dirty="0" smtClean="0"/>
              <a:t> which xAPI can also support. We’ll get to that in a moment. </a:t>
            </a:r>
            <a:endParaRPr lang="en-US" dirty="0"/>
          </a:p>
        </p:txBody>
      </p:sp>
      <p:sp>
        <p:nvSpPr>
          <p:cNvPr id="4" name="Slide Number Placeholder 3"/>
          <p:cNvSpPr>
            <a:spLocks noGrp="1"/>
          </p:cNvSpPr>
          <p:nvPr>
            <p:ph type="sldNum" sz="quarter" idx="10"/>
          </p:nvPr>
        </p:nvSpPr>
        <p:spPr/>
        <p:txBody>
          <a:bodyPr/>
          <a:lstStyle/>
          <a:p>
            <a:fld id="{8F9F2838-8FA1-4BFF-8653-9F27B290F4CA}" type="slidenum">
              <a:rPr smtClean="0">
                <a:solidFill>
                  <a:prstClr val="black"/>
                </a:solidFill>
              </a:rPr>
              <a:pPr/>
              <a:t>3</a:t>
            </a:fld>
            <a:endParaRPr>
              <a:solidFill>
                <a:prstClr val="black"/>
              </a:solidFill>
            </a:endParaRPr>
          </a:p>
        </p:txBody>
      </p:sp>
    </p:spTree>
    <p:extLst>
      <p:ext uri="{BB962C8B-B14F-4D97-AF65-F5344CB8AC3E}">
        <p14:creationId xmlns:p14="http://schemas.microsoft.com/office/powerpoint/2010/main" val="143441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2000" b="0" i="0" u="none" strike="noStrike" kern="1200" cap="none" dirty="0" err="1" smtClean="0">
                <a:ln>
                  <a:noFill/>
                </a:ln>
                <a:effectLst/>
                <a:highlight>
                  <a:scrgbClr r="0" g="0" b="0">
                    <a:alpha val="0"/>
                  </a:scrgbClr>
                </a:highlight>
                <a:latin typeface="Liberation Sans" pitchFamily="18"/>
              </a:rPr>
              <a:t>xAPI’s</a:t>
            </a:r>
            <a:r>
              <a:rPr lang="en-US" sz="2000" b="0" i="0" u="none" strike="noStrike" kern="1200" cap="none" dirty="0" smtClean="0">
                <a:ln>
                  <a:noFill/>
                </a:ln>
                <a:effectLst/>
                <a:highlight>
                  <a:scrgbClr r="0" g="0" b="0">
                    <a:alpha val="0"/>
                  </a:scrgbClr>
                </a:highlight>
                <a:latin typeface="Liberation Sans" pitchFamily="18"/>
              </a:rPr>
              <a:t> flexible and extensible data model makes it easy for Learning Record Providers to encode many different types of learning experiences. </a:t>
            </a:r>
            <a:r>
              <a:rPr lang="en" dirty="0" smtClean="0"/>
              <a:t> </a:t>
            </a:r>
            <a:r>
              <a:rPr lang="en" dirty="0"/>
              <a:t>However, this flexibility makes it difficult for Learning Record Consumers to make sense out of that data. A common vocabulary needs to exist so that both providers and consumers can understand the data represented in an xAPI statement.</a:t>
            </a:r>
          </a:p>
          <a:p>
            <a:pPr lvl="0">
              <a:spcBef>
                <a:spcPts val="0"/>
              </a:spcBef>
              <a:buNone/>
            </a:pPr>
            <a:endParaRPr dirty="0"/>
          </a:p>
          <a:p>
            <a:pPr lvl="0">
              <a:spcBef>
                <a:spcPts val="0"/>
              </a:spcBef>
              <a:buNone/>
            </a:pPr>
            <a:r>
              <a:rPr lang="en" dirty="0"/>
              <a:t>Profiles are the set of vocabulary terms and usage rules for a particular domain. Using these vocabularies and rules, developers can create interoperable statements. The xAPI SCORM Profile and cmi5 are two examples of profiles. In this regard they are similar since they both define terms and usage examples. But they are very different in the scope and purpose</a:t>
            </a:r>
            <a:r>
              <a:rPr lang="en" dirty="0" smtClean="0"/>
              <a:t>.</a:t>
            </a:r>
          </a:p>
          <a:p>
            <a:pPr lvl="0">
              <a:spcBef>
                <a:spcPts val="0"/>
              </a:spcBef>
              <a:buNone/>
            </a:pPr>
            <a:endParaRPr lang="en" dirty="0" smtClean="0"/>
          </a:p>
          <a:p>
            <a:r>
              <a:rPr lang="en-US" baseline="0" dirty="0" smtClean="0"/>
              <a:t>Can </a:t>
            </a:r>
            <a:r>
              <a:rPr lang="en-US" baseline="0" dirty="0" smtClean="0"/>
              <a:t>you use multiple profiles? Yes, e.g., implementing </a:t>
            </a:r>
            <a:r>
              <a:rPr lang="en-US" baseline="0" dirty="0" err="1" smtClean="0"/>
              <a:t>SCORM</a:t>
            </a:r>
            <a:r>
              <a:rPr lang="en-US" baseline="0" dirty="0" smtClean="0"/>
              <a:t>, video, and personalized homemade profiles</a:t>
            </a:r>
            <a:endParaRPr lang="en-US" dirty="0" smtClean="0"/>
          </a:p>
          <a:p>
            <a:pPr lvl="0">
              <a:spcBef>
                <a:spcPts val="0"/>
              </a:spcBef>
              <a:buNone/>
            </a:pP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purpose of the </a:t>
            </a:r>
            <a:r>
              <a:rPr lang="en-US" dirty="0" err="1" smtClean="0"/>
              <a:t>SCORM</a:t>
            </a:r>
            <a:r>
              <a:rPr lang="en-US" dirty="0" smtClean="0"/>
              <a:t> Profile is to ensure all </a:t>
            </a:r>
            <a:r>
              <a:rPr lang="en-US" dirty="0" err="1" smtClean="0"/>
              <a:t>SCORM</a:t>
            </a:r>
            <a:r>
              <a:rPr lang="en-US" dirty="0" smtClean="0"/>
              <a:t> data is represented in the same format in an xAPI </a:t>
            </a:r>
            <a:r>
              <a:rPr lang="en-US" dirty="0" err="1" smtClean="0"/>
              <a:t>LRS</a:t>
            </a:r>
            <a:r>
              <a:rPr lang="en-US" dirty="0" smtClean="0"/>
              <a:t>.</a:t>
            </a:r>
          </a:p>
          <a:p>
            <a:pPr lvl="0" rtl="0">
              <a:spcBef>
                <a:spcPts val="0"/>
              </a:spcBef>
              <a:buNone/>
            </a:pPr>
            <a:r>
              <a:rPr lang="en-US" dirty="0" smtClean="0"/>
              <a:t>The </a:t>
            </a:r>
            <a:r>
              <a:rPr lang="en-US" dirty="0" err="1" smtClean="0"/>
              <a:t>SCORM</a:t>
            </a:r>
            <a:r>
              <a:rPr lang="en-US" dirty="0" smtClean="0"/>
              <a:t> Profile only focuses on representing </a:t>
            </a:r>
            <a:r>
              <a:rPr lang="en-US" dirty="0" err="1" smtClean="0"/>
              <a:t>SCORM</a:t>
            </a:r>
            <a:r>
              <a:rPr lang="en-US" dirty="0" smtClean="0"/>
              <a:t> Run-Time data in an xAPI </a:t>
            </a:r>
            <a:r>
              <a:rPr lang="en-US" dirty="0" err="1" smtClean="0"/>
              <a:t>LRS</a:t>
            </a:r>
            <a:r>
              <a:rPr lang="en-US" dirty="0" smtClean="0"/>
              <a:t>, which allows organizations to continue to use their existing training infrastructure.</a:t>
            </a:r>
          </a:p>
          <a:p>
            <a:pPr lvl="0">
              <a:spcBef>
                <a:spcPts val="0"/>
              </a:spcBef>
              <a:buNone/>
            </a:pPr>
            <a:r>
              <a:rPr lang="en-US" dirty="0" err="1" smtClean="0"/>
              <a:t>SCORM</a:t>
            </a:r>
            <a:r>
              <a:rPr lang="en-US" dirty="0" smtClean="0"/>
              <a:t> data that was previously </a:t>
            </a:r>
            <a:r>
              <a:rPr lang="en-US" dirty="0" err="1" smtClean="0"/>
              <a:t>siloed</a:t>
            </a:r>
            <a:r>
              <a:rPr lang="en-US" dirty="0" smtClean="0"/>
              <a:t> in the </a:t>
            </a:r>
            <a:r>
              <a:rPr lang="en-US" dirty="0" err="1" smtClean="0"/>
              <a:t>LMS</a:t>
            </a:r>
            <a:r>
              <a:rPr lang="en-US" dirty="0" smtClean="0"/>
              <a:t> now is available through the standardized xAPI.</a:t>
            </a:r>
          </a:p>
          <a:p>
            <a:pPr lvl="0" rtl="0">
              <a:spcBef>
                <a:spcPts val="0"/>
              </a:spcBef>
              <a:buNone/>
            </a:pPr>
            <a:r>
              <a:rPr lang="en-US" dirty="0" smtClean="0"/>
              <a:t>Trainers can also create non-</a:t>
            </a:r>
            <a:r>
              <a:rPr lang="en-US" dirty="0" err="1" smtClean="0"/>
              <a:t>SCORM</a:t>
            </a:r>
            <a:r>
              <a:rPr lang="en-US" dirty="0" smtClean="0"/>
              <a:t> content - apps, simulations - that utilize the </a:t>
            </a:r>
            <a:r>
              <a:rPr lang="en-US" dirty="0" err="1" smtClean="0"/>
              <a:t>SCORM</a:t>
            </a:r>
            <a:r>
              <a:rPr lang="en-US" dirty="0" smtClean="0"/>
              <a:t> Profile statement formats, allowing for </a:t>
            </a:r>
            <a:r>
              <a:rPr lang="en-US" dirty="0" err="1" smtClean="0"/>
              <a:t>SCORM</a:t>
            </a:r>
            <a:r>
              <a:rPr lang="en-US" dirty="0" smtClean="0"/>
              <a:t> and non-</a:t>
            </a:r>
            <a:r>
              <a:rPr lang="en-US" dirty="0" err="1" smtClean="0"/>
              <a:t>SCORM</a:t>
            </a:r>
            <a:r>
              <a:rPr lang="en-US" dirty="0" smtClean="0"/>
              <a:t> to be consumed and analyzed the same way.</a:t>
            </a:r>
          </a:p>
          <a:p>
            <a:pPr marL="457200" lvl="0" indent="-228600" rtl="0">
              <a:spcBef>
                <a:spcPts val="0"/>
              </a:spcBef>
              <a:buChar char="-"/>
            </a:pPr>
            <a:endParaRPr lang="en" dirty="0" smtClean="0"/>
          </a:p>
          <a:p>
            <a:pPr marL="457200" lvl="0" indent="-228600" rtl="0">
              <a:spcBef>
                <a:spcPts val="0"/>
              </a:spcBef>
              <a:buChar char="-"/>
            </a:pPr>
            <a:r>
              <a:rPr lang="en" dirty="0" smtClean="0"/>
              <a:t>Defines </a:t>
            </a:r>
            <a:r>
              <a:rPr lang="en" dirty="0"/>
              <a:t>the universal way for all organizations to represent SCORM data in an xAPI LRS</a:t>
            </a:r>
          </a:p>
          <a:p>
            <a:pPr marL="457200" lvl="0" indent="-228600" rtl="0">
              <a:spcBef>
                <a:spcPts val="0"/>
              </a:spcBef>
              <a:buChar char="-"/>
            </a:pPr>
            <a:r>
              <a:rPr lang="en" dirty="0"/>
              <a:t>Identifies a vocabulary for representing SCORM progress, status, and session data as xAPI statements</a:t>
            </a:r>
          </a:p>
          <a:p>
            <a:pPr marL="457200" lvl="0" indent="-228600" rtl="0">
              <a:spcBef>
                <a:spcPts val="0"/>
              </a:spcBef>
              <a:buChar char="-"/>
            </a:pPr>
            <a:r>
              <a:rPr lang="en" dirty="0"/>
              <a:t>Maps the entirety of SCORM data model elements to xAPI statements and document properties</a:t>
            </a:r>
          </a:p>
          <a:p>
            <a:pPr marL="457200" lvl="0" indent="-228600" rtl="0">
              <a:spcBef>
                <a:spcPts val="0"/>
              </a:spcBef>
              <a:buChar char="-"/>
            </a:pPr>
            <a:r>
              <a:rPr lang="en" dirty="0"/>
              <a:t>Provides guidance on xAPI topics such as launch, user management, and ID creation</a:t>
            </a:r>
          </a:p>
          <a:p>
            <a:pPr marL="457200" lvl="0" indent="-228600">
              <a:spcBef>
                <a:spcPts val="0"/>
              </a:spcBef>
              <a:buChar char="-"/>
            </a:pPr>
            <a:r>
              <a:rPr lang="en" dirty="0"/>
              <a:t>Provides example statements and scenarios</a:t>
            </a:r>
            <a:br>
              <a:rPr lang="en" dirty="0"/>
            </a:b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purpose of the </a:t>
            </a:r>
            <a:r>
              <a:rPr lang="en-US" dirty="0" err="1" smtClean="0"/>
              <a:t>SCORM</a:t>
            </a:r>
            <a:r>
              <a:rPr lang="en-US" dirty="0" smtClean="0"/>
              <a:t> Profile is to ensure all </a:t>
            </a:r>
            <a:r>
              <a:rPr lang="en-US" dirty="0" err="1" smtClean="0"/>
              <a:t>SCORM</a:t>
            </a:r>
            <a:r>
              <a:rPr lang="en-US" dirty="0" smtClean="0"/>
              <a:t> data is represented in the same format in an xAPI </a:t>
            </a:r>
            <a:r>
              <a:rPr lang="en-US" dirty="0" err="1" smtClean="0"/>
              <a:t>LRS</a:t>
            </a:r>
            <a:r>
              <a:rPr lang="en-US" dirty="0" smtClean="0"/>
              <a:t>.</a:t>
            </a:r>
          </a:p>
          <a:p>
            <a:pPr lvl="0" rtl="0">
              <a:spcBef>
                <a:spcPts val="0"/>
              </a:spcBef>
              <a:buNone/>
            </a:pPr>
            <a:r>
              <a:rPr lang="en-US" dirty="0" smtClean="0"/>
              <a:t>The </a:t>
            </a:r>
            <a:r>
              <a:rPr lang="en-US" dirty="0" err="1" smtClean="0"/>
              <a:t>SCORM</a:t>
            </a:r>
            <a:r>
              <a:rPr lang="en-US" dirty="0" smtClean="0"/>
              <a:t> Profile only focuses on representing </a:t>
            </a:r>
            <a:r>
              <a:rPr lang="en-US" dirty="0" err="1" smtClean="0"/>
              <a:t>SCORM</a:t>
            </a:r>
            <a:r>
              <a:rPr lang="en-US" dirty="0" smtClean="0"/>
              <a:t> Run-Time data in an xAPI </a:t>
            </a:r>
            <a:r>
              <a:rPr lang="en-US" dirty="0" err="1" smtClean="0"/>
              <a:t>LRS</a:t>
            </a:r>
            <a:r>
              <a:rPr lang="en-US" dirty="0" smtClean="0"/>
              <a:t>, which allows organizations to continue to use their existing training infrastructure.</a:t>
            </a:r>
          </a:p>
          <a:p>
            <a:pPr lvl="0">
              <a:spcBef>
                <a:spcPts val="0"/>
              </a:spcBef>
              <a:buNone/>
            </a:pPr>
            <a:r>
              <a:rPr lang="en-US" dirty="0" err="1" smtClean="0"/>
              <a:t>SCORM</a:t>
            </a:r>
            <a:r>
              <a:rPr lang="en-US" dirty="0" smtClean="0"/>
              <a:t> data that was previously </a:t>
            </a:r>
            <a:r>
              <a:rPr lang="en-US" dirty="0" err="1" smtClean="0"/>
              <a:t>siloed</a:t>
            </a:r>
            <a:r>
              <a:rPr lang="en-US" dirty="0" smtClean="0"/>
              <a:t> in the </a:t>
            </a:r>
            <a:r>
              <a:rPr lang="en-US" dirty="0" err="1" smtClean="0"/>
              <a:t>LMS</a:t>
            </a:r>
            <a:r>
              <a:rPr lang="en-US" dirty="0" smtClean="0"/>
              <a:t> now is available through the standardized xAPI.</a:t>
            </a:r>
          </a:p>
          <a:p>
            <a:pPr lvl="0" rtl="0">
              <a:spcBef>
                <a:spcPts val="0"/>
              </a:spcBef>
              <a:buNone/>
            </a:pPr>
            <a:r>
              <a:rPr lang="en-US" dirty="0" smtClean="0"/>
              <a:t>Trainers can also create non-</a:t>
            </a:r>
            <a:r>
              <a:rPr lang="en-US" dirty="0" err="1" smtClean="0"/>
              <a:t>SCORM</a:t>
            </a:r>
            <a:r>
              <a:rPr lang="en-US" dirty="0" smtClean="0"/>
              <a:t> content - apps, simulations - that utilize the </a:t>
            </a:r>
            <a:r>
              <a:rPr lang="en-US" dirty="0" err="1" smtClean="0"/>
              <a:t>SCORM</a:t>
            </a:r>
            <a:r>
              <a:rPr lang="en-US" dirty="0" smtClean="0"/>
              <a:t> Profile statement formats, allowing for </a:t>
            </a:r>
            <a:r>
              <a:rPr lang="en-US" dirty="0" err="1" smtClean="0"/>
              <a:t>SCORM</a:t>
            </a:r>
            <a:r>
              <a:rPr lang="en-US" dirty="0" smtClean="0"/>
              <a:t> and non-</a:t>
            </a:r>
            <a:r>
              <a:rPr lang="en-US" dirty="0" err="1" smtClean="0"/>
              <a:t>SCORM</a:t>
            </a:r>
            <a:r>
              <a:rPr lang="en-US" dirty="0" smtClean="0"/>
              <a:t> to be consumed and analyzed the same way.</a:t>
            </a:r>
          </a:p>
          <a:p>
            <a:pPr marL="457200" lvl="0" indent="-228600" rtl="0">
              <a:spcBef>
                <a:spcPts val="0"/>
              </a:spcBef>
              <a:buChar char="-"/>
            </a:pPr>
            <a:endParaRPr lang="en" dirty="0" smtClean="0"/>
          </a:p>
          <a:p>
            <a:pPr marL="457200" lvl="0" indent="-228600" rtl="0">
              <a:spcBef>
                <a:spcPts val="0"/>
              </a:spcBef>
              <a:buChar char="-"/>
            </a:pPr>
            <a:r>
              <a:rPr lang="en" dirty="0" smtClean="0"/>
              <a:t>Defines </a:t>
            </a:r>
            <a:r>
              <a:rPr lang="en" dirty="0"/>
              <a:t>the universal way for all organizations to represent SCORM data in an xAPI LRS</a:t>
            </a:r>
          </a:p>
          <a:p>
            <a:pPr marL="457200" lvl="0" indent="-228600" rtl="0">
              <a:spcBef>
                <a:spcPts val="0"/>
              </a:spcBef>
              <a:buChar char="-"/>
            </a:pPr>
            <a:r>
              <a:rPr lang="en" dirty="0"/>
              <a:t>Identifies a vocabulary for representing SCORM progress, status, and session data as xAPI statements</a:t>
            </a:r>
          </a:p>
          <a:p>
            <a:pPr marL="457200" lvl="0" indent="-228600" rtl="0">
              <a:spcBef>
                <a:spcPts val="0"/>
              </a:spcBef>
              <a:buChar char="-"/>
            </a:pPr>
            <a:r>
              <a:rPr lang="en" dirty="0"/>
              <a:t>Maps the entirety of SCORM data model elements to xAPI statements and document properties</a:t>
            </a:r>
          </a:p>
          <a:p>
            <a:pPr marL="457200" lvl="0" indent="-228600" rtl="0">
              <a:spcBef>
                <a:spcPts val="0"/>
              </a:spcBef>
              <a:buChar char="-"/>
            </a:pPr>
            <a:r>
              <a:rPr lang="en" dirty="0"/>
              <a:t>Provides guidance on xAPI topics such as launch, user management, and ID creation</a:t>
            </a:r>
          </a:p>
          <a:p>
            <a:pPr marL="457200" lvl="0" indent="-228600">
              <a:spcBef>
                <a:spcPts val="0"/>
              </a:spcBef>
              <a:buChar char="-"/>
            </a:pPr>
            <a:r>
              <a:rPr lang="en" dirty="0"/>
              <a:t>Provides example statements and scenarios</a:t>
            </a:r>
            <a:br>
              <a:rPr lang="en" dirty="0"/>
            </a:b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purpose of the </a:t>
            </a:r>
            <a:r>
              <a:rPr lang="en-US" dirty="0" err="1" smtClean="0"/>
              <a:t>SCORM</a:t>
            </a:r>
            <a:r>
              <a:rPr lang="en-US" dirty="0" smtClean="0"/>
              <a:t> Profile is to ensure all </a:t>
            </a:r>
            <a:r>
              <a:rPr lang="en-US" dirty="0" err="1" smtClean="0"/>
              <a:t>SCORM</a:t>
            </a:r>
            <a:r>
              <a:rPr lang="en-US" dirty="0" smtClean="0"/>
              <a:t> data is represented in the same format in an xAPI </a:t>
            </a:r>
            <a:r>
              <a:rPr lang="en-US" dirty="0" err="1" smtClean="0"/>
              <a:t>LRS</a:t>
            </a:r>
            <a:r>
              <a:rPr lang="en-US" dirty="0" smtClean="0"/>
              <a:t>.</a:t>
            </a:r>
          </a:p>
          <a:p>
            <a:pPr lvl="0" rtl="0">
              <a:spcBef>
                <a:spcPts val="0"/>
              </a:spcBef>
              <a:buNone/>
            </a:pPr>
            <a:r>
              <a:rPr lang="en-US" dirty="0" smtClean="0"/>
              <a:t>The </a:t>
            </a:r>
            <a:r>
              <a:rPr lang="en-US" dirty="0" err="1" smtClean="0"/>
              <a:t>SCORM</a:t>
            </a:r>
            <a:r>
              <a:rPr lang="en-US" dirty="0" smtClean="0"/>
              <a:t> Profile only focuses on representing </a:t>
            </a:r>
            <a:r>
              <a:rPr lang="en-US" dirty="0" err="1" smtClean="0"/>
              <a:t>SCORM</a:t>
            </a:r>
            <a:r>
              <a:rPr lang="en-US" dirty="0" smtClean="0"/>
              <a:t> Run-Time data in an xAPI </a:t>
            </a:r>
            <a:r>
              <a:rPr lang="en-US" dirty="0" err="1" smtClean="0"/>
              <a:t>LRS</a:t>
            </a:r>
            <a:r>
              <a:rPr lang="en-US" dirty="0" smtClean="0"/>
              <a:t>, which allows organizations to continue to use their existing training infrastructure.</a:t>
            </a:r>
          </a:p>
          <a:p>
            <a:pPr lvl="0">
              <a:spcBef>
                <a:spcPts val="0"/>
              </a:spcBef>
              <a:buNone/>
            </a:pPr>
            <a:r>
              <a:rPr lang="en-US" dirty="0" err="1" smtClean="0"/>
              <a:t>SCORM</a:t>
            </a:r>
            <a:r>
              <a:rPr lang="en-US" dirty="0" smtClean="0"/>
              <a:t> data that was previously </a:t>
            </a:r>
            <a:r>
              <a:rPr lang="en-US" dirty="0" err="1" smtClean="0"/>
              <a:t>siloed</a:t>
            </a:r>
            <a:r>
              <a:rPr lang="en-US" dirty="0" smtClean="0"/>
              <a:t> in the </a:t>
            </a:r>
            <a:r>
              <a:rPr lang="en-US" dirty="0" err="1" smtClean="0"/>
              <a:t>LMS</a:t>
            </a:r>
            <a:r>
              <a:rPr lang="en-US" dirty="0" smtClean="0"/>
              <a:t> now is available through the standardized xAPI.</a:t>
            </a:r>
          </a:p>
          <a:p>
            <a:pPr lvl="0" rtl="0">
              <a:spcBef>
                <a:spcPts val="0"/>
              </a:spcBef>
              <a:buNone/>
            </a:pPr>
            <a:r>
              <a:rPr lang="en-US" dirty="0" smtClean="0"/>
              <a:t>Trainers can also create non-</a:t>
            </a:r>
            <a:r>
              <a:rPr lang="en-US" dirty="0" err="1" smtClean="0"/>
              <a:t>SCORM</a:t>
            </a:r>
            <a:r>
              <a:rPr lang="en-US" dirty="0" smtClean="0"/>
              <a:t> content - apps, simulations - that utilize the </a:t>
            </a:r>
            <a:r>
              <a:rPr lang="en-US" dirty="0" err="1" smtClean="0"/>
              <a:t>SCORM</a:t>
            </a:r>
            <a:r>
              <a:rPr lang="en-US" dirty="0" smtClean="0"/>
              <a:t> Profile statement formats, allowing for </a:t>
            </a:r>
            <a:r>
              <a:rPr lang="en-US" dirty="0" err="1" smtClean="0"/>
              <a:t>SCORM</a:t>
            </a:r>
            <a:r>
              <a:rPr lang="en-US" dirty="0" smtClean="0"/>
              <a:t> and non-</a:t>
            </a:r>
            <a:r>
              <a:rPr lang="en-US" dirty="0" err="1" smtClean="0"/>
              <a:t>SCORM</a:t>
            </a:r>
            <a:r>
              <a:rPr lang="en-US" dirty="0" smtClean="0"/>
              <a:t> to be consumed and analyzed the same way.</a:t>
            </a:r>
          </a:p>
          <a:p>
            <a:pPr marL="457200" lvl="0" indent="-228600" rtl="0">
              <a:spcBef>
                <a:spcPts val="0"/>
              </a:spcBef>
              <a:buChar char="-"/>
            </a:pPr>
            <a:endParaRPr lang="en" dirty="0" smtClean="0"/>
          </a:p>
          <a:p>
            <a:pPr marL="457200" lvl="0" indent="-228600" rtl="0">
              <a:spcBef>
                <a:spcPts val="0"/>
              </a:spcBef>
              <a:buChar char="-"/>
            </a:pPr>
            <a:r>
              <a:rPr lang="en" dirty="0" smtClean="0"/>
              <a:t>Defines </a:t>
            </a:r>
            <a:r>
              <a:rPr lang="en" dirty="0"/>
              <a:t>the universal way for all organizations to represent SCORM data in an xAPI LRS</a:t>
            </a:r>
          </a:p>
          <a:p>
            <a:pPr marL="457200" lvl="0" indent="-228600" rtl="0">
              <a:spcBef>
                <a:spcPts val="0"/>
              </a:spcBef>
              <a:buChar char="-"/>
            </a:pPr>
            <a:r>
              <a:rPr lang="en" dirty="0"/>
              <a:t>Identifies a vocabulary for representing SCORM progress, status, and session data as xAPI statements</a:t>
            </a:r>
          </a:p>
          <a:p>
            <a:pPr marL="457200" lvl="0" indent="-228600" rtl="0">
              <a:spcBef>
                <a:spcPts val="0"/>
              </a:spcBef>
              <a:buChar char="-"/>
            </a:pPr>
            <a:r>
              <a:rPr lang="en" dirty="0"/>
              <a:t>Maps the entirety of SCORM data model elements to xAPI statements and document properties</a:t>
            </a:r>
          </a:p>
          <a:p>
            <a:pPr marL="457200" lvl="0" indent="-228600" rtl="0">
              <a:spcBef>
                <a:spcPts val="0"/>
              </a:spcBef>
              <a:buChar char="-"/>
            </a:pPr>
            <a:r>
              <a:rPr lang="en" dirty="0"/>
              <a:t>Provides guidance on xAPI topics such as launch, user management, and ID creation</a:t>
            </a:r>
          </a:p>
          <a:p>
            <a:pPr marL="457200" lvl="0" indent="-228600">
              <a:spcBef>
                <a:spcPts val="0"/>
              </a:spcBef>
              <a:buChar char="-"/>
            </a:pPr>
            <a:r>
              <a:rPr lang="en" dirty="0"/>
              <a:t>Provides example statements and scenarios</a:t>
            </a:r>
            <a:br>
              <a:rPr lang="en" dirty="0"/>
            </a:b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cmi5 defines requirements for both an LMS and the content, including packaging, launch, and reporting data.</a:t>
            </a:r>
          </a:p>
          <a:p>
            <a:pPr lvl="0" rtl="0">
              <a:spcBef>
                <a:spcPts val="0"/>
              </a:spcBef>
              <a:buNone/>
            </a:pPr>
            <a:r>
              <a:rPr lang="en" dirty="0" smtClean="0"/>
              <a:t>It enables organizations without a current learning infrastructure to put in place an LMS that also provides the xAPI endpoints</a:t>
            </a:r>
          </a:p>
          <a:p>
            <a:pPr lvl="0" rtl="0">
              <a:spcBef>
                <a:spcPts val="0"/>
              </a:spcBef>
              <a:buNone/>
            </a:pPr>
            <a:r>
              <a:rPr lang="en" dirty="0" smtClean="0"/>
              <a:t>It uses xAPI to encode the learners’ progress and transmit the data back to the LMS.</a:t>
            </a:r>
          </a:p>
          <a:p>
            <a:pPr lvl="0" rtl="0">
              <a:spcBef>
                <a:spcPts val="0"/>
              </a:spcBef>
              <a:buNone/>
            </a:pPr>
            <a:r>
              <a:rPr lang="en" dirty="0" smtClean="0"/>
              <a:t>It defines a vocabulary for reporting learner progress, allowing for consuming the data in a consistent way.</a:t>
            </a:r>
          </a:p>
          <a:p>
            <a:pPr marL="228600" lvl="0" indent="0" rtl="0">
              <a:spcBef>
                <a:spcPts val="0"/>
              </a:spcBef>
              <a:buNone/>
            </a:pPr>
            <a:endParaRPr lang="en" dirty="0" smtClean="0"/>
          </a:p>
          <a:p>
            <a:pPr marL="457200" lvl="0" indent="-228600" rtl="0">
              <a:spcBef>
                <a:spcPts val="0"/>
              </a:spcBef>
              <a:buChar char="-"/>
            </a:pPr>
            <a:r>
              <a:rPr lang="en" dirty="0" smtClean="0"/>
              <a:t>Defines </a:t>
            </a:r>
            <a:r>
              <a:rPr lang="en" dirty="0"/>
              <a:t>behaviors and responsibilities of LMSs beyond tracking, such as launch and sequencing</a:t>
            </a:r>
          </a:p>
          <a:p>
            <a:pPr marL="457200" lvl="0" indent="-228600" rtl="0">
              <a:spcBef>
                <a:spcPts val="0"/>
              </a:spcBef>
              <a:buChar char="-"/>
            </a:pPr>
            <a:r>
              <a:rPr lang="en" dirty="0"/>
              <a:t>Requires the LMS to create and maintain the course structures</a:t>
            </a:r>
          </a:p>
          <a:p>
            <a:pPr marL="457200" lvl="0" indent="-228600" rtl="0">
              <a:spcBef>
                <a:spcPts val="0"/>
              </a:spcBef>
              <a:buChar char="-"/>
            </a:pPr>
            <a:r>
              <a:rPr lang="en" dirty="0"/>
              <a:t>Defines behaviors and responsibilities of content, such as packaging and sessions</a:t>
            </a:r>
          </a:p>
          <a:p>
            <a:pPr marL="457200" lvl="0" indent="-228600" rtl="0">
              <a:spcBef>
                <a:spcPts val="0"/>
              </a:spcBef>
              <a:buChar char="-"/>
            </a:pPr>
            <a:r>
              <a:rPr lang="en" dirty="0"/>
              <a:t>Uses xAPI’s endpoints and statements format for its data transport and encoding</a:t>
            </a:r>
          </a:p>
          <a:p>
            <a:pPr marL="457200" lvl="0" indent="-228600">
              <a:spcBef>
                <a:spcPts val="0"/>
              </a:spcBef>
              <a:buChar char="-"/>
            </a:pPr>
            <a:r>
              <a:rPr lang="en" dirty="0"/>
              <a:t>Defines a vocabulary for learner progress and status in xAPI</a:t>
            </a:r>
            <a:br>
              <a:rPr lang="en" dirty="0"/>
            </a:b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cmi5 defines requirements for both an LMS and the content, including packaging, launch, and reporting data.</a:t>
            </a:r>
          </a:p>
          <a:p>
            <a:pPr lvl="0" rtl="0">
              <a:spcBef>
                <a:spcPts val="0"/>
              </a:spcBef>
              <a:buNone/>
            </a:pPr>
            <a:r>
              <a:rPr lang="en" dirty="0" smtClean="0"/>
              <a:t>It enables organizations without a current learning infrastructure to put in place an LMS that also provides the xAPI endpoints</a:t>
            </a:r>
          </a:p>
          <a:p>
            <a:pPr lvl="0" rtl="0">
              <a:spcBef>
                <a:spcPts val="0"/>
              </a:spcBef>
              <a:buNone/>
            </a:pPr>
            <a:r>
              <a:rPr lang="en" dirty="0" smtClean="0"/>
              <a:t>It uses xAPI to encode the learners’ progress and transmit the data back to the LMS.</a:t>
            </a:r>
          </a:p>
          <a:p>
            <a:pPr lvl="0" rtl="0">
              <a:spcBef>
                <a:spcPts val="0"/>
              </a:spcBef>
              <a:buNone/>
            </a:pPr>
            <a:r>
              <a:rPr lang="en" dirty="0" smtClean="0"/>
              <a:t>It defines a vocabulary for reporting learner progress, allowing for consuming the data in a consistent way.</a:t>
            </a:r>
          </a:p>
          <a:p>
            <a:pPr marL="228600" lvl="0" indent="0" rtl="0">
              <a:spcBef>
                <a:spcPts val="0"/>
              </a:spcBef>
              <a:buNone/>
            </a:pPr>
            <a:endParaRPr lang="en" dirty="0" smtClean="0"/>
          </a:p>
          <a:p>
            <a:pPr marL="457200" lvl="0" indent="-228600" rtl="0">
              <a:spcBef>
                <a:spcPts val="0"/>
              </a:spcBef>
              <a:buChar char="-"/>
            </a:pPr>
            <a:r>
              <a:rPr lang="en" dirty="0" smtClean="0"/>
              <a:t>Defines behaviors and responsibilities of LMSs beyond tracking, such as launch and sequencing</a:t>
            </a:r>
          </a:p>
          <a:p>
            <a:pPr marL="457200" lvl="0" indent="-228600" rtl="0">
              <a:spcBef>
                <a:spcPts val="0"/>
              </a:spcBef>
              <a:buChar char="-"/>
            </a:pPr>
            <a:r>
              <a:rPr lang="en" dirty="0" smtClean="0"/>
              <a:t>Requires the LMS to create and maintain the course structures</a:t>
            </a:r>
          </a:p>
          <a:p>
            <a:pPr marL="457200" lvl="0" indent="-228600" rtl="0">
              <a:spcBef>
                <a:spcPts val="0"/>
              </a:spcBef>
              <a:buChar char="-"/>
            </a:pPr>
            <a:r>
              <a:rPr lang="en" dirty="0" smtClean="0"/>
              <a:t>Defines behaviors and responsibilities of content, such as packaging and sessions</a:t>
            </a:r>
          </a:p>
          <a:p>
            <a:pPr marL="457200" lvl="0" indent="-228600" rtl="0">
              <a:spcBef>
                <a:spcPts val="0"/>
              </a:spcBef>
              <a:buChar char="-"/>
            </a:pPr>
            <a:r>
              <a:rPr lang="en" dirty="0" smtClean="0"/>
              <a:t>Uses xAPI’s endpoints and statements format for its data transport and encoding</a:t>
            </a:r>
          </a:p>
          <a:p>
            <a:pPr marL="457200" lvl="0" indent="-228600">
              <a:spcBef>
                <a:spcPts val="0"/>
              </a:spcBef>
              <a:buChar char="-"/>
            </a:pPr>
            <a:r>
              <a:rPr lang="en" dirty="0" smtClean="0"/>
              <a:t>Defines a vocabulary for learner progress and status in xAPI</a:t>
            </a:r>
            <a:br>
              <a:rPr lang="en" dirty="0" smtClean="0"/>
            </a:b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4"/>
          </p:nvPr>
        </p:nvSpPr>
        <p:spPr>
          <a:xfrm>
            <a:off x="6324600" y="6477000"/>
            <a:ext cx="2133600" cy="244475"/>
          </a:xfrm>
          <a:prstGeom prst="rect">
            <a:avLst/>
          </a:prstGeom>
        </p:spPr>
        <p:txBody>
          <a:bodyPr/>
          <a:lstStyle>
            <a:lvl1pPr algn="r">
              <a:defRPr sz="1600"/>
            </a:lvl1pPr>
          </a:lstStyle>
          <a:p>
            <a:pPr>
              <a:defRPr/>
            </a:pPr>
            <a:fld id="{D68E8870-17DE-45C4-A8DD-7644B2422933}"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2972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12589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97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02863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solidFill>
                  <a:prstClr val="white">
                    <a:tint val="75000"/>
                  </a:prstClr>
                </a:solidFill>
              </a:rPr>
              <a:pPr/>
              <a:t>‹#›</a:t>
            </a:fld>
            <a:endParaRPr lang="en">
              <a:solidFill>
                <a:prstClr val="white">
                  <a:tint val="75000"/>
                </a:prstClr>
              </a:solidFill>
            </a:endParaRPr>
          </a:p>
        </p:txBody>
      </p:sp>
    </p:spTree>
    <p:extLst>
      <p:ext uri="{BB962C8B-B14F-4D97-AF65-F5344CB8AC3E}">
        <p14:creationId xmlns:p14="http://schemas.microsoft.com/office/powerpoint/2010/main" val="40006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solidFill>
                  <a:prstClr val="white">
                    <a:tint val="75000"/>
                  </a:prstClr>
                </a:solidFill>
              </a:rPr>
              <a:pPr/>
              <a:t>‹#›</a:t>
            </a:fld>
            <a:endParaRPr lang="en">
              <a:solidFill>
                <a:prstClr val="white">
                  <a:tint val="75000"/>
                </a:prstClr>
              </a:solidFill>
            </a:endParaRPr>
          </a:p>
        </p:txBody>
      </p:sp>
    </p:spTree>
    <p:extLst>
      <p:ext uri="{BB962C8B-B14F-4D97-AF65-F5344CB8AC3E}">
        <p14:creationId xmlns:p14="http://schemas.microsoft.com/office/powerpoint/2010/main" val="1207400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94E15-A8AA-412F-9367-34C8A285379A}" type="datetimeFigureOut">
              <a:rPr lang="en-US" smtClean="0">
                <a:solidFill>
                  <a:prstClr val="white">
                    <a:tint val="75000"/>
                  </a:prstClr>
                </a:solidFill>
              </a:rPr>
              <a:pPr/>
              <a:t>2/26/2017</a:t>
            </a:fld>
            <a:endParaRPr lang="en-US">
              <a:solidFill>
                <a:prstClr val="white">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3DE69-B709-4B40-8D81-F27E4A5C04B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45550382"/>
      </p:ext>
    </p:extLst>
  </p:cSld>
  <p:clrMap bg1="dk1" tx1="lt1" bg2="dk2" tx2="lt2" accent1="accent1" accent2="accent2" accent3="accent3" accent4="accent4" accent5="accent5" accent6="accent6" hlink="hlink" folHlink="folHlink"/>
  <p:sldLayoutIdLst>
    <p:sldLayoutId id="2147483765" r:id="rId1"/>
    <p:sldLayoutId id="2147483768"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 id="2147483771"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ctr" rtl="0" hangingPunct="1">
        <a:lnSpc>
          <a:spcPct val="100000"/>
        </a:lnSpc>
        <a:spcBef>
          <a:spcPts val="0"/>
        </a:spcBef>
        <a:spcAft>
          <a:spcPts val="0"/>
        </a:spcAft>
        <a:buFontTx/>
        <a:buNone/>
        <a:tabLst/>
        <a:defRPr lang="en-US" sz="4200" b="1" i="0" u="none" strike="noStrike" kern="1200" cap="none" spc="0" baseline="0" dirty="0">
          <a:ln>
            <a:noFill/>
          </a:ln>
          <a:solidFill>
            <a:srgbClr val="000000"/>
          </a:solidFill>
          <a:highlight>
            <a:scrgbClr r="0" g="0" b="0">
              <a:alpha val="0"/>
            </a:scrgbClr>
          </a:highlight>
          <a:latin typeface="Franklin Gothic Medium" pitchFamily="34"/>
          <a:ea typeface="Droid Sans Fallback" pitchFamily="2"/>
          <a:cs typeface="Helvetica Neue"/>
        </a:defRPr>
      </a:lvl1pPr>
    </p:titleStyle>
    <p:bodyStyle>
      <a:lvl1pPr lvl="0" algn="l">
        <a:buSzPct val="45000"/>
        <a:buFont typeface="StarSymbol"/>
        <a:buChar char="●"/>
        <a:tabLst/>
        <a:defRPr lang="en-US" sz="1800" b="1" i="0" u="none" strike="noStrike" cap="none" spc="0" baseline="0">
          <a:solidFill>
            <a:srgbClr val="808080"/>
          </a:solidFill>
          <a:latin typeface="Franklin Gothic Book"/>
          <a:cs typeface="Baskerville"/>
        </a:defRPr>
      </a:lvl1pPr>
      <a:lvl2pPr lvl="1" algn="l">
        <a:buSzPct val="75000"/>
        <a:buFont typeface="StarSymbol"/>
        <a:buChar char="–"/>
        <a:tabLst/>
        <a:defRPr lang="en-US" sz="1800" b="1" i="0" u="none" strike="noStrike" cap="none" spc="0" baseline="0">
          <a:solidFill>
            <a:srgbClr val="808080"/>
          </a:solidFill>
          <a:latin typeface="Franklin Gothic Book"/>
          <a:cs typeface="Baskerville"/>
        </a:defRPr>
      </a:lvl2pPr>
      <a:lvl3pPr lvl="2" algn="l">
        <a:buSzPct val="45000"/>
        <a:buFont typeface="StarSymbol"/>
        <a:buChar char="●"/>
        <a:tabLst/>
        <a:defRPr lang="en-US" sz="1800" b="1" i="0" u="none" strike="noStrike" cap="none" spc="0" baseline="0">
          <a:solidFill>
            <a:srgbClr val="808080"/>
          </a:solidFill>
          <a:latin typeface="Franklin Gothic Book"/>
          <a:cs typeface="Baskerville"/>
        </a:defRPr>
      </a:lvl3pPr>
      <a:lvl4pPr lvl="3" algn="l">
        <a:buSzPct val="75000"/>
        <a:buFont typeface="StarSymbol"/>
        <a:buChar char="–"/>
        <a:tabLst/>
        <a:defRPr lang="en-US" sz="1800" b="1" i="0" u="none" strike="noStrike" cap="none" spc="0" baseline="0">
          <a:solidFill>
            <a:srgbClr val="808080"/>
          </a:solidFill>
          <a:latin typeface="Franklin Gothic Book"/>
          <a:cs typeface="Baskerville"/>
        </a:defRPr>
      </a:lvl4pPr>
      <a:lvl5pPr lvl="4" algn="l">
        <a:buSzPct val="45000"/>
        <a:buFont typeface="StarSymbol"/>
        <a:buChar char="●"/>
        <a:tabLst/>
        <a:defRPr lang="en-US" sz="1800" b="1" i="0" u="none" strike="noStrike" cap="none" spc="0" baseline="0">
          <a:solidFill>
            <a:srgbClr val="808080"/>
          </a:solidFill>
          <a:latin typeface="Franklin Gothic Book"/>
          <a:cs typeface="Baskerville"/>
        </a:defRPr>
      </a:lvl5pPr>
      <a:lvl6pPr lvl="5" algn="l">
        <a:buSzPct val="45000"/>
        <a:buFont typeface="StarSymbol"/>
        <a:buChar char="●"/>
        <a:tabLst/>
        <a:defRPr lang="en-US" sz="1800" b="1" i="0" u="none" strike="noStrike" cap="none" spc="0" baseline="0">
          <a:solidFill>
            <a:srgbClr val="808080"/>
          </a:solidFill>
          <a:latin typeface="Franklin Gothic Book"/>
          <a:cs typeface="Baskerville"/>
        </a:defRPr>
      </a:lvl6pPr>
      <a:lvl7pPr marL="0" marR="0" lvl="0" indent="0" algn="l" rtl="0" hangingPunct="1">
        <a:lnSpc>
          <a:spcPct val="100000"/>
        </a:lnSpc>
        <a:spcBef>
          <a:spcPts val="0"/>
        </a:spcBef>
        <a:spcAft>
          <a:spcPts val="0"/>
        </a:spcAft>
        <a:buNone/>
        <a:tabLst>
          <a:tab pos="0" algn="l"/>
        </a:tabLst>
        <a:defRPr lang="en-US" sz="1800" b="1" i="0" u="none" strike="noStrike" cap="none" spc="0" baseline="0">
          <a:solidFill>
            <a:srgbClr val="808080"/>
          </a:solidFill>
          <a:latin typeface="Franklin Gothic Book"/>
          <a:cs typeface="Baskerville"/>
        </a:defRPr>
      </a:lvl7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94E15-A8AA-412F-9367-34C8A285379A}" type="datetimeFigureOut">
              <a:rPr lang="en-US" smtClean="0">
                <a:solidFill>
                  <a:prstClr val="white">
                    <a:tint val="75000"/>
                  </a:prstClr>
                </a:solidFill>
              </a:rPr>
              <a:pPr/>
              <a:t>2/26/2017</a:t>
            </a:fld>
            <a:endParaRPr lang="en-US">
              <a:solidFill>
                <a:prstClr val="white">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3DE69-B709-4B40-8D81-F27E4A5C04B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45550382"/>
      </p:ext>
    </p:extLst>
  </p:cSld>
  <p:clrMap bg1="dk1" tx1="lt1" bg2="dk2" tx2="lt2" accent1="accent1" accent2="accent2" accent3="accent3" accent4="accent4" accent5="accent5" accent6="accent6" hlink="hlink" folHlink="folHlink"/>
  <p:sldLayoutIdLst>
    <p:sldLayoutId id="2147483773" r:id="rId1"/>
    <p:sldLayoutId id="214748377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lrs.adlnet.gov/"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rs.adlnet.go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Title 4"/>
          <p:cNvSpPr txBox="1">
            <a:spLocks/>
          </p:cNvSpPr>
          <p:nvPr/>
        </p:nvSpPr>
        <p:spPr>
          <a:xfrm>
            <a:off x="178560" y="1371600"/>
            <a:ext cx="8786520" cy="2275199"/>
          </a:xfrm>
          <a:prstGeom prst="rect">
            <a:avLst/>
          </a:prstGeom>
          <a:effectLst>
            <a:outerShdw blurRad="50800" dist="38100" dir="2700000" algn="tl" rotWithShape="0">
              <a:prstClr val="black">
                <a:alpha val="90000"/>
              </a:prstClr>
            </a:outerShdw>
          </a:effectLst>
        </p:spPr>
        <p:txBody>
          <a:bodyPr/>
          <a:lstStyle>
            <a:defPPr lvl="0">
              <a:buSzPct val="45000"/>
              <a:buFont typeface="StarSymbol"/>
              <a:buNone/>
              <a:defRPr/>
            </a:defPPr>
            <a:lvl1pPr lvl="0" algn="ctr" rtl="0" hangingPunct="1">
              <a:lnSpc>
                <a:spcPct val="100000"/>
              </a:lnSpc>
              <a:spcBef>
                <a:spcPts val="0"/>
              </a:spcBef>
              <a:spcAft>
                <a:spcPts val="0"/>
              </a:spcAft>
              <a:buSzPct val="45000"/>
              <a:buFont typeface="StarSymbol"/>
              <a:buChar char="●"/>
              <a:tabLst/>
              <a:defRPr lang="en-US" sz="4200" b="1" i="0" u="none" strike="noStrike" kern="1200" cap="none" spc="0" baseline="0" dirty="0">
                <a:ln>
                  <a:noFill/>
                </a:ln>
                <a:solidFill>
                  <a:srgbClr val="000000"/>
                </a:solidFill>
                <a:highlight>
                  <a:scrgbClr r="0" g="0" b="0">
                    <a:alpha val="0"/>
                  </a:scrgbClr>
                </a:highlight>
                <a:latin typeface="Franklin Gothic Medium" pitchFamily="34"/>
                <a:ea typeface="Droid Sans Fallback" pitchFamily="2"/>
                <a:cs typeface="Helvetica Neue"/>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sz="6600" smtClean="0">
                <a:solidFill>
                  <a:prstClr val="white"/>
                </a:solidFill>
                <a:latin typeface="Arial Black" panose="020B0A04020102020204" pitchFamily="34" charset="0"/>
              </a:rPr>
              <a:t>But I have </a:t>
            </a:r>
          </a:p>
          <a:p>
            <a:pPr>
              <a:buFont typeface="StarSymbol"/>
              <a:buNone/>
            </a:pPr>
            <a:r>
              <a:rPr sz="8800" err="1" smtClean="0">
                <a:solidFill>
                  <a:prstClr val="white"/>
                </a:solidFill>
                <a:latin typeface="Arial Black" panose="020B0A04020102020204" pitchFamily="34" charset="0"/>
              </a:rPr>
              <a:t>SCORM</a:t>
            </a:r>
            <a:r>
              <a:rPr sz="8800" smtClean="0">
                <a:solidFill>
                  <a:prstClr val="white"/>
                </a:solidFill>
                <a:latin typeface="Arial Black" panose="020B0A04020102020204" pitchFamily="34" charset="0"/>
              </a:rPr>
              <a:t>!</a:t>
            </a:r>
            <a:endParaRPr sz="6600">
              <a:solidFill>
                <a:prstClr val="white"/>
              </a:solidFill>
              <a:latin typeface="Arial Black" panose="020B0A04020102020204" pitchFamily="34" charset="0"/>
            </a:endParaRPr>
          </a:p>
        </p:txBody>
      </p:sp>
    </p:spTree>
    <p:extLst>
      <p:ext uri="{BB962C8B-B14F-4D97-AF65-F5344CB8AC3E}">
        <p14:creationId xmlns:p14="http://schemas.microsoft.com/office/powerpoint/2010/main" val="1862981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304800"/>
            <a:ext cx="8520600" cy="763600"/>
          </a:xfrm>
          <a:prstGeom prst="rect">
            <a:avLst/>
          </a:prstGeom>
        </p:spPr>
        <p:txBody>
          <a:bodyPr lIns="91425" tIns="91425" rIns="91425" bIns="91425" anchor="t" anchorCtr="0">
            <a:noAutofit/>
          </a:bodyPr>
          <a:lstStyle/>
          <a:p>
            <a:pPr lvl="0"/>
            <a:r>
              <a:rPr lang="en" sz="6000" dirty="0"/>
              <a:t>xAPI cmi5 Profile</a:t>
            </a:r>
          </a:p>
        </p:txBody>
      </p:sp>
      <p:sp>
        <p:nvSpPr>
          <p:cNvPr id="2" name="TextBox 1"/>
          <p:cNvSpPr txBox="1"/>
          <p:nvPr/>
        </p:nvSpPr>
        <p:spPr>
          <a:xfrm>
            <a:off x="304800" y="1676400"/>
            <a:ext cx="8534400" cy="3801041"/>
          </a:xfrm>
          <a:prstGeom prst="rect">
            <a:avLst/>
          </a:prstGeom>
          <a:noFill/>
        </p:spPr>
        <p:txBody>
          <a:bodyPr wrap="square" rtlCol="0">
            <a:spAutoFit/>
          </a:bodyPr>
          <a:lstStyle/>
          <a:p>
            <a:pPr marL="228600">
              <a:spcBef>
                <a:spcPts val="1800"/>
              </a:spcBef>
            </a:pPr>
            <a:r>
              <a:rPr lang="en-US" sz="2800" b="1" dirty="0" smtClean="0">
                <a:solidFill>
                  <a:prstClr val="white"/>
                </a:solidFill>
              </a:rPr>
              <a:t>Adds capabilities beyond the </a:t>
            </a:r>
            <a:r>
              <a:rPr lang="en-US" sz="2800" b="1" dirty="0">
                <a:solidFill>
                  <a:prstClr val="white"/>
                </a:solidFill>
              </a:rPr>
              <a:t>xAPI </a:t>
            </a:r>
            <a:r>
              <a:rPr lang="en-US" sz="2800" b="1" dirty="0" err="1" smtClean="0">
                <a:solidFill>
                  <a:prstClr val="white"/>
                </a:solidFill>
              </a:rPr>
              <a:t>SCORM</a:t>
            </a:r>
            <a:r>
              <a:rPr lang="en-US" sz="2800" b="1" dirty="0" smtClean="0">
                <a:solidFill>
                  <a:prstClr val="white"/>
                </a:solidFill>
              </a:rPr>
              <a:t> Profile</a:t>
            </a:r>
          </a:p>
          <a:p>
            <a:pPr marL="685800" indent="-457200">
              <a:spcBef>
                <a:spcPts val="1800"/>
              </a:spcBef>
              <a:buFont typeface="Wingdings" panose="05000000000000000000" pitchFamily="2" charset="2"/>
              <a:buChar char="q"/>
            </a:pPr>
            <a:r>
              <a:rPr lang="en-US" sz="2800" dirty="0" smtClean="0">
                <a:solidFill>
                  <a:prstClr val="white"/>
                </a:solidFill>
              </a:rPr>
              <a:t>Defines </a:t>
            </a:r>
            <a:r>
              <a:rPr lang="en-US" sz="2800" dirty="0">
                <a:solidFill>
                  <a:prstClr val="white"/>
                </a:solidFill>
              </a:rPr>
              <a:t>behaviors and responsibilities of </a:t>
            </a:r>
            <a:r>
              <a:rPr lang="en-US" sz="2800" dirty="0" err="1">
                <a:solidFill>
                  <a:prstClr val="white"/>
                </a:solidFill>
              </a:rPr>
              <a:t>LMSs</a:t>
            </a:r>
            <a:r>
              <a:rPr lang="en-US" sz="2800" dirty="0">
                <a:solidFill>
                  <a:prstClr val="white"/>
                </a:solidFill>
              </a:rPr>
              <a:t> beyond tracking, such as launch and sequencing</a:t>
            </a:r>
          </a:p>
          <a:p>
            <a:pPr marL="685800" indent="-457200">
              <a:spcBef>
                <a:spcPts val="1800"/>
              </a:spcBef>
              <a:buFont typeface="Wingdings" panose="05000000000000000000" pitchFamily="2" charset="2"/>
              <a:buChar char="q"/>
            </a:pPr>
            <a:r>
              <a:rPr lang="en-US" sz="2800" dirty="0">
                <a:solidFill>
                  <a:prstClr val="white"/>
                </a:solidFill>
              </a:rPr>
              <a:t>Defines a vocabulary for learner progress and </a:t>
            </a:r>
            <a:r>
              <a:rPr lang="en-US" sz="2800" dirty="0" smtClean="0">
                <a:solidFill>
                  <a:prstClr val="white"/>
                </a:solidFill>
              </a:rPr>
              <a:t>status</a:t>
            </a:r>
          </a:p>
          <a:p>
            <a:pPr marL="685800" indent="-457200">
              <a:spcBef>
                <a:spcPts val="1800"/>
              </a:spcBef>
              <a:buFont typeface="Wingdings" panose="05000000000000000000" pitchFamily="2" charset="2"/>
              <a:buChar char="q"/>
            </a:pPr>
            <a:r>
              <a:rPr lang="en-US" sz="2800" dirty="0" smtClean="0">
                <a:solidFill>
                  <a:prstClr val="white"/>
                </a:solidFill>
              </a:rPr>
              <a:t>Requires </a:t>
            </a:r>
            <a:r>
              <a:rPr lang="en-US" sz="2800" dirty="0" err="1" smtClean="0">
                <a:solidFill>
                  <a:prstClr val="white"/>
                </a:solidFill>
              </a:rPr>
              <a:t>LMSs</a:t>
            </a:r>
            <a:r>
              <a:rPr lang="en-US" sz="2800" dirty="0" smtClean="0">
                <a:solidFill>
                  <a:prstClr val="white"/>
                </a:solidFill>
              </a:rPr>
              <a:t> </a:t>
            </a:r>
            <a:r>
              <a:rPr lang="en-US" sz="2800" dirty="0">
                <a:solidFill>
                  <a:prstClr val="white"/>
                </a:solidFill>
              </a:rPr>
              <a:t>to </a:t>
            </a:r>
            <a:r>
              <a:rPr lang="en-US" sz="2800" dirty="0" smtClean="0">
                <a:solidFill>
                  <a:prstClr val="white"/>
                </a:solidFill>
              </a:rPr>
              <a:t>create and maintain course structures, and defines </a:t>
            </a:r>
            <a:r>
              <a:rPr lang="en-US" sz="2800" dirty="0">
                <a:solidFill>
                  <a:prstClr val="white"/>
                </a:solidFill>
              </a:rPr>
              <a:t>behaviors and responsibilities of content, such as packaging and </a:t>
            </a:r>
            <a:r>
              <a:rPr lang="en-US" sz="2800" dirty="0" smtClean="0">
                <a:solidFill>
                  <a:prstClr val="white"/>
                </a:solidFill>
              </a:rPr>
              <a:t>sessions</a:t>
            </a:r>
            <a:endParaRPr lang="en-US" sz="2800" dirty="0">
              <a:solidFill>
                <a:prstClr val="white"/>
              </a:solidFill>
            </a:endParaRPr>
          </a:p>
        </p:txBody>
      </p:sp>
    </p:spTree>
    <p:extLst>
      <p:ext uri="{BB962C8B-B14F-4D97-AF65-F5344CB8AC3E}">
        <p14:creationId xmlns:p14="http://schemas.microsoft.com/office/powerpoint/2010/main" val="168889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Title 4"/>
          <p:cNvSpPr txBox="1">
            <a:spLocks/>
          </p:cNvSpPr>
          <p:nvPr/>
        </p:nvSpPr>
        <p:spPr>
          <a:xfrm>
            <a:off x="178560" y="1371600"/>
            <a:ext cx="8786520" cy="2275199"/>
          </a:xfrm>
          <a:prstGeom prst="rect">
            <a:avLst/>
          </a:prstGeom>
          <a:effectLst>
            <a:outerShdw blurRad="50800" dist="38100" dir="2700000" algn="tl" rotWithShape="0">
              <a:prstClr val="black">
                <a:alpha val="90000"/>
              </a:prstClr>
            </a:outerShdw>
          </a:effectLst>
        </p:spPr>
        <p:txBody>
          <a:bodyPr/>
          <a:lstStyle>
            <a:defPPr lvl="0">
              <a:buSzPct val="45000"/>
              <a:buFont typeface="StarSymbol"/>
              <a:buNone/>
              <a:defRPr/>
            </a:defPPr>
            <a:lvl1pPr lvl="0" algn="ctr" rtl="0" hangingPunct="1">
              <a:lnSpc>
                <a:spcPct val="100000"/>
              </a:lnSpc>
              <a:spcBef>
                <a:spcPts val="0"/>
              </a:spcBef>
              <a:spcAft>
                <a:spcPts val="0"/>
              </a:spcAft>
              <a:buSzPct val="45000"/>
              <a:buFont typeface="StarSymbol"/>
              <a:buChar char="●"/>
              <a:tabLst/>
              <a:defRPr lang="en-US" sz="4200" b="1" i="0" u="none" strike="noStrike" kern="1200" cap="none" spc="0" baseline="0" dirty="0">
                <a:ln>
                  <a:noFill/>
                </a:ln>
                <a:solidFill>
                  <a:srgbClr val="000000"/>
                </a:solidFill>
                <a:highlight>
                  <a:scrgbClr r="0" g="0" b="0">
                    <a:alpha val="0"/>
                  </a:scrgbClr>
                </a:highlight>
                <a:latin typeface="Franklin Gothic Medium" pitchFamily="34"/>
                <a:ea typeface="Droid Sans Fallback" pitchFamily="2"/>
                <a:cs typeface="Helvetica Neue"/>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sz="6600" dirty="0" smtClean="0">
                <a:solidFill>
                  <a:prstClr val="white"/>
                </a:solidFill>
                <a:latin typeface="Arial Black" panose="020B0A04020102020204" pitchFamily="34" charset="0"/>
              </a:rPr>
              <a:t>Way Ahead</a:t>
            </a:r>
          </a:p>
          <a:p>
            <a:pPr>
              <a:buFont typeface="StarSymbol"/>
              <a:buNone/>
            </a:pPr>
            <a:r>
              <a:rPr lang="en-US" sz="6600" dirty="0" smtClean="0">
                <a:solidFill>
                  <a:prstClr val="white"/>
                </a:solidFill>
                <a:latin typeface="Arial Black" panose="020B0A04020102020204" pitchFamily="34" charset="0"/>
              </a:rPr>
              <a:t>(Roadmap)</a:t>
            </a:r>
            <a:endParaRPr sz="6600" dirty="0">
              <a:solidFill>
                <a:prstClr val="white"/>
              </a:solidFill>
              <a:latin typeface="Arial Black" panose="020B0A04020102020204" pitchFamily="34" charset="0"/>
            </a:endParaRPr>
          </a:p>
        </p:txBody>
      </p:sp>
    </p:spTree>
    <p:extLst>
      <p:ext uri="{BB962C8B-B14F-4D97-AF65-F5344CB8AC3E}">
        <p14:creationId xmlns:p14="http://schemas.microsoft.com/office/powerpoint/2010/main" val="9458116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8600" y="304799"/>
            <a:ext cx="8686800" cy="5917675"/>
            <a:chOff x="228600" y="304799"/>
            <a:chExt cx="8686800" cy="5917675"/>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799"/>
              <a:ext cx="8686800" cy="591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175" t="10623" r="20906" b="78754"/>
            <a:stretch/>
          </p:blipFill>
          <p:spPr bwMode="auto">
            <a:xfrm>
              <a:off x="342900" y="889000"/>
              <a:ext cx="4343400" cy="53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Rectangle 2">
            <a:hlinkClick r:id="rId5"/>
          </p:cNvPr>
          <p:cNvSpPr/>
          <p:nvPr/>
        </p:nvSpPr>
        <p:spPr>
          <a:xfrm>
            <a:off x="0" y="6324600"/>
            <a:ext cx="8991600" cy="312963"/>
          </a:xfrm>
          <a:prstGeom prst="rect">
            <a:avLst/>
          </a:prstGeom>
          <a:solidFill>
            <a:schemeClr val="bg1">
              <a:lumMod val="75000"/>
              <a:lumOff val="25000"/>
            </a:schemeClr>
          </a:solidFill>
          <a:ln w="38100" cap="rnd">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r"/>
            <a:r>
              <a:rPr lang="en-US" sz="2000" dirty="0" smtClean="0"/>
              <a:t>http</a:t>
            </a:r>
            <a:r>
              <a:rPr lang="en-US" sz="2000" dirty="0"/>
              <a:t>://adlnet.github.io/SCORM-to-TLA-Roadmap</a:t>
            </a:r>
          </a:p>
        </p:txBody>
      </p:sp>
      <p:cxnSp>
        <p:nvCxnSpPr>
          <p:cNvPr id="6" name="Curved Connector 5"/>
          <p:cNvCxnSpPr/>
          <p:nvPr/>
        </p:nvCxnSpPr>
        <p:spPr>
          <a:xfrm rot="16200000" flipH="1">
            <a:off x="2495550" y="927100"/>
            <a:ext cx="6350" cy="1949450"/>
          </a:xfrm>
          <a:prstGeom prst="curvedConnector3">
            <a:avLst>
              <a:gd name="adj1" fmla="val -8600000"/>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980354">
            <a:off x="416837" y="1486425"/>
            <a:ext cx="2273300" cy="1597025"/>
          </a:xfrm>
          <a:prstGeom prst="rect">
            <a:avLst/>
          </a:prstGeom>
          <a:noFill/>
          <a:ln>
            <a:noFill/>
          </a:ln>
          <a:effectLst>
            <a:glow rad="127000">
              <a:schemeClr val="tx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346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0" y="-15240"/>
            <a:ext cx="3733800" cy="6873240"/>
          </a:xfrm>
          <a:prstGeom prst="rect">
            <a:avLst/>
          </a:prstGeom>
          <a:noFill/>
          <a:ln>
            <a:noFill/>
          </a:ln>
        </p:spPr>
      </p:pic>
      <p:sp>
        <p:nvSpPr>
          <p:cNvPr id="6" name="TextBox 5"/>
          <p:cNvSpPr txBox="1"/>
          <p:nvPr/>
        </p:nvSpPr>
        <p:spPr>
          <a:xfrm>
            <a:off x="3962400" y="381000"/>
            <a:ext cx="4876800" cy="4524315"/>
          </a:xfrm>
          <a:prstGeom prst="rect">
            <a:avLst/>
          </a:prstGeom>
          <a:noFill/>
        </p:spPr>
        <p:txBody>
          <a:bodyPr wrap="square" rtlCol="0">
            <a:spAutoFit/>
          </a:bodyPr>
          <a:lstStyle/>
          <a:p>
            <a:pPr marL="228600" lvl="0">
              <a:spcBef>
                <a:spcPts val="1800"/>
              </a:spcBef>
            </a:pPr>
            <a:r>
              <a:rPr lang="en-US" sz="3200" b="1" dirty="0" smtClean="0"/>
              <a:t>Phase 1</a:t>
            </a:r>
          </a:p>
          <a:p>
            <a:pPr marL="685800" lvl="0" indent="-457200">
              <a:spcBef>
                <a:spcPts val="1800"/>
              </a:spcBef>
              <a:buFont typeface="Wingdings" panose="05000000000000000000" pitchFamily="2" charset="2"/>
              <a:buChar char="q"/>
            </a:pPr>
            <a:r>
              <a:rPr lang="en-US" sz="2800" dirty="0" err="1" smtClean="0"/>
              <a:t>SCORM</a:t>
            </a:r>
            <a:r>
              <a:rPr lang="en-US" sz="2800" dirty="0" smtClean="0"/>
              <a:t> </a:t>
            </a:r>
            <a:r>
              <a:rPr lang="en-US" sz="2800" dirty="0" err="1" smtClean="0"/>
              <a:t>LMS</a:t>
            </a:r>
            <a:r>
              <a:rPr lang="en-US" sz="2800" dirty="0" smtClean="0"/>
              <a:t> remains the center for the system</a:t>
            </a:r>
          </a:p>
          <a:p>
            <a:pPr marL="685800" lvl="0" indent="-457200">
              <a:spcBef>
                <a:spcPts val="1800"/>
              </a:spcBef>
              <a:buFont typeface="Wingdings" panose="05000000000000000000" pitchFamily="2" charset="2"/>
              <a:buChar char="q"/>
            </a:pPr>
            <a:r>
              <a:rPr lang="en-US" sz="2800" dirty="0" smtClean="0"/>
              <a:t>Existing infrastructure remains the same; </a:t>
            </a:r>
            <a:r>
              <a:rPr lang="en-US" sz="2800" b="1" dirty="0" smtClean="0"/>
              <a:t>no changes to your </a:t>
            </a:r>
            <a:r>
              <a:rPr lang="en-US" sz="2800" b="1" dirty="0" err="1" smtClean="0"/>
              <a:t>LMS</a:t>
            </a:r>
            <a:r>
              <a:rPr lang="en-US" sz="2800" dirty="0" smtClean="0"/>
              <a:t>!</a:t>
            </a:r>
          </a:p>
          <a:p>
            <a:pPr marL="685800" lvl="0" indent="-457200">
              <a:spcBef>
                <a:spcPts val="1800"/>
              </a:spcBef>
              <a:buFont typeface="Wingdings" panose="05000000000000000000" pitchFamily="2" charset="2"/>
              <a:buChar char="q"/>
            </a:pPr>
            <a:r>
              <a:rPr lang="en-US" sz="2800" dirty="0" smtClean="0"/>
              <a:t>Data are sent to the </a:t>
            </a:r>
            <a:r>
              <a:rPr lang="en-US" sz="2800" dirty="0" err="1" smtClean="0"/>
              <a:t>LRS</a:t>
            </a:r>
            <a:endParaRPr lang="en-US" sz="2800" dirty="0" smtClean="0"/>
          </a:p>
          <a:p>
            <a:pPr marL="685800" lvl="0" indent="-457200">
              <a:spcBef>
                <a:spcPts val="1800"/>
              </a:spcBef>
              <a:buFont typeface="Wingdings" panose="05000000000000000000" pitchFamily="2" charset="2"/>
              <a:buChar char="q"/>
            </a:pPr>
            <a:endParaRPr lang="en-US" sz="2800" dirty="0"/>
          </a:p>
        </p:txBody>
      </p:sp>
    </p:spTree>
    <p:extLst>
      <p:ext uri="{BB962C8B-B14F-4D97-AF65-F5344CB8AC3E}">
        <p14:creationId xmlns:p14="http://schemas.microsoft.com/office/powerpoint/2010/main" val="2092636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6" name="TextBox 5"/>
          <p:cNvSpPr txBox="1"/>
          <p:nvPr/>
        </p:nvSpPr>
        <p:spPr>
          <a:xfrm>
            <a:off x="3962400" y="381000"/>
            <a:ext cx="4876800" cy="6478697"/>
          </a:xfrm>
          <a:prstGeom prst="rect">
            <a:avLst/>
          </a:prstGeom>
          <a:noFill/>
        </p:spPr>
        <p:txBody>
          <a:bodyPr wrap="square" rtlCol="0">
            <a:spAutoFit/>
          </a:bodyPr>
          <a:lstStyle/>
          <a:p>
            <a:pPr marL="228600" lvl="0">
              <a:spcBef>
                <a:spcPts val="1800"/>
              </a:spcBef>
            </a:pPr>
            <a:r>
              <a:rPr lang="en-US" sz="3200" b="1" dirty="0" smtClean="0"/>
              <a:t>Phase 2</a:t>
            </a:r>
          </a:p>
          <a:p>
            <a:pPr marL="685800" lvl="0" indent="-457200">
              <a:spcBef>
                <a:spcPts val="1800"/>
              </a:spcBef>
              <a:buFont typeface="Wingdings" panose="05000000000000000000" pitchFamily="2" charset="2"/>
              <a:buChar char="q"/>
            </a:pPr>
            <a:r>
              <a:rPr lang="en-US" sz="2800" dirty="0" smtClean="0"/>
              <a:t>xAPI </a:t>
            </a:r>
            <a:r>
              <a:rPr lang="en-US" sz="2800" dirty="0" err="1" smtClean="0"/>
              <a:t>LRS</a:t>
            </a:r>
            <a:r>
              <a:rPr lang="en-US" sz="2800" dirty="0" smtClean="0"/>
              <a:t> is the center of the system</a:t>
            </a:r>
          </a:p>
          <a:p>
            <a:pPr marL="685800" lvl="0" indent="-457200">
              <a:spcBef>
                <a:spcPts val="1800"/>
              </a:spcBef>
              <a:buFont typeface="Wingdings" panose="05000000000000000000" pitchFamily="2" charset="2"/>
              <a:buChar char="q"/>
            </a:pPr>
            <a:r>
              <a:rPr lang="en-US" sz="2800" dirty="0" smtClean="0"/>
              <a:t>The </a:t>
            </a:r>
            <a:r>
              <a:rPr lang="en-US" sz="2800" dirty="0" err="1" smtClean="0"/>
              <a:t>LRS</a:t>
            </a:r>
            <a:r>
              <a:rPr lang="en-US" sz="2800" dirty="0" smtClean="0"/>
              <a:t> and </a:t>
            </a:r>
            <a:r>
              <a:rPr lang="en-US" sz="2800" dirty="0" err="1" smtClean="0"/>
              <a:t>LMS</a:t>
            </a:r>
            <a:r>
              <a:rPr lang="en-US" sz="2800" dirty="0" smtClean="0"/>
              <a:t> “talk” to each other</a:t>
            </a:r>
          </a:p>
          <a:p>
            <a:pPr marL="685800" lvl="0" indent="-457200">
              <a:spcBef>
                <a:spcPts val="1800"/>
              </a:spcBef>
              <a:buFont typeface="Wingdings" panose="05000000000000000000" pitchFamily="2" charset="2"/>
              <a:buChar char="q"/>
            </a:pPr>
            <a:r>
              <a:rPr lang="en-US" sz="2800" dirty="0" smtClean="0"/>
              <a:t>The </a:t>
            </a:r>
            <a:r>
              <a:rPr lang="en-US" sz="2800" dirty="0" err="1" smtClean="0"/>
              <a:t>LMS</a:t>
            </a:r>
            <a:r>
              <a:rPr lang="en-US" sz="2800" dirty="0" smtClean="0"/>
              <a:t> uses the </a:t>
            </a:r>
            <a:r>
              <a:rPr lang="en-US" sz="2800" dirty="0" err="1" smtClean="0"/>
              <a:t>LRS</a:t>
            </a:r>
            <a:r>
              <a:rPr lang="en-US" sz="2800" dirty="0" smtClean="0"/>
              <a:t> data to update its internal states</a:t>
            </a:r>
          </a:p>
          <a:p>
            <a:pPr marL="685800" lvl="0" indent="-457200">
              <a:spcBef>
                <a:spcPts val="1800"/>
              </a:spcBef>
              <a:buFont typeface="Wingdings" panose="05000000000000000000" pitchFamily="2" charset="2"/>
              <a:buChar char="q"/>
            </a:pPr>
            <a:r>
              <a:rPr lang="en-US" sz="2800" dirty="0" smtClean="0"/>
              <a:t>Other applications (e.g., mobile apps) use the same </a:t>
            </a:r>
            <a:r>
              <a:rPr lang="en-US" sz="2800" dirty="0" err="1" smtClean="0"/>
              <a:t>LRS</a:t>
            </a:r>
            <a:r>
              <a:rPr lang="en-US" sz="2800" dirty="0" smtClean="0"/>
              <a:t>, so </a:t>
            </a:r>
            <a:r>
              <a:rPr lang="en-US" sz="2800" dirty="0" err="1" smtClean="0"/>
              <a:t>SCORM</a:t>
            </a:r>
            <a:r>
              <a:rPr lang="en-US" sz="2800" dirty="0" smtClean="0"/>
              <a:t> and non-</a:t>
            </a:r>
            <a:r>
              <a:rPr lang="en-US" sz="2800" dirty="0" err="1" smtClean="0"/>
              <a:t>SCORM</a:t>
            </a:r>
            <a:r>
              <a:rPr lang="en-US" sz="2800" dirty="0" smtClean="0"/>
              <a:t> content are “equal”</a:t>
            </a:r>
          </a:p>
          <a:p>
            <a:pPr marL="685800" lvl="0" indent="-457200">
              <a:spcBef>
                <a:spcPts val="1800"/>
              </a:spcBef>
              <a:buFont typeface="Wingdings" panose="05000000000000000000" pitchFamily="2" charset="2"/>
              <a:buChar char="q"/>
            </a:pPr>
            <a:endParaRPr lang="en-US" sz="2800" dirty="0"/>
          </a:p>
        </p:txBody>
      </p:sp>
      <p:pic>
        <p:nvPicPr>
          <p:cNvPr id="5" name="Shape 93"/>
          <p:cNvPicPr preferRelativeResize="0"/>
          <p:nvPr/>
        </p:nvPicPr>
        <p:blipFill>
          <a:blip r:embed="rId3">
            <a:alphaModFix/>
          </a:blip>
          <a:stretch>
            <a:fillRect/>
          </a:stretch>
        </p:blipFill>
        <p:spPr>
          <a:xfrm>
            <a:off x="0" y="-15240"/>
            <a:ext cx="3733800" cy="6873240"/>
          </a:xfrm>
          <a:prstGeom prst="rect">
            <a:avLst/>
          </a:prstGeom>
          <a:noFill/>
          <a:ln>
            <a:noFill/>
          </a:ln>
        </p:spPr>
      </p:pic>
    </p:spTree>
    <p:extLst>
      <p:ext uri="{BB962C8B-B14F-4D97-AF65-F5344CB8AC3E}">
        <p14:creationId xmlns:p14="http://schemas.microsoft.com/office/powerpoint/2010/main" val="2865303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6" name="TextBox 5"/>
          <p:cNvSpPr txBox="1"/>
          <p:nvPr/>
        </p:nvSpPr>
        <p:spPr>
          <a:xfrm>
            <a:off x="3962400" y="381000"/>
            <a:ext cx="4876800" cy="4293483"/>
          </a:xfrm>
          <a:prstGeom prst="rect">
            <a:avLst/>
          </a:prstGeom>
          <a:noFill/>
        </p:spPr>
        <p:txBody>
          <a:bodyPr wrap="square" rtlCol="0">
            <a:spAutoFit/>
          </a:bodyPr>
          <a:lstStyle/>
          <a:p>
            <a:pPr marL="228600" lvl="0">
              <a:spcBef>
                <a:spcPts val="1800"/>
              </a:spcBef>
            </a:pPr>
            <a:r>
              <a:rPr lang="en-US" sz="3200" b="1" dirty="0" smtClean="0"/>
              <a:t>Phase 3</a:t>
            </a:r>
          </a:p>
          <a:p>
            <a:pPr marL="685800" lvl="0" indent="-457200">
              <a:spcBef>
                <a:spcPts val="1800"/>
              </a:spcBef>
              <a:buFont typeface="Wingdings" panose="05000000000000000000" pitchFamily="2" charset="2"/>
              <a:buChar char="q"/>
            </a:pPr>
            <a:r>
              <a:rPr lang="en-US" sz="2800" dirty="0" smtClean="0"/>
              <a:t>New </a:t>
            </a:r>
            <a:r>
              <a:rPr lang="en-US" sz="2800" dirty="0"/>
              <a:t>learning environment </a:t>
            </a:r>
            <a:r>
              <a:rPr lang="en-US" sz="2800" dirty="0" smtClean="0"/>
              <a:t>of specs </a:t>
            </a:r>
            <a:r>
              <a:rPr lang="en-US" sz="2800" dirty="0"/>
              <a:t>and standards</a:t>
            </a:r>
            <a:endParaRPr lang="en-US" sz="2800" dirty="0" smtClean="0"/>
          </a:p>
          <a:p>
            <a:pPr marL="685800" lvl="0" indent="-457200">
              <a:spcBef>
                <a:spcPts val="1800"/>
              </a:spcBef>
              <a:buFont typeface="Wingdings" panose="05000000000000000000" pitchFamily="2" charset="2"/>
              <a:buChar char="q"/>
            </a:pPr>
            <a:r>
              <a:rPr lang="en-US" sz="2800" dirty="0" smtClean="0"/>
              <a:t>Various </a:t>
            </a:r>
            <a:r>
              <a:rPr lang="en-US" sz="2800" dirty="0"/>
              <a:t>learning technology </a:t>
            </a:r>
            <a:r>
              <a:rPr lang="en-US" sz="2800" dirty="0" smtClean="0"/>
              <a:t>applications, e.g., mobile, blended learning, performance support</a:t>
            </a:r>
          </a:p>
          <a:p>
            <a:pPr marL="685800" lvl="0" indent="-457200">
              <a:spcBef>
                <a:spcPts val="1800"/>
              </a:spcBef>
              <a:buFont typeface="Wingdings" panose="05000000000000000000" pitchFamily="2" charset="2"/>
              <a:buChar char="q"/>
            </a:pPr>
            <a:r>
              <a:rPr lang="en-US" sz="2800" dirty="0" smtClean="0"/>
              <a:t>Maximum flexibility</a:t>
            </a:r>
            <a:endParaRPr lang="en-US" sz="2800" dirty="0"/>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3008" t="26419" r="5396" b="16031"/>
          <a:stretch/>
        </p:blipFill>
        <p:spPr bwMode="auto">
          <a:xfrm>
            <a:off x="-1" y="-15241"/>
            <a:ext cx="3786107" cy="6873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7863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3"/>
          </p:cNvPr>
          <p:cNvSpPr/>
          <p:nvPr/>
        </p:nvSpPr>
        <p:spPr>
          <a:xfrm>
            <a:off x="152400" y="1143000"/>
            <a:ext cx="8839200" cy="4114800"/>
          </a:xfrm>
          <a:prstGeom prst="rect">
            <a:avLst/>
          </a:prstGeom>
          <a:noFill/>
          <a:ln w="38100" cap="rnd">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r>
              <a:rPr lang="en-US" sz="7000" dirty="0" smtClean="0"/>
              <a:t>http</a:t>
            </a:r>
            <a:r>
              <a:rPr lang="en-US" sz="7000" dirty="0"/>
              <a:t>://adlnet.github.io/SCORM-to-TLA-Roadmap</a:t>
            </a:r>
          </a:p>
        </p:txBody>
      </p:sp>
    </p:spTree>
    <p:extLst>
      <p:ext uri="{BB962C8B-B14F-4D97-AF65-F5344CB8AC3E}">
        <p14:creationId xmlns:p14="http://schemas.microsoft.com/office/powerpoint/2010/main" val="324610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799" y="5000654"/>
            <a:ext cx="3962400" cy="714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kern="0">
                <a:solidFill>
                  <a:srgbClr val="FFFFFF"/>
                </a:solidFill>
                <a:latin typeface="Calibri" panose="020F0502020204030204" pitchFamily="34" charset="0"/>
                <a:rtl val="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600" dirty="0" smtClean="0"/>
              <a:t>e-Learning </a:t>
            </a:r>
          </a:p>
          <a:p>
            <a:r>
              <a:rPr lang="en-US" sz="1800" dirty="0" smtClean="0"/>
              <a:t>with a Learning Management System</a:t>
            </a:r>
            <a:endParaRPr lang="en-US" sz="1800"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1103703" y="3124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352312"/>
            <a:ext cx="4571999" cy="923330"/>
          </a:xfrm>
          <a:prstGeom prst="rect">
            <a:avLst/>
          </a:prstGeom>
          <a:noFill/>
        </p:spPr>
        <p:txBody>
          <a:bodyPr wrap="square" rtlCol="0">
            <a:spAutoFit/>
          </a:bodyPr>
          <a:lstStyle/>
          <a:p>
            <a:pPr algn="ctr"/>
            <a:r>
              <a:rPr lang="en-US" sz="5400" dirty="0" err="1" smtClean="0">
                <a:solidFill>
                  <a:prstClr val="white"/>
                </a:solidFill>
              </a:rPr>
              <a:t>SCORM</a:t>
            </a:r>
            <a:endParaRPr lang="en-US" sz="5400" dirty="0">
              <a:solidFill>
                <a:prstClr val="white"/>
              </a:solidFill>
            </a:endParaRPr>
          </a:p>
        </p:txBody>
      </p:sp>
      <p:cxnSp>
        <p:nvCxnSpPr>
          <p:cNvPr id="7" name="Straight Connector 6"/>
          <p:cNvCxnSpPr/>
          <p:nvPr/>
        </p:nvCxnSpPr>
        <p:spPr>
          <a:xfrm>
            <a:off x="4572000" y="0"/>
            <a:ext cx="0" cy="6781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1981199" y="1275642"/>
            <a:ext cx="609600" cy="2381958"/>
          </a:xfrm>
          <a:prstGeom prst="down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 name="Rectangle 7"/>
          <p:cNvSpPr/>
          <p:nvPr/>
        </p:nvSpPr>
        <p:spPr>
          <a:xfrm>
            <a:off x="1589552" y="1143000"/>
            <a:ext cx="1392894" cy="609600"/>
          </a:xfrm>
          <a:prstGeom prst="rect">
            <a:avLst/>
          </a:prstGeom>
          <a:solidFill>
            <a:srgbClr val="1D8EFF"/>
          </a:soli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solidFill>
                  <a:prstClr val="white"/>
                </a:solidFill>
              </a:rPr>
              <a:t>CONTENT</a:t>
            </a:r>
            <a:endParaRPr lang="en-US" b="1" dirty="0">
              <a:solidFill>
                <a:prstClr val="white"/>
              </a:solidFill>
            </a:endParaRPr>
          </a:p>
        </p:txBody>
      </p:sp>
      <p:sp>
        <p:nvSpPr>
          <p:cNvPr id="11" name="TextBox 10"/>
          <p:cNvSpPr txBox="1"/>
          <p:nvPr/>
        </p:nvSpPr>
        <p:spPr>
          <a:xfrm>
            <a:off x="4572000" y="352312"/>
            <a:ext cx="4571999" cy="923330"/>
          </a:xfrm>
          <a:prstGeom prst="rect">
            <a:avLst/>
          </a:prstGeom>
          <a:noFill/>
        </p:spPr>
        <p:txBody>
          <a:bodyPr wrap="square" rtlCol="0">
            <a:spAutoFit/>
          </a:bodyPr>
          <a:lstStyle/>
          <a:p>
            <a:pPr algn="ctr"/>
            <a:r>
              <a:rPr lang="en-US" sz="5400" dirty="0" smtClean="0">
                <a:solidFill>
                  <a:prstClr val="white"/>
                </a:solidFill>
              </a:rPr>
              <a:t>xAPI</a:t>
            </a:r>
            <a:endParaRPr lang="en-US" sz="5400" dirty="0">
              <a:solidFill>
                <a:prstClr val="white"/>
              </a:solidFill>
            </a:endParaRPr>
          </a:p>
        </p:txBody>
      </p:sp>
      <p:pic>
        <p:nvPicPr>
          <p:cNvPr id="13"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5698852" y="3124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rot="10800000">
            <a:off x="6645796" y="1275642"/>
            <a:ext cx="609600" cy="238195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5" name="Rectangle 14"/>
          <p:cNvSpPr/>
          <p:nvPr/>
        </p:nvSpPr>
        <p:spPr>
          <a:xfrm>
            <a:off x="6254149" y="2781300"/>
            <a:ext cx="1392894" cy="609600"/>
          </a:xfrm>
          <a:prstGeom prst="rect">
            <a:avLst/>
          </a:prstGeom>
          <a:solidFill>
            <a:srgbClr val="49701E"/>
          </a:soli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solidFill>
                  <a:prstClr val="white"/>
                </a:solidFill>
              </a:rPr>
              <a:t>DATA</a:t>
            </a:r>
            <a:endParaRPr lang="en-US" b="1" dirty="0">
              <a:solidFill>
                <a:prstClr val="white"/>
              </a:solidFill>
            </a:endParaRPr>
          </a:p>
        </p:txBody>
      </p:sp>
      <p:pic>
        <p:nvPicPr>
          <p:cNvPr id="17" name="Picture 5" descr="C:\Users\sae\Desktop\BAA_GraphicBackgroun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67796">
            <a:off x="5322452" y="3326618"/>
            <a:ext cx="957672" cy="14109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phone, Cellphone, Smartphone, Mobile, Cell, Sc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1173" y="3471313"/>
            <a:ext cx="1022004" cy="104226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99948" y="5000654"/>
            <a:ext cx="3962400" cy="714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kern="0">
                <a:solidFill>
                  <a:srgbClr val="FFFFFF"/>
                </a:solidFill>
                <a:latin typeface="Calibri" panose="020F0502020204030204" pitchFamily="34" charset="0"/>
                <a:rtl val="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600" dirty="0" smtClean="0"/>
              <a:t>Any Technology </a:t>
            </a:r>
          </a:p>
          <a:p>
            <a:r>
              <a:rPr lang="en-US" sz="1800" dirty="0" smtClean="0"/>
              <a:t>that can use the internet</a:t>
            </a:r>
            <a:endParaRPr lang="en-US" sz="1800" dirty="0"/>
          </a:p>
        </p:txBody>
      </p:sp>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638" y="-1069975"/>
            <a:ext cx="3767137"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Smiley Face 20"/>
          <p:cNvSpPr/>
          <p:nvPr/>
        </p:nvSpPr>
        <p:spPr>
          <a:xfrm>
            <a:off x="3768988" y="1784876"/>
            <a:ext cx="1606024" cy="1606024"/>
          </a:xfrm>
          <a:prstGeom prst="smileyFace">
            <a:avLst/>
          </a:prstGeom>
          <a:solidFill>
            <a:srgbClr val="FFC000"/>
          </a:solidFill>
          <a:ln w="5715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341577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50"/>
                                        <p:tgtEl>
                                          <p:spTgt spid="10"/>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42" presetClass="path" presetSubtype="0" accel="50000" decel="50000" fill="hold" grpId="1" nodeType="afterEffect">
                                  <p:stCondLst>
                                    <p:cond delay="0"/>
                                  </p:stCondLst>
                                  <p:childTnLst>
                                    <p:animMotion origin="layout" path="M 0 4.18131E-6 L 0 0.25531 " pathEditMode="relative" rAng="0" ptsTypes="AA">
                                      <p:cBhvr>
                                        <p:cTn id="14" dur="750" fill="hold"/>
                                        <p:tgtEl>
                                          <p:spTgt spid="8"/>
                                        </p:tgtEl>
                                        <p:attrNameLst>
                                          <p:attrName>ppt_x</p:attrName>
                                          <p:attrName>ppt_y</p:attrName>
                                        </p:attrNameLst>
                                      </p:cBhvr>
                                      <p:rCtr x="0" y="1276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par>
                          <p:cTn id="23" fill="hold">
                            <p:stCondLst>
                              <p:cond delay="250"/>
                            </p:stCondLst>
                            <p:childTnLst>
                              <p:par>
                                <p:cTn id="24" presetID="2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250"/>
                                        <p:tgtEl>
                                          <p:spTgt spid="14"/>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childTnLst>
                                </p:cTn>
                              </p:par>
                            </p:childTnLst>
                          </p:cTn>
                        </p:par>
                        <p:par>
                          <p:cTn id="31" fill="hold">
                            <p:stCondLst>
                              <p:cond delay="750"/>
                            </p:stCondLst>
                            <p:childTnLst>
                              <p:par>
                                <p:cTn id="32" presetID="64" presetClass="path" presetSubtype="0" accel="50000" decel="50000" fill="hold" grpId="1" nodeType="afterEffect">
                                  <p:stCondLst>
                                    <p:cond delay="0"/>
                                  </p:stCondLst>
                                  <p:childTnLst>
                                    <p:animMotion origin="layout" path="M 5.55556E-7 -3.71878E-6 L 5.55556E-7 -0.19426 " pathEditMode="relative" rAng="0" ptsTypes="AA">
                                      <p:cBhvr>
                                        <p:cTn id="33" dur="750" fill="hold"/>
                                        <p:tgtEl>
                                          <p:spTgt spid="15"/>
                                        </p:tgtEl>
                                        <p:attrNameLst>
                                          <p:attrName>ppt_x</p:attrName>
                                          <p:attrName>ppt_y</p:attrName>
                                        </p:attrNameLst>
                                      </p:cBhvr>
                                      <p:rCtr x="0" y="-971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childTnLst>
                                </p:cTn>
                              </p:par>
                            </p:childTnLst>
                          </p:cTn>
                        </p:par>
                        <p:par>
                          <p:cTn id="39" fill="hold">
                            <p:stCondLst>
                              <p:cond delay="2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250"/>
                                        <p:tgtEl>
                                          <p:spTgt spid="1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250"/>
                                        <p:tgtEl>
                                          <p:spTgt spid="7"/>
                                        </p:tgtEl>
                                      </p:cBhvr>
                                    </p:animEffect>
                                    <p:set>
                                      <p:cBhvr>
                                        <p:cTn id="51" dur="1" fill="hold">
                                          <p:stCondLst>
                                            <p:cond delay="249"/>
                                          </p:stCondLst>
                                        </p:cTn>
                                        <p:tgtEl>
                                          <p:spTgt spid="7"/>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250"/>
                                        <p:tgtEl>
                                          <p:spTgt spid="22"/>
                                        </p:tgtEl>
                                      </p:cBhvr>
                                    </p:animEffect>
                                  </p:childTnLst>
                                </p:cTn>
                              </p:par>
                            </p:childTnLst>
                          </p:cTn>
                        </p:par>
                        <p:par>
                          <p:cTn id="55" fill="hold">
                            <p:stCondLst>
                              <p:cond delay="250"/>
                            </p:stCondLst>
                            <p:childTnLst>
                              <p:par>
                                <p:cTn id="56" presetID="6" presetClass="entr" presetSubtype="32"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circle(out)">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8" grpId="1" animBg="1"/>
      <p:bldP spid="11" grpId="0"/>
      <p:bldP spid="14" grpId="0" animBg="1"/>
      <p:bldP spid="15" grpId="0" animBg="1"/>
      <p:bldP spid="15" grpId="1" animBg="1"/>
      <p:bldP spid="19"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638" y="-1069975"/>
            <a:ext cx="3767137"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V="1">
            <a:off x="2743200" y="1275642"/>
            <a:ext cx="0" cy="2080333"/>
          </a:xfrm>
          <a:prstGeom prst="straightConnector1">
            <a:avLst/>
          </a:prstGeom>
          <a:ln w="76200">
            <a:solidFill>
              <a:srgbClr val="92D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799" y="5000654"/>
            <a:ext cx="3962400" cy="714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kern="0">
                <a:solidFill>
                  <a:srgbClr val="FFFFFF"/>
                </a:solidFill>
                <a:latin typeface="Calibri" panose="020F0502020204030204" pitchFamily="34" charset="0"/>
                <a:rtl val="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600" dirty="0" smtClean="0"/>
              <a:t>e-Learning </a:t>
            </a:r>
          </a:p>
          <a:p>
            <a:r>
              <a:rPr lang="en-US" sz="1800" dirty="0" smtClean="0"/>
              <a:t>with a Learning Management System</a:t>
            </a:r>
            <a:endParaRPr lang="en-US" sz="1800" dirty="0"/>
          </a:p>
        </p:txBody>
      </p:sp>
      <p:pic>
        <p:nvPicPr>
          <p:cNvPr id="4"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1103703" y="3124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352312"/>
            <a:ext cx="4571999" cy="923330"/>
          </a:xfrm>
          <a:prstGeom prst="rect">
            <a:avLst/>
          </a:prstGeom>
          <a:noFill/>
        </p:spPr>
        <p:txBody>
          <a:bodyPr wrap="square" rtlCol="0">
            <a:spAutoFit/>
          </a:bodyPr>
          <a:lstStyle/>
          <a:p>
            <a:pPr algn="ctr"/>
            <a:r>
              <a:rPr lang="en-US" sz="5400" dirty="0" err="1" smtClean="0">
                <a:solidFill>
                  <a:prstClr val="white"/>
                </a:solidFill>
              </a:rPr>
              <a:t>SCORM</a:t>
            </a:r>
            <a:endParaRPr lang="en-US" sz="5400" dirty="0">
              <a:solidFill>
                <a:prstClr val="white"/>
              </a:solidFill>
            </a:endParaRPr>
          </a:p>
        </p:txBody>
      </p:sp>
      <p:sp>
        <p:nvSpPr>
          <p:cNvPr id="10" name="Down Arrow 9"/>
          <p:cNvSpPr/>
          <p:nvPr/>
        </p:nvSpPr>
        <p:spPr>
          <a:xfrm>
            <a:off x="1981199" y="1275642"/>
            <a:ext cx="609600" cy="2381958"/>
          </a:xfrm>
          <a:prstGeom prst="down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 name="Rectangle 7"/>
          <p:cNvSpPr/>
          <p:nvPr/>
        </p:nvSpPr>
        <p:spPr>
          <a:xfrm>
            <a:off x="1589552" y="2896797"/>
            <a:ext cx="1392894" cy="609600"/>
          </a:xfrm>
          <a:prstGeom prst="rect">
            <a:avLst/>
          </a:prstGeom>
          <a:solidFill>
            <a:srgbClr val="1D8EFF"/>
          </a:soli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solidFill>
                  <a:prstClr val="white"/>
                </a:solidFill>
              </a:rPr>
              <a:t>CONTENT</a:t>
            </a:r>
            <a:endParaRPr lang="en-US" b="1" dirty="0">
              <a:solidFill>
                <a:prstClr val="white"/>
              </a:solidFill>
            </a:endParaRPr>
          </a:p>
        </p:txBody>
      </p:sp>
      <p:sp>
        <p:nvSpPr>
          <p:cNvPr id="11" name="TextBox 10"/>
          <p:cNvSpPr txBox="1"/>
          <p:nvPr/>
        </p:nvSpPr>
        <p:spPr>
          <a:xfrm>
            <a:off x="4572000" y="352312"/>
            <a:ext cx="4571999" cy="923330"/>
          </a:xfrm>
          <a:prstGeom prst="rect">
            <a:avLst/>
          </a:prstGeom>
          <a:noFill/>
        </p:spPr>
        <p:txBody>
          <a:bodyPr wrap="square" rtlCol="0">
            <a:spAutoFit/>
          </a:bodyPr>
          <a:lstStyle/>
          <a:p>
            <a:pPr algn="ctr"/>
            <a:r>
              <a:rPr lang="en-US" sz="5400" dirty="0" smtClean="0">
                <a:solidFill>
                  <a:prstClr val="white"/>
                </a:solidFill>
              </a:rPr>
              <a:t>xAPI</a:t>
            </a:r>
            <a:endParaRPr lang="en-US" sz="5400" dirty="0">
              <a:solidFill>
                <a:prstClr val="white"/>
              </a:solidFill>
            </a:endParaRPr>
          </a:p>
        </p:txBody>
      </p:sp>
      <p:pic>
        <p:nvPicPr>
          <p:cNvPr id="13"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5698852" y="3124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rot="10800000">
            <a:off x="6645796" y="1275642"/>
            <a:ext cx="609600" cy="238195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5" name="Rectangle 14"/>
          <p:cNvSpPr/>
          <p:nvPr/>
        </p:nvSpPr>
        <p:spPr>
          <a:xfrm>
            <a:off x="6254149" y="1445351"/>
            <a:ext cx="1392894" cy="609600"/>
          </a:xfrm>
          <a:prstGeom prst="rect">
            <a:avLst/>
          </a:prstGeom>
          <a:solidFill>
            <a:srgbClr val="49701E"/>
          </a:soli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solidFill>
                  <a:prstClr val="white"/>
                </a:solidFill>
              </a:rPr>
              <a:t>DATA</a:t>
            </a:r>
            <a:endParaRPr lang="en-US" b="1" dirty="0">
              <a:solidFill>
                <a:prstClr val="white"/>
              </a:solidFill>
            </a:endParaRPr>
          </a:p>
        </p:txBody>
      </p:sp>
      <p:pic>
        <p:nvPicPr>
          <p:cNvPr id="17" name="Picture 5" descr="C:\Users\sae\Desktop\BAA_GraphicBackgrou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367796">
            <a:off x="5322452" y="3326618"/>
            <a:ext cx="957672" cy="14109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phone, Cellphone, Smartphone, Mobile, Cell, Sc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1173" y="3471313"/>
            <a:ext cx="1022004" cy="104226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99948" y="5000654"/>
            <a:ext cx="3962400" cy="714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kern="0">
                <a:solidFill>
                  <a:srgbClr val="FFFFFF"/>
                </a:solidFill>
                <a:latin typeface="Calibri" panose="020F0502020204030204" pitchFamily="34" charset="0"/>
                <a:rtl val="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3600" dirty="0" smtClean="0"/>
              <a:t>Any Technology </a:t>
            </a:r>
          </a:p>
          <a:p>
            <a:r>
              <a:rPr lang="en-US" sz="1800" dirty="0" smtClean="0"/>
              <a:t>that can use the internet</a:t>
            </a:r>
            <a:endParaRPr lang="en-US" sz="1800" dirty="0"/>
          </a:p>
        </p:txBody>
      </p:sp>
      <p:sp>
        <p:nvSpPr>
          <p:cNvPr id="21" name="Smiley Face 20"/>
          <p:cNvSpPr/>
          <p:nvPr/>
        </p:nvSpPr>
        <p:spPr>
          <a:xfrm>
            <a:off x="3768988" y="1784876"/>
            <a:ext cx="1606024" cy="1606024"/>
          </a:xfrm>
          <a:prstGeom prst="smileyFace">
            <a:avLst/>
          </a:prstGeom>
          <a:solidFill>
            <a:srgbClr val="FFC000"/>
          </a:solidFill>
          <a:ln w="5715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5" y="1599537"/>
            <a:ext cx="2109787"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Curved Connector 24"/>
          <p:cNvCxnSpPr/>
          <p:nvPr/>
        </p:nvCxnSpPr>
        <p:spPr>
          <a:xfrm rot="5400000" flipH="1" flipV="1">
            <a:off x="1505639" y="723598"/>
            <a:ext cx="443880" cy="1778758"/>
          </a:xfrm>
          <a:prstGeom prst="curvedConnector2">
            <a:avLst/>
          </a:prstGeom>
          <a:ln w="38100">
            <a:solidFill>
              <a:schemeClr val="bg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78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1" fill="hold" nodeType="withEffect">
                                  <p:stCondLst>
                                    <p:cond delay="250"/>
                                  </p:stCondLst>
                                  <p:childTnLst>
                                    <p:set>
                                      <p:cBhvr>
                                        <p:cTn id="9" dur="1" fill="hold">
                                          <p:stCondLst>
                                            <p:cond delay="0"/>
                                          </p:stCondLst>
                                        </p:cTn>
                                        <p:tgtEl>
                                          <p:spTgt spid="2050"/>
                                        </p:tgtEl>
                                        <p:attrNameLst>
                                          <p:attrName>style.visibility</p:attrName>
                                        </p:attrNameLst>
                                      </p:cBhvr>
                                      <p:to>
                                        <p:strVal val="visible"/>
                                      </p:to>
                                    </p:set>
                                    <p:animEffect transition="in" filter="wipe(up)">
                                      <p:cBhvr>
                                        <p:cTn id="10" dur="250"/>
                                        <p:tgtEl>
                                          <p:spTgt spid="20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236538"/>
            <a:ext cx="8394700" cy="638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65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0"/>
            <a:ext cx="8520600" cy="1293233"/>
          </a:xfrm>
          <a:prstGeom prst="rect">
            <a:avLst/>
          </a:prstGeom>
        </p:spPr>
        <p:txBody>
          <a:bodyPr lIns="91425" tIns="91425" rIns="91425" bIns="91425" anchor="b" anchorCtr="0">
            <a:noAutofit/>
          </a:bodyPr>
          <a:lstStyle/>
          <a:p>
            <a:pPr lvl="0">
              <a:spcBef>
                <a:spcPts val="0"/>
              </a:spcBef>
              <a:buNone/>
            </a:pPr>
            <a:r>
              <a:rPr lang="en" sz="6000" dirty="0"/>
              <a:t>xAPI </a:t>
            </a:r>
            <a:r>
              <a:rPr lang="en" sz="6000" dirty="0" smtClean="0"/>
              <a:t>Profiles for e-Learning</a:t>
            </a:r>
            <a:endParaRPr lang="en" sz="6000" dirty="0"/>
          </a:p>
        </p:txBody>
      </p:sp>
      <p:sp>
        <p:nvSpPr>
          <p:cNvPr id="4" name="TextBox 3"/>
          <p:cNvSpPr txBox="1"/>
          <p:nvPr/>
        </p:nvSpPr>
        <p:spPr>
          <a:xfrm>
            <a:off x="1143000" y="1447800"/>
            <a:ext cx="4114800" cy="2062103"/>
          </a:xfrm>
          <a:prstGeom prst="rect">
            <a:avLst/>
          </a:prstGeom>
          <a:solidFill>
            <a:schemeClr val="bg1">
              <a:lumMod val="65000"/>
              <a:lumOff val="35000"/>
            </a:schemeClr>
          </a:solidFill>
          <a:ln>
            <a:solidFill>
              <a:schemeClr val="tx1"/>
            </a:solidFill>
          </a:ln>
        </p:spPr>
        <p:txBody>
          <a:bodyPr wrap="square" rtlCol="0">
            <a:spAutoFit/>
          </a:bodyPr>
          <a:lstStyle/>
          <a:p>
            <a:pPr algn="ctr"/>
            <a:r>
              <a:rPr lang="en" sz="3200" dirty="0">
                <a:solidFill>
                  <a:prstClr val="white"/>
                </a:solidFill>
              </a:rPr>
              <a:t>Profiles are the set of vocabulary terms and usage rules for a particular domain. </a:t>
            </a:r>
            <a:endParaRPr lang="en-US" sz="3200" dirty="0">
              <a:solidFill>
                <a:prstClr val="white"/>
              </a:solidFill>
            </a:endParaRP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500" r="12500"/>
          <a:stretch/>
        </p:blipFill>
        <p:spPr bwMode="auto">
          <a:xfrm rot="20895885">
            <a:off x="3812043" y="2662587"/>
            <a:ext cx="4661850" cy="34963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562600"/>
            <a:ext cx="29083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291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14:presetBounceEnd="50000">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14:bounceEnd="50000">
                                          <p:cBhvr additive="base">
                                            <p:cTn id="12" dur="500" fill="hold"/>
                                            <p:tgtEl>
                                              <p:spTgt spid="2050"/>
                                            </p:tgtEl>
                                            <p:attrNameLst>
                                              <p:attrName>ppt_x</p:attrName>
                                            </p:attrNameLst>
                                          </p:cBhvr>
                                          <p:tavLst>
                                            <p:tav tm="0">
                                              <p:val>
                                                <p:strVal val="1+#ppt_w/2"/>
                                              </p:val>
                                            </p:tav>
                                            <p:tav tm="100000">
                                              <p:val>
                                                <p:strVal val="#ppt_x"/>
                                              </p:val>
                                            </p:tav>
                                          </p:tavLst>
                                        </p:anim>
                                        <p:anim calcmode="lin" valueType="num" p14:bounceEnd="50000">
                                          <p:cBhvr additive="base">
                                            <p:cTn id="13" dur="500" fill="hold"/>
                                            <p:tgtEl>
                                              <p:spTgt spid="2050"/>
                                            </p:tgtEl>
                                            <p:attrNameLst>
                                              <p:attrName>ppt_y</p:attrName>
                                            </p:attrNameLst>
                                          </p:cBhvr>
                                          <p:tavLst>
                                            <p:tav tm="0">
                                              <p:val>
                                                <p:strVal val="0-#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fade">
                                          <p:cBhvr>
                                            <p:cTn id="1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1+#ppt_w/2"/>
                                              </p:val>
                                            </p:tav>
                                            <p:tav tm="100000">
                                              <p:val>
                                                <p:strVal val="#ppt_x"/>
                                              </p:val>
                                            </p:tav>
                                          </p:tavLst>
                                        </p:anim>
                                        <p:anim calcmode="lin" valueType="num">
                                          <p:cBhvr additive="base">
                                            <p:cTn id="13" dur="500" fill="hold"/>
                                            <p:tgtEl>
                                              <p:spTgt spid="2050"/>
                                            </p:tgtEl>
                                            <p:attrNameLst>
                                              <p:attrName>ppt_y</p:attrName>
                                            </p:attrNameLst>
                                          </p:cBhvr>
                                          <p:tavLst>
                                            <p:tav tm="0">
                                              <p:val>
                                                <p:strVal val="0-#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fade">
                                          <p:cBhvr>
                                            <p:cTn id="1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cxnSp>
        <p:nvCxnSpPr>
          <p:cNvPr id="13" name="Straight Arrow Connector 12"/>
          <p:cNvCxnSpPr/>
          <p:nvPr/>
        </p:nvCxnSpPr>
        <p:spPr>
          <a:xfrm>
            <a:off x="2283784" y="3625492"/>
            <a:ext cx="4421816" cy="0"/>
          </a:xfrm>
          <a:prstGeom prst="straightConnector1">
            <a:avLst/>
          </a:prstGeom>
          <a:ln w="76200">
            <a:solidFill>
              <a:srgbClr val="92D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685800" y="2743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rot="5400000">
            <a:off x="4291190" y="882358"/>
            <a:ext cx="609600" cy="4924779"/>
          </a:xfrm>
          <a:prstGeom prst="down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5" name="Rectangle 4"/>
          <p:cNvSpPr/>
          <p:nvPr/>
        </p:nvSpPr>
        <p:spPr>
          <a:xfrm>
            <a:off x="5464670" y="2921621"/>
            <a:ext cx="1408570" cy="846252"/>
          </a:xfrm>
          <a:prstGeom prst="rect">
            <a:avLst/>
          </a:prstGeom>
          <a:solidFill>
            <a:srgbClr val="1D8EFF"/>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err="1" smtClean="0">
                <a:solidFill>
                  <a:prstClr val="white"/>
                </a:solidFill>
              </a:rPr>
              <a:t>SCORM</a:t>
            </a:r>
            <a:r>
              <a:rPr lang="en-US" b="1" dirty="0" smtClean="0">
                <a:solidFill>
                  <a:prstClr val="white"/>
                </a:solidFill>
              </a:rPr>
              <a:t> CONTENT</a:t>
            </a:r>
            <a:endParaRPr lang="en-US" b="1" dirty="0">
              <a:solidFill>
                <a:prstClr val="white"/>
              </a:solidFill>
            </a:endParaRPr>
          </a:p>
        </p:txBody>
      </p:sp>
      <p:sp>
        <p:nvSpPr>
          <p:cNvPr id="7" name="Flowchart: Magnetic Disk 6"/>
          <p:cNvSpPr/>
          <p:nvPr/>
        </p:nvSpPr>
        <p:spPr>
          <a:xfrm>
            <a:off x="6888480" y="2286000"/>
            <a:ext cx="1722120" cy="1967056"/>
          </a:xfrm>
          <a:prstGeom prst="flowChartMagneticDisk">
            <a:avLst/>
          </a:prstGeom>
          <a:solidFill>
            <a:srgbClr val="1D8EFF"/>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dirty="0" err="1">
                <a:solidFill>
                  <a:prstClr val="white"/>
                </a:solidFill>
              </a:rPr>
              <a:t>LMS</a:t>
            </a:r>
            <a:endParaRPr lang="en-US" sz="4400" b="1" dirty="0">
              <a:solidFill>
                <a:prstClr val="white"/>
              </a:solidFill>
            </a:endParaRPr>
          </a:p>
        </p:txBody>
      </p:sp>
      <p:sp>
        <p:nvSpPr>
          <p:cNvPr id="10" name="Flowchart: Magnetic Disk 9"/>
          <p:cNvSpPr/>
          <p:nvPr/>
        </p:nvSpPr>
        <p:spPr>
          <a:xfrm>
            <a:off x="5120640" y="1383564"/>
            <a:ext cx="1722120" cy="961216"/>
          </a:xfrm>
          <a:prstGeom prst="flowChartMagneticDisk">
            <a:avLst/>
          </a:prstGeom>
          <a:solidFill>
            <a:srgbClr val="6CA62C"/>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182880" rIns="91440" bIns="0" numCol="1" spcCol="0" rtlCol="0" fromWordArt="0" anchor="ctr" anchorCtr="0" forceAA="0" compatLnSpc="1">
            <a:prstTxWarp prst="textNoShape">
              <a:avLst/>
            </a:prstTxWarp>
            <a:noAutofit/>
          </a:bodyPr>
          <a:lstStyle/>
          <a:p>
            <a:pPr algn="ctr"/>
            <a:r>
              <a:rPr lang="en-US" sz="4400" b="1" dirty="0" err="1" smtClean="0">
                <a:solidFill>
                  <a:prstClr val="white"/>
                </a:solidFill>
              </a:rPr>
              <a:t>LRS</a:t>
            </a:r>
            <a:endParaRPr lang="en-US" sz="4400" b="1" dirty="0">
              <a:solidFill>
                <a:prstClr val="white"/>
              </a:solidFill>
            </a:endParaRPr>
          </a:p>
        </p:txBody>
      </p:sp>
      <p:sp>
        <p:nvSpPr>
          <p:cNvPr id="12" name="Down Arrow 11"/>
          <p:cNvSpPr/>
          <p:nvPr/>
        </p:nvSpPr>
        <p:spPr>
          <a:xfrm rot="14588256">
            <a:off x="3807784" y="1421410"/>
            <a:ext cx="609600" cy="281044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11" name="Rectangle 10"/>
          <p:cNvSpPr/>
          <p:nvPr/>
        </p:nvSpPr>
        <p:spPr>
          <a:xfrm>
            <a:off x="2322970" y="2879740"/>
            <a:ext cx="1547990" cy="930014"/>
          </a:xfrm>
          <a:prstGeom prst="rect">
            <a:avLst/>
          </a:prstGeom>
          <a:solidFill>
            <a:srgbClr val="49701E"/>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b="1" dirty="0" smtClean="0">
                <a:solidFill>
                  <a:prstClr val="white"/>
                </a:solidFill>
              </a:rPr>
              <a:t>xAPI </a:t>
            </a:r>
          </a:p>
          <a:p>
            <a:pPr algn="ctr"/>
            <a:r>
              <a:rPr lang="en-US" sz="2000" b="1" dirty="0" smtClean="0">
                <a:solidFill>
                  <a:prstClr val="white"/>
                </a:solidFill>
              </a:rPr>
              <a:t>DATA</a:t>
            </a:r>
            <a:endParaRPr lang="en-US" sz="2000" b="1" dirty="0">
              <a:solidFill>
                <a:prstClr val="white"/>
              </a:solidFill>
            </a:endParaRPr>
          </a:p>
        </p:txBody>
      </p:sp>
      <p:grpSp>
        <p:nvGrpSpPr>
          <p:cNvPr id="18" name="Group 17"/>
          <p:cNvGrpSpPr/>
          <p:nvPr/>
        </p:nvGrpSpPr>
        <p:grpSpPr>
          <a:xfrm>
            <a:off x="5155276" y="3809754"/>
            <a:ext cx="2462390" cy="1377829"/>
            <a:chOff x="5155276" y="3809754"/>
            <a:chExt cx="2462390" cy="1377829"/>
          </a:xfrm>
        </p:grpSpPr>
        <p:sp>
          <p:nvSpPr>
            <p:cNvPr id="9" name="TextBox 8"/>
            <p:cNvSpPr txBox="1"/>
            <p:nvPr/>
          </p:nvSpPr>
          <p:spPr>
            <a:xfrm>
              <a:off x="5943402" y="4479697"/>
              <a:ext cx="1674264" cy="707886"/>
            </a:xfrm>
            <a:prstGeom prst="rect">
              <a:avLst/>
            </a:prstGeom>
            <a:noFill/>
          </p:spPr>
          <p:txBody>
            <a:bodyPr wrap="square" rtlCol="0">
              <a:spAutoFit/>
            </a:bodyPr>
            <a:lstStyle/>
            <a:p>
              <a:r>
                <a:rPr lang="en-US" sz="2000" b="1" dirty="0" err="1" smtClean="0">
                  <a:solidFill>
                    <a:prstClr val="white"/>
                  </a:solidFill>
                </a:rPr>
                <a:t>SCORM</a:t>
              </a:r>
              <a:r>
                <a:rPr lang="en-US" sz="2000" b="1" dirty="0" smtClean="0">
                  <a:solidFill>
                    <a:prstClr val="white"/>
                  </a:solidFill>
                </a:rPr>
                <a:t> Run-Time Data</a:t>
              </a:r>
              <a:endParaRPr lang="en-US" sz="2000" b="1" dirty="0">
                <a:solidFill>
                  <a:prstClr val="white"/>
                </a:solidFill>
              </a:endParaRPr>
            </a:p>
          </p:txBody>
        </p:sp>
        <p:cxnSp>
          <p:nvCxnSpPr>
            <p:cNvPr id="15" name="Curved Connector 14"/>
            <p:cNvCxnSpPr>
              <a:stCxn id="9" idx="1"/>
            </p:cNvCxnSpPr>
            <p:nvPr/>
          </p:nvCxnSpPr>
          <p:spPr>
            <a:xfrm rot="10800000">
              <a:off x="5155276" y="3809754"/>
              <a:ext cx="788126" cy="1023886"/>
            </a:xfrm>
            <a:prstGeom prst="curvedConnector2">
              <a:avLst/>
            </a:prstGeom>
            <a:ln w="38100">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6" name="Shape 54"/>
          <p:cNvSpPr txBox="1">
            <a:spLocks/>
          </p:cNvSpPr>
          <p:nvPr/>
        </p:nvSpPr>
        <p:spPr>
          <a:xfrm>
            <a:off x="311708" y="0"/>
            <a:ext cx="8520600" cy="1293233"/>
          </a:xfrm>
          <a:prstGeom prst="rect">
            <a:avLst/>
          </a:prstGeom>
        </p:spPr>
        <p:txBody>
          <a:bodyPr vert="horz" lIns="91425" tIns="91425" rIns="91425" bIns="91425" rtlCol="0" anchor="b"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 sz="6000" dirty="0" smtClean="0"/>
              <a:t>xAPI SCORM Profile</a:t>
            </a:r>
            <a:endParaRPr lang="en" sz="6000" dirty="0"/>
          </a:p>
        </p:txBody>
      </p:sp>
    </p:spTree>
    <p:extLst>
      <p:ext uri="{BB962C8B-B14F-4D97-AF65-F5344CB8AC3E}">
        <p14:creationId xmlns:p14="http://schemas.microsoft.com/office/powerpoint/2010/main" val="32474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10" presetClass="entr" presetSubtype="0" fill="hold" grpId="2"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750"/>
                            </p:stCondLst>
                            <p:childTnLst>
                              <p:par>
                                <p:cTn id="13" presetID="35" presetClass="path" presetSubtype="0" accel="50000" decel="50000" fill="hold" grpId="0" nodeType="afterEffect">
                                  <p:stCondLst>
                                    <p:cond delay="0"/>
                                  </p:stCondLst>
                                  <p:childTnLst>
                                    <p:animMotion origin="layout" path="M -2.77778E-6 0 L -0.34132 0 " pathEditMode="relative" rAng="0" ptsTypes="AA">
                                      <p:cBhvr>
                                        <p:cTn id="14" dur="750" fill="hold"/>
                                        <p:tgtEl>
                                          <p:spTgt spid="5"/>
                                        </p:tgtEl>
                                        <p:attrNameLst>
                                          <p:attrName>ppt_x</p:attrName>
                                          <p:attrName>ppt_y</p:attrName>
                                        </p:attrNameLst>
                                      </p:cBhvr>
                                      <p:rCtr x="-17066" y="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25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10" presetClass="exit" presetSubtype="0" fill="hold" grpId="1" nodeType="withEffect">
                                  <p:stCondLst>
                                    <p:cond delay="0"/>
                                  </p:stCondLst>
                                  <p:childTnLst>
                                    <p:animEffect transition="out" filter="fade">
                                      <p:cBhvr>
                                        <p:cTn id="35" dur="250"/>
                                        <p:tgtEl>
                                          <p:spTgt spid="8"/>
                                        </p:tgtEl>
                                      </p:cBhvr>
                                    </p:animEffect>
                                    <p:set>
                                      <p:cBhvr>
                                        <p:cTn id="36" dur="1" fill="hold">
                                          <p:stCondLst>
                                            <p:cond delay="24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50"/>
                                        <p:tgtEl>
                                          <p:spTgt spid="13"/>
                                        </p:tgtEl>
                                      </p:cBhvr>
                                    </p:animEffect>
                                    <p:set>
                                      <p:cBhvr>
                                        <p:cTn id="39" dur="1" fill="hold">
                                          <p:stCondLst>
                                            <p:cond delay="249"/>
                                          </p:stCondLst>
                                        </p:cTn>
                                        <p:tgtEl>
                                          <p:spTgt spid="13"/>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50"/>
                                        <p:tgtEl>
                                          <p:spTgt spid="18"/>
                                        </p:tgtEl>
                                      </p:cBhvr>
                                    </p:animEffect>
                                    <p:set>
                                      <p:cBhvr>
                                        <p:cTn id="42" dur="1" fill="hold">
                                          <p:stCondLst>
                                            <p:cond delay="249"/>
                                          </p:stCondLst>
                                        </p:cTn>
                                        <p:tgtEl>
                                          <p:spTgt spid="18"/>
                                        </p:tgtEl>
                                        <p:attrNameLst>
                                          <p:attrName>style.visibility</p:attrName>
                                        </p:attrNameLst>
                                      </p:cBhvr>
                                      <p:to>
                                        <p:strVal val="hidden"/>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250"/>
                                        <p:tgtEl>
                                          <p:spTgt spid="10"/>
                                        </p:tgtEl>
                                      </p:cBhvr>
                                    </p:animEffect>
                                  </p:childTnLst>
                                </p:cTn>
                              </p:par>
                              <p:par>
                                <p:cTn id="47" presetID="10" presetClass="exit" presetSubtype="0" fill="hold" grpId="1" nodeType="with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childTnLst>
                          </p:cTn>
                        </p:par>
                        <p:par>
                          <p:cTn id="50" fill="hold">
                            <p:stCondLst>
                              <p:cond delay="1000"/>
                            </p:stCondLst>
                            <p:childTnLst>
                              <p:par>
                                <p:cTn id="51" presetID="63" presetClass="path" presetSubtype="0" accel="50000" decel="50000" fill="hold" grpId="0" nodeType="afterEffect">
                                  <p:stCondLst>
                                    <p:cond delay="0"/>
                                  </p:stCondLst>
                                  <p:childTnLst>
                                    <p:animMotion origin="layout" path="M -3.33333E-6 0 L 0.30834 -0.19861 " pathEditMode="relative" rAng="0" ptsTypes="AA">
                                      <p:cBhvr>
                                        <p:cTn id="52" dur="1000" fill="hold"/>
                                        <p:tgtEl>
                                          <p:spTgt spid="11"/>
                                        </p:tgtEl>
                                        <p:attrNameLst>
                                          <p:attrName>ppt_x</p:attrName>
                                          <p:attrName>ppt_y</p:attrName>
                                        </p:attrNameLst>
                                      </p:cBhvr>
                                      <p:rCtr x="15417" y="-9931"/>
                                    </p:animMotion>
                                  </p:childTnLst>
                                </p:cTn>
                              </p:par>
                            </p:childTnLst>
                          </p:cTn>
                        </p:par>
                        <p:par>
                          <p:cTn id="53" fill="hold">
                            <p:stCondLst>
                              <p:cond delay="2000"/>
                            </p:stCondLst>
                            <p:childTnLst>
                              <p:par>
                                <p:cTn id="54" presetID="10" presetClass="exit" presetSubtype="0" fill="hold" grpId="2" nodeType="afterEffect">
                                  <p:stCondLst>
                                    <p:cond delay="0"/>
                                  </p:stCondLst>
                                  <p:childTnLst>
                                    <p:animEffect transition="out" filter="fade">
                                      <p:cBhvr>
                                        <p:cTn id="55" dur="750"/>
                                        <p:tgtEl>
                                          <p:spTgt spid="11"/>
                                        </p:tgtEl>
                                      </p:cBhvr>
                                    </p:animEffect>
                                    <p:set>
                                      <p:cBhvr>
                                        <p:cTn id="56" dur="1" fill="hold">
                                          <p:stCondLst>
                                            <p:cond delay="749"/>
                                          </p:stCondLst>
                                        </p:cTn>
                                        <p:tgtEl>
                                          <p:spTgt spid="1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animBg="1"/>
      <p:bldP spid="5" grpId="1" animBg="1"/>
      <p:bldP spid="5" grpId="2" animBg="1"/>
      <p:bldP spid="10" grpId="0" animBg="1"/>
      <p:bldP spid="12" grpId="0" animBg="1"/>
      <p:bldP spid="12" grpId="1" animBg="1"/>
      <p:bldP spid="11" grpId="0" animBg="1"/>
      <p:bldP spid="11" grpId="1" animBg="1"/>
      <p:bldP spid="1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Flowchart: Magnetic Disk 9"/>
          <p:cNvSpPr/>
          <p:nvPr/>
        </p:nvSpPr>
        <p:spPr>
          <a:xfrm>
            <a:off x="5120640" y="1383564"/>
            <a:ext cx="1722120" cy="961216"/>
          </a:xfrm>
          <a:prstGeom prst="flowChartMagneticDisk">
            <a:avLst/>
          </a:prstGeom>
          <a:solidFill>
            <a:srgbClr val="6CA62C"/>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182880" rIns="91440" bIns="0" numCol="1" spcCol="0" rtlCol="0" fromWordArt="0" anchor="ctr" anchorCtr="0" forceAA="0" compatLnSpc="1">
            <a:prstTxWarp prst="textNoShape">
              <a:avLst/>
            </a:prstTxWarp>
            <a:noAutofit/>
          </a:bodyPr>
          <a:lstStyle/>
          <a:p>
            <a:pPr algn="ctr"/>
            <a:r>
              <a:rPr lang="en-US" sz="4400" b="1" dirty="0" err="1" smtClean="0">
                <a:solidFill>
                  <a:prstClr val="white"/>
                </a:solidFill>
              </a:rPr>
              <a:t>LRS</a:t>
            </a:r>
            <a:endParaRPr lang="en-US" sz="4400" b="1" dirty="0">
              <a:solidFill>
                <a:prstClr val="white"/>
              </a:solidFill>
            </a:endParaRPr>
          </a:p>
        </p:txBody>
      </p:sp>
      <p:sp>
        <p:nvSpPr>
          <p:cNvPr id="28" name="Down Arrow 27"/>
          <p:cNvSpPr/>
          <p:nvPr/>
        </p:nvSpPr>
        <p:spPr>
          <a:xfrm rot="14588256">
            <a:off x="4222187" y="1423154"/>
            <a:ext cx="609600" cy="281044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30" name="Down Arrow 29"/>
          <p:cNvSpPr/>
          <p:nvPr/>
        </p:nvSpPr>
        <p:spPr>
          <a:xfrm rot="10800000">
            <a:off x="5372100" y="2159678"/>
            <a:ext cx="609600" cy="281044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32" name="Down Arrow 31"/>
          <p:cNvSpPr/>
          <p:nvPr/>
        </p:nvSpPr>
        <p:spPr>
          <a:xfrm rot="13491414">
            <a:off x="3843403" y="1446051"/>
            <a:ext cx="609600" cy="5080808"/>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7" name="Flowchart: Magnetic Disk 6"/>
          <p:cNvSpPr/>
          <p:nvPr/>
        </p:nvSpPr>
        <p:spPr>
          <a:xfrm>
            <a:off x="6888480" y="2286000"/>
            <a:ext cx="1722120" cy="1967056"/>
          </a:xfrm>
          <a:prstGeom prst="flowChartMagneticDisk">
            <a:avLst/>
          </a:prstGeom>
          <a:solidFill>
            <a:srgbClr val="1D8EFF"/>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dirty="0" err="1">
                <a:solidFill>
                  <a:prstClr val="white"/>
                </a:solidFill>
              </a:rPr>
              <a:t>LMS</a:t>
            </a:r>
            <a:endParaRPr lang="en-US" sz="4400" b="1" dirty="0">
              <a:solidFill>
                <a:prstClr val="white"/>
              </a:solidFill>
            </a:endParaRPr>
          </a:p>
        </p:txBody>
      </p:sp>
      <p:sp>
        <p:nvSpPr>
          <p:cNvPr id="16" name="Shape 54"/>
          <p:cNvSpPr txBox="1">
            <a:spLocks/>
          </p:cNvSpPr>
          <p:nvPr/>
        </p:nvSpPr>
        <p:spPr>
          <a:xfrm>
            <a:off x="311708" y="0"/>
            <a:ext cx="8520600" cy="1293233"/>
          </a:xfrm>
          <a:prstGeom prst="rect">
            <a:avLst/>
          </a:prstGeom>
        </p:spPr>
        <p:txBody>
          <a:bodyPr vert="horz" lIns="91425" tIns="91425" rIns="91425" bIns="91425" rtlCol="0" anchor="b"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 sz="6000" dirty="0" smtClean="0"/>
              <a:t>xAPI SCORM Profile</a:t>
            </a:r>
            <a:endParaRPr lang="en" sz="6000" dirty="0"/>
          </a:p>
        </p:txBody>
      </p:sp>
      <p:pic>
        <p:nvPicPr>
          <p:cNvPr id="23" name="Picture 4" descr="https://upload.wikimedia.org/wikipedia/commons/thumb/6/69/Tango_Phone.svg/2000px-Tango_Phon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196906"/>
            <a:ext cx="1805354" cy="1805354"/>
          </a:xfrm>
          <a:prstGeom prst="rect">
            <a:avLst/>
          </a:prstGeom>
          <a:noFill/>
          <a:effectLst>
            <a:glow rad="101600">
              <a:srgbClr val="92D050">
                <a:alpha val="65000"/>
              </a:srgbClr>
            </a:glow>
          </a:effectLst>
          <a:extLst>
            <a:ext uri="{909E8E84-426E-40DD-AFC4-6F175D3DCCD1}">
              <a14:hiddenFill xmlns:a14="http://schemas.microsoft.com/office/drawing/2010/main">
                <a:solidFill>
                  <a:srgbClr val="FFFFFF"/>
                </a:solidFill>
              </a14:hiddenFill>
            </a:ext>
          </a:extLst>
        </p:spPr>
      </p:pic>
      <p:pic>
        <p:nvPicPr>
          <p:cNvPr id="22" name="Picture 21" descr="C:\Users\sae\Desktop\BAA_GraphicBackg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371" y="1440910"/>
            <a:ext cx="1752600" cy="2582098"/>
          </a:xfrm>
          <a:prstGeom prst="rect">
            <a:avLst/>
          </a:prstGeom>
          <a:noFill/>
          <a:effectLst>
            <a:glow rad="101600">
              <a:srgbClr val="92D050">
                <a:alpha val="65000"/>
              </a:srgbClr>
            </a:glow>
          </a:effectLst>
          <a:extLst>
            <a:ext uri="{909E8E84-426E-40DD-AFC4-6F175D3DCCD1}">
              <a14:hiddenFill xmlns:a14="http://schemas.microsoft.com/office/drawing/2010/main">
                <a:solidFill>
                  <a:srgbClr val="FFFFFF"/>
                </a:solidFill>
              </a14:hiddenFill>
            </a:ext>
          </a:extLst>
        </p:spPr>
      </p:pic>
      <p:pic>
        <p:nvPicPr>
          <p:cNvPr id="1026" name="Picture 2" descr="Image result for virtual reality goggl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371" y="4291352"/>
            <a:ext cx="3060476" cy="2285794"/>
          </a:xfrm>
          <a:prstGeom prst="rect">
            <a:avLst/>
          </a:prstGeom>
          <a:noFill/>
          <a:effectLst>
            <a:glow rad="101600">
              <a:srgbClr val="92D050">
                <a:alpha val="65000"/>
              </a:srgbClr>
            </a:glow>
          </a:effectLst>
          <a:extLst>
            <a:ext uri="{909E8E84-426E-40DD-AFC4-6F175D3DCCD1}">
              <a14:hiddenFill xmlns:a14="http://schemas.microsoft.com/office/drawing/2010/main">
                <a:solidFill>
                  <a:srgbClr val="FFFFFF"/>
                </a:solidFill>
              </a14:hiddenFill>
            </a:ext>
          </a:extLst>
        </p:spPr>
      </p:pic>
      <p:sp>
        <p:nvSpPr>
          <p:cNvPr id="29" name="Rectangle 28"/>
          <p:cNvSpPr/>
          <p:nvPr/>
        </p:nvSpPr>
        <p:spPr>
          <a:xfrm>
            <a:off x="2601141" y="2918036"/>
            <a:ext cx="1547990" cy="930014"/>
          </a:xfrm>
          <a:prstGeom prst="rect">
            <a:avLst/>
          </a:prstGeom>
          <a:solidFill>
            <a:srgbClr val="49701E"/>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b="1" dirty="0" smtClean="0">
                <a:solidFill>
                  <a:prstClr val="white"/>
                </a:solidFill>
              </a:rPr>
              <a:t>xAPI </a:t>
            </a:r>
          </a:p>
          <a:p>
            <a:pPr algn="ctr"/>
            <a:r>
              <a:rPr lang="en-US" sz="2000" b="1" dirty="0" smtClean="0">
                <a:solidFill>
                  <a:prstClr val="white"/>
                </a:solidFill>
              </a:rPr>
              <a:t>DATA</a:t>
            </a:r>
            <a:endParaRPr lang="en-US" sz="2000" b="1" dirty="0">
              <a:solidFill>
                <a:prstClr val="white"/>
              </a:solidFill>
            </a:endParaRPr>
          </a:p>
        </p:txBody>
      </p:sp>
      <p:sp>
        <p:nvSpPr>
          <p:cNvPr id="31" name="Rectangle 30"/>
          <p:cNvSpPr/>
          <p:nvPr/>
        </p:nvSpPr>
        <p:spPr>
          <a:xfrm>
            <a:off x="4853082" y="4471748"/>
            <a:ext cx="1547990" cy="930014"/>
          </a:xfrm>
          <a:prstGeom prst="rect">
            <a:avLst/>
          </a:prstGeom>
          <a:solidFill>
            <a:srgbClr val="49701E"/>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b="1" dirty="0" smtClean="0">
                <a:solidFill>
                  <a:prstClr val="white"/>
                </a:solidFill>
              </a:rPr>
              <a:t>xAPI </a:t>
            </a:r>
          </a:p>
          <a:p>
            <a:pPr algn="ctr"/>
            <a:r>
              <a:rPr lang="en-US" sz="2000" b="1" dirty="0" smtClean="0">
                <a:solidFill>
                  <a:prstClr val="white"/>
                </a:solidFill>
              </a:rPr>
              <a:t>DATA</a:t>
            </a:r>
            <a:endParaRPr lang="en-US" sz="2000" b="1" dirty="0">
              <a:solidFill>
                <a:prstClr val="white"/>
              </a:solidFill>
            </a:endParaRPr>
          </a:p>
        </p:txBody>
      </p:sp>
      <p:sp>
        <p:nvSpPr>
          <p:cNvPr id="33" name="Rectangle 32"/>
          <p:cNvSpPr/>
          <p:nvPr/>
        </p:nvSpPr>
        <p:spPr>
          <a:xfrm>
            <a:off x="1443887" y="4819692"/>
            <a:ext cx="1547990" cy="930014"/>
          </a:xfrm>
          <a:prstGeom prst="rect">
            <a:avLst/>
          </a:prstGeom>
          <a:solidFill>
            <a:srgbClr val="49701E"/>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b="1" dirty="0" smtClean="0">
                <a:solidFill>
                  <a:prstClr val="white"/>
                </a:solidFill>
              </a:rPr>
              <a:t>xAPI </a:t>
            </a:r>
          </a:p>
          <a:p>
            <a:pPr algn="ctr"/>
            <a:r>
              <a:rPr lang="en-US" sz="2000" b="1" dirty="0" smtClean="0">
                <a:solidFill>
                  <a:prstClr val="white"/>
                </a:solidFill>
              </a:rPr>
              <a:t>DATA</a:t>
            </a:r>
            <a:endParaRPr lang="en-US" sz="2000" b="1" dirty="0">
              <a:solidFill>
                <a:prstClr val="white"/>
              </a:solidFill>
            </a:endParaRPr>
          </a:p>
        </p:txBody>
      </p:sp>
    </p:spTree>
    <p:extLst>
      <p:ext uri="{BB962C8B-B14F-4D97-AF65-F5344CB8AC3E}">
        <p14:creationId xmlns:p14="http://schemas.microsoft.com/office/powerpoint/2010/main" val="25397044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
                                        <p:tgtEl>
                                          <p:spTgt spid="1026"/>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200"/>
                                        <p:tgtEl>
                                          <p:spTgt spid="2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4" fill="hold" grpId="0" nodeType="withEffect">
                                  <p:stCondLst>
                                    <p:cond delay="25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par>
                          <p:cTn id="37" fill="hold">
                            <p:stCondLst>
                              <p:cond delay="1500"/>
                            </p:stCondLst>
                            <p:childTnLst>
                              <p:par>
                                <p:cTn id="38" presetID="63" presetClass="path" presetSubtype="0" accel="50000" decel="50000" fill="hold" grpId="0" nodeType="afterEffect">
                                  <p:stCondLst>
                                    <p:cond delay="0"/>
                                  </p:stCondLst>
                                  <p:childTnLst>
                                    <p:animMotion origin="layout" path="M -1.66667E-6 -1.48148E-6 L 0.30834 -0.19861 " pathEditMode="relative" rAng="0" ptsTypes="AA">
                                      <p:cBhvr>
                                        <p:cTn id="39" dur="750" fill="hold"/>
                                        <p:tgtEl>
                                          <p:spTgt spid="29"/>
                                        </p:tgtEl>
                                        <p:attrNameLst>
                                          <p:attrName>ppt_x</p:attrName>
                                          <p:attrName>ppt_y</p:attrName>
                                        </p:attrNameLst>
                                      </p:cBhvr>
                                      <p:rCtr x="15417" y="-9931"/>
                                    </p:animMotion>
                                  </p:childTnLst>
                                </p:cTn>
                              </p:par>
                              <p:par>
                                <p:cTn id="40" presetID="64" presetClass="path" presetSubtype="0" accel="50000" decel="50000" fill="hold" grpId="0" nodeType="withEffect">
                                  <p:stCondLst>
                                    <p:cond delay="0"/>
                                  </p:stCondLst>
                                  <p:childTnLst>
                                    <p:animMotion origin="layout" path="M 2.22222E-6 2.59259E-6 L 2.22222E-6 -0.41991 " pathEditMode="relative" rAng="0" ptsTypes="AA">
                                      <p:cBhvr>
                                        <p:cTn id="41" dur="750" fill="hold"/>
                                        <p:tgtEl>
                                          <p:spTgt spid="31"/>
                                        </p:tgtEl>
                                        <p:attrNameLst>
                                          <p:attrName>ppt_x</p:attrName>
                                          <p:attrName>ppt_y</p:attrName>
                                        </p:attrNameLst>
                                      </p:cBhvr>
                                      <p:rCtr x="0" y="-20995"/>
                                    </p:animMotion>
                                  </p:childTnLst>
                                </p:cTn>
                              </p:par>
                              <p:par>
                                <p:cTn id="42" presetID="63" presetClass="path" presetSubtype="0" accel="50000" decel="50000" fill="hold" grpId="0" nodeType="withEffect">
                                  <p:stCondLst>
                                    <p:cond delay="0"/>
                                  </p:stCondLst>
                                  <p:childTnLst>
                                    <p:animMotion origin="layout" path="M 8.33333E-7 3.7037E-6 L 0.42969 -0.44283 " pathEditMode="relative" rAng="0" ptsTypes="AA">
                                      <p:cBhvr>
                                        <p:cTn id="43" dur="750" fill="hold"/>
                                        <p:tgtEl>
                                          <p:spTgt spid="33"/>
                                        </p:tgtEl>
                                        <p:attrNameLst>
                                          <p:attrName>ppt_x</p:attrName>
                                          <p:attrName>ppt_y</p:attrName>
                                        </p:attrNameLst>
                                      </p:cBhvr>
                                      <p:rCtr x="21476" y="-22153"/>
                                    </p:animMotion>
                                  </p:childTnLst>
                                </p:cTn>
                              </p:par>
                            </p:childTnLst>
                          </p:cTn>
                        </p:par>
                        <p:par>
                          <p:cTn id="44" fill="hold">
                            <p:stCondLst>
                              <p:cond delay="2250"/>
                            </p:stCondLst>
                            <p:childTnLst>
                              <p:par>
                                <p:cTn id="45" presetID="10" presetClass="exit" presetSubtype="0" fill="hold" grpId="1" nodeType="afterEffect">
                                  <p:stCondLst>
                                    <p:cond delay="0"/>
                                  </p:stCondLst>
                                  <p:childTnLst>
                                    <p:animEffect transition="out" filter="fade">
                                      <p:cBhvr>
                                        <p:cTn id="46" dur="250"/>
                                        <p:tgtEl>
                                          <p:spTgt spid="28"/>
                                        </p:tgtEl>
                                      </p:cBhvr>
                                    </p:animEffect>
                                    <p:set>
                                      <p:cBhvr>
                                        <p:cTn id="47" dur="1" fill="hold">
                                          <p:stCondLst>
                                            <p:cond delay="249"/>
                                          </p:stCondLst>
                                        </p:cTn>
                                        <p:tgtEl>
                                          <p:spTgt spid="2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50"/>
                                        <p:tgtEl>
                                          <p:spTgt spid="30"/>
                                        </p:tgtEl>
                                      </p:cBhvr>
                                    </p:animEffect>
                                    <p:set>
                                      <p:cBhvr>
                                        <p:cTn id="50" dur="1" fill="hold">
                                          <p:stCondLst>
                                            <p:cond delay="249"/>
                                          </p:stCondLst>
                                        </p:cTn>
                                        <p:tgtEl>
                                          <p:spTgt spid="3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50"/>
                                        <p:tgtEl>
                                          <p:spTgt spid="32"/>
                                        </p:tgtEl>
                                      </p:cBhvr>
                                    </p:animEffect>
                                    <p:set>
                                      <p:cBhvr>
                                        <p:cTn id="53" dur="1" fill="hold">
                                          <p:stCondLst>
                                            <p:cond delay="249"/>
                                          </p:stCondLst>
                                        </p:cTn>
                                        <p:tgtEl>
                                          <p:spTgt spid="32"/>
                                        </p:tgtEl>
                                        <p:attrNameLst>
                                          <p:attrName>style.visibility</p:attrName>
                                        </p:attrNameLst>
                                      </p:cBhvr>
                                      <p:to>
                                        <p:strVal val="hidden"/>
                                      </p:to>
                                    </p:set>
                                  </p:childTnLst>
                                </p:cTn>
                              </p:par>
                            </p:childTnLst>
                          </p:cTn>
                        </p:par>
                        <p:par>
                          <p:cTn id="54" fill="hold">
                            <p:stCondLst>
                              <p:cond delay="2500"/>
                            </p:stCondLst>
                            <p:childTnLst>
                              <p:par>
                                <p:cTn id="55" presetID="10" presetClass="exit" presetSubtype="0" fill="hold" grpId="2" nodeType="afterEffect">
                                  <p:stCondLst>
                                    <p:cond delay="0"/>
                                  </p:stCondLst>
                                  <p:childTnLst>
                                    <p:animEffect transition="out" filter="fade">
                                      <p:cBhvr>
                                        <p:cTn id="56" dur="750"/>
                                        <p:tgtEl>
                                          <p:spTgt spid="29"/>
                                        </p:tgtEl>
                                      </p:cBhvr>
                                    </p:animEffect>
                                    <p:set>
                                      <p:cBhvr>
                                        <p:cTn id="57" dur="1" fill="hold">
                                          <p:stCondLst>
                                            <p:cond delay="749"/>
                                          </p:stCondLst>
                                        </p:cTn>
                                        <p:tgtEl>
                                          <p:spTgt spid="29"/>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750"/>
                                        <p:tgtEl>
                                          <p:spTgt spid="31"/>
                                        </p:tgtEl>
                                      </p:cBhvr>
                                    </p:animEffect>
                                    <p:set>
                                      <p:cBhvr>
                                        <p:cTn id="60" dur="1" fill="hold">
                                          <p:stCondLst>
                                            <p:cond delay="749"/>
                                          </p:stCondLst>
                                        </p:cTn>
                                        <p:tgtEl>
                                          <p:spTgt spid="31"/>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750"/>
                                        <p:tgtEl>
                                          <p:spTgt spid="33"/>
                                        </p:tgtEl>
                                      </p:cBhvr>
                                    </p:animEffect>
                                    <p:set>
                                      <p:cBhvr>
                                        <p:cTn id="63" dur="1" fill="hold">
                                          <p:stCondLst>
                                            <p:cond delay="74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2" grpId="0" animBg="1"/>
      <p:bldP spid="32" grpId="1" animBg="1"/>
      <p:bldP spid="29" grpId="0" animBg="1"/>
      <p:bldP spid="29" grpId="1" animBg="1"/>
      <p:bldP spid="29" grpId="2" animBg="1"/>
      <p:bldP spid="31" grpId="0" animBg="1"/>
      <p:bldP spid="31" grpId="1" animBg="1"/>
      <p:bldP spid="31" grpId="2" animBg="1"/>
      <p:bldP spid="33" grpId="0" animBg="1"/>
      <p:bldP spid="33" grpId="1" animBg="1"/>
      <p:bldP spid="33" grpId="2"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304800"/>
            <a:ext cx="8520600" cy="763600"/>
          </a:xfrm>
          <a:prstGeom prst="rect">
            <a:avLst/>
          </a:prstGeom>
        </p:spPr>
        <p:txBody>
          <a:bodyPr lIns="91425" tIns="91425" rIns="91425" bIns="91425" anchor="t" anchorCtr="0">
            <a:noAutofit/>
          </a:bodyPr>
          <a:lstStyle/>
          <a:p>
            <a:pPr lvl="0">
              <a:spcBef>
                <a:spcPts val="0"/>
              </a:spcBef>
              <a:buNone/>
            </a:pPr>
            <a:r>
              <a:rPr lang="en" sz="6000" dirty="0"/>
              <a:t>xAPI SCORM Profile</a:t>
            </a:r>
          </a:p>
        </p:txBody>
      </p:sp>
      <p:sp>
        <p:nvSpPr>
          <p:cNvPr id="2" name="TextBox 1"/>
          <p:cNvSpPr txBox="1"/>
          <p:nvPr/>
        </p:nvSpPr>
        <p:spPr>
          <a:xfrm>
            <a:off x="304800" y="1676400"/>
            <a:ext cx="8534400" cy="4462760"/>
          </a:xfrm>
          <a:prstGeom prst="rect">
            <a:avLst/>
          </a:prstGeom>
          <a:noFill/>
        </p:spPr>
        <p:txBody>
          <a:bodyPr wrap="square" rtlCol="0">
            <a:spAutoFit/>
          </a:bodyPr>
          <a:lstStyle/>
          <a:p>
            <a:pPr marL="228600">
              <a:spcBef>
                <a:spcPts val="1800"/>
              </a:spcBef>
            </a:pPr>
            <a:r>
              <a:rPr lang="en-US" sz="2800" b="1" dirty="0" smtClean="0">
                <a:solidFill>
                  <a:prstClr val="white"/>
                </a:solidFill>
              </a:rPr>
              <a:t>Represents </a:t>
            </a:r>
            <a:r>
              <a:rPr lang="en-US" sz="2800" b="1" dirty="0" err="1" smtClean="0">
                <a:solidFill>
                  <a:prstClr val="white"/>
                </a:solidFill>
              </a:rPr>
              <a:t>SCORM</a:t>
            </a:r>
            <a:r>
              <a:rPr lang="en-US" sz="2800" b="1" dirty="0" smtClean="0">
                <a:solidFill>
                  <a:prstClr val="white"/>
                </a:solidFill>
              </a:rPr>
              <a:t> </a:t>
            </a:r>
            <a:r>
              <a:rPr lang="en-US" sz="2800" b="1" dirty="0">
                <a:solidFill>
                  <a:prstClr val="white"/>
                </a:solidFill>
              </a:rPr>
              <a:t>data </a:t>
            </a:r>
            <a:r>
              <a:rPr lang="en-US" sz="2800" b="1" dirty="0" smtClean="0">
                <a:solidFill>
                  <a:prstClr val="white"/>
                </a:solidFill>
              </a:rPr>
              <a:t>in an </a:t>
            </a:r>
            <a:r>
              <a:rPr lang="en-US" sz="2800" b="1" dirty="0">
                <a:solidFill>
                  <a:prstClr val="white"/>
                </a:solidFill>
              </a:rPr>
              <a:t>xAPI </a:t>
            </a:r>
            <a:r>
              <a:rPr lang="en-US" sz="2800" b="1" dirty="0" smtClean="0">
                <a:solidFill>
                  <a:prstClr val="white"/>
                </a:solidFill>
              </a:rPr>
              <a:t>format</a:t>
            </a:r>
          </a:p>
          <a:p>
            <a:pPr marL="685800" indent="-457200">
              <a:spcBef>
                <a:spcPts val="1800"/>
              </a:spcBef>
              <a:buFont typeface="Wingdings" panose="05000000000000000000" pitchFamily="2" charset="2"/>
              <a:buChar char="q"/>
            </a:pPr>
            <a:r>
              <a:rPr lang="en" sz="2800" dirty="0">
                <a:solidFill>
                  <a:prstClr val="white"/>
                </a:solidFill>
              </a:rPr>
              <a:t>Maps the entirety of SCORM data model to xAPI</a:t>
            </a:r>
          </a:p>
          <a:p>
            <a:pPr marL="685800" indent="-457200">
              <a:spcBef>
                <a:spcPts val="1800"/>
              </a:spcBef>
              <a:buFont typeface="Wingdings" panose="05000000000000000000" pitchFamily="2" charset="2"/>
              <a:buChar char="q"/>
            </a:pPr>
            <a:r>
              <a:rPr lang="en" sz="2800" dirty="0" smtClean="0">
                <a:solidFill>
                  <a:prstClr val="white"/>
                </a:solidFill>
              </a:rPr>
              <a:t>Defines </a:t>
            </a:r>
            <a:r>
              <a:rPr lang="en" sz="2800" dirty="0">
                <a:solidFill>
                  <a:prstClr val="white"/>
                </a:solidFill>
              </a:rPr>
              <a:t>a vocabulary for representing SCORM progress, status, and session data as xAPI </a:t>
            </a:r>
            <a:r>
              <a:rPr lang="en" sz="2800" dirty="0" smtClean="0">
                <a:solidFill>
                  <a:prstClr val="white"/>
                </a:solidFill>
              </a:rPr>
              <a:t>statements</a:t>
            </a:r>
          </a:p>
          <a:p>
            <a:pPr marL="685800" indent="-457200">
              <a:spcBef>
                <a:spcPts val="1800"/>
              </a:spcBef>
              <a:buFont typeface="Wingdings" panose="05000000000000000000" pitchFamily="2" charset="2"/>
              <a:buChar char="q"/>
            </a:pPr>
            <a:r>
              <a:rPr lang="en" sz="2800" dirty="0">
                <a:solidFill>
                  <a:prstClr val="white"/>
                </a:solidFill>
              </a:rPr>
              <a:t>Provides guidance on xAPI topics such as launch, user management, and ID creation</a:t>
            </a:r>
            <a:endParaRPr lang="en-US" sz="2800" dirty="0">
              <a:solidFill>
                <a:prstClr val="white"/>
              </a:solidFill>
            </a:endParaRPr>
          </a:p>
          <a:p>
            <a:pPr marL="685800" indent="-457200">
              <a:spcBef>
                <a:spcPts val="1800"/>
              </a:spcBef>
              <a:buFont typeface="Wingdings" panose="05000000000000000000" pitchFamily="2" charset="2"/>
              <a:buChar char="q"/>
            </a:pPr>
            <a:r>
              <a:rPr lang="en-US" sz="2800" dirty="0" smtClean="0">
                <a:solidFill>
                  <a:prstClr val="white"/>
                </a:solidFill>
              </a:rPr>
              <a:t>Only </a:t>
            </a:r>
            <a:r>
              <a:rPr lang="en-US" sz="2800" dirty="0">
                <a:solidFill>
                  <a:prstClr val="white"/>
                </a:solidFill>
              </a:rPr>
              <a:t>represents </a:t>
            </a:r>
            <a:r>
              <a:rPr lang="en-US" sz="2800" dirty="0" err="1">
                <a:solidFill>
                  <a:prstClr val="white"/>
                </a:solidFill>
              </a:rPr>
              <a:t>SCORM</a:t>
            </a:r>
            <a:r>
              <a:rPr lang="en-US" sz="2800" dirty="0">
                <a:solidFill>
                  <a:prstClr val="white"/>
                </a:solidFill>
              </a:rPr>
              <a:t> </a:t>
            </a:r>
            <a:r>
              <a:rPr lang="en-US" sz="2800" dirty="0" smtClean="0">
                <a:solidFill>
                  <a:prstClr val="white"/>
                </a:solidFill>
              </a:rPr>
              <a:t>Run-Time data in </a:t>
            </a:r>
            <a:r>
              <a:rPr lang="en-US" sz="2800" dirty="0">
                <a:solidFill>
                  <a:prstClr val="white"/>
                </a:solidFill>
              </a:rPr>
              <a:t>xAPI, </a:t>
            </a:r>
            <a:r>
              <a:rPr lang="en-US" sz="2800" dirty="0" smtClean="0">
                <a:solidFill>
                  <a:prstClr val="white"/>
                </a:solidFill>
              </a:rPr>
              <a:t>so organizations can </a:t>
            </a:r>
            <a:r>
              <a:rPr lang="en-US" sz="2800" b="1" u="sng" dirty="0" smtClean="0">
                <a:solidFill>
                  <a:prstClr val="white"/>
                </a:solidFill>
              </a:rPr>
              <a:t>use existing </a:t>
            </a:r>
            <a:r>
              <a:rPr lang="en-US" sz="2800" b="1" u="sng" dirty="0">
                <a:solidFill>
                  <a:prstClr val="white"/>
                </a:solidFill>
              </a:rPr>
              <a:t>training infrastructure </a:t>
            </a:r>
            <a:endParaRPr lang="en-US" sz="2800" b="1" u="sng" dirty="0" smtClean="0">
              <a:solidFill>
                <a:prstClr val="white"/>
              </a:solidFill>
            </a:endParaRPr>
          </a:p>
        </p:txBody>
      </p:sp>
    </p:spTree>
    <p:extLst>
      <p:ext uri="{BB962C8B-B14F-4D97-AF65-F5344CB8AC3E}">
        <p14:creationId xmlns:p14="http://schemas.microsoft.com/office/powerpoint/2010/main" val="402710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pic>
        <p:nvPicPr>
          <p:cNvPr id="7"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685800" y="2743200"/>
            <a:ext cx="2364593" cy="1736497"/>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rot="5400000">
            <a:off x="4291190" y="882358"/>
            <a:ext cx="609600" cy="4924779"/>
          </a:xfrm>
          <a:prstGeom prst="down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9" name="Rectangle 8"/>
          <p:cNvSpPr/>
          <p:nvPr/>
        </p:nvSpPr>
        <p:spPr>
          <a:xfrm>
            <a:off x="5464670" y="2921621"/>
            <a:ext cx="1408570" cy="846252"/>
          </a:xfrm>
          <a:prstGeom prst="rect">
            <a:avLst/>
          </a:prstGeom>
          <a:solidFill>
            <a:srgbClr val="1D8EFF"/>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err="1" smtClean="0">
                <a:solidFill>
                  <a:prstClr val="white"/>
                </a:solidFill>
              </a:rPr>
              <a:t>SCORM</a:t>
            </a:r>
            <a:r>
              <a:rPr lang="en-US" b="1" dirty="0" smtClean="0">
                <a:solidFill>
                  <a:prstClr val="white"/>
                </a:solidFill>
              </a:rPr>
              <a:t> CONTENT</a:t>
            </a:r>
            <a:endParaRPr lang="en-US" b="1" dirty="0">
              <a:solidFill>
                <a:prstClr val="white"/>
              </a:solidFill>
            </a:endParaRPr>
          </a:p>
        </p:txBody>
      </p:sp>
      <p:sp>
        <p:nvSpPr>
          <p:cNvPr id="10" name="Flowchart: Magnetic Disk 9"/>
          <p:cNvSpPr/>
          <p:nvPr/>
        </p:nvSpPr>
        <p:spPr>
          <a:xfrm>
            <a:off x="6888480" y="2209800"/>
            <a:ext cx="1722120" cy="2043256"/>
          </a:xfrm>
          <a:prstGeom prst="flowChartMagneticDisk">
            <a:avLst/>
          </a:prstGeom>
          <a:solidFill>
            <a:srgbClr val="7030A0"/>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dirty="0" err="1" smtClean="0">
                <a:solidFill>
                  <a:prstClr val="white"/>
                </a:solidFill>
              </a:rPr>
              <a:t>LMS</a:t>
            </a:r>
            <a:r>
              <a:rPr lang="en-US" sz="4400" b="1" dirty="0" smtClean="0">
                <a:solidFill>
                  <a:prstClr val="white"/>
                </a:solidFill>
              </a:rPr>
              <a:t>+</a:t>
            </a:r>
          </a:p>
        </p:txBody>
      </p:sp>
      <p:sp>
        <p:nvSpPr>
          <p:cNvPr id="4" name="Oval 3"/>
          <p:cNvSpPr/>
          <p:nvPr/>
        </p:nvSpPr>
        <p:spPr>
          <a:xfrm rot="20730250">
            <a:off x="5962751" y="1075661"/>
            <a:ext cx="2153908" cy="1082226"/>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Launching</a:t>
            </a:r>
            <a:endParaRPr lang="en-US" sz="2400" dirty="0">
              <a:solidFill>
                <a:prstClr val="white"/>
              </a:solidFill>
            </a:endParaRPr>
          </a:p>
        </p:txBody>
      </p:sp>
      <p:sp>
        <p:nvSpPr>
          <p:cNvPr id="14" name="Oval 13"/>
          <p:cNvSpPr/>
          <p:nvPr/>
        </p:nvSpPr>
        <p:spPr>
          <a:xfrm rot="393668">
            <a:off x="6777574" y="231460"/>
            <a:ext cx="2284539" cy="1082226"/>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Sequencing</a:t>
            </a:r>
            <a:endParaRPr lang="en-US" sz="2400" dirty="0">
              <a:solidFill>
                <a:prstClr val="white"/>
              </a:solidFill>
            </a:endParaRPr>
          </a:p>
        </p:txBody>
      </p:sp>
      <p:sp>
        <p:nvSpPr>
          <p:cNvPr id="16" name="Down Arrow 15"/>
          <p:cNvSpPr/>
          <p:nvPr/>
        </p:nvSpPr>
        <p:spPr>
          <a:xfrm rot="16200000">
            <a:off x="4688097" y="630663"/>
            <a:ext cx="735545" cy="5387340"/>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38100" cap="rnd">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white"/>
              </a:solidFill>
            </a:endParaRPr>
          </a:p>
        </p:txBody>
      </p:sp>
      <p:sp>
        <p:nvSpPr>
          <p:cNvPr id="15" name="Flowchart: Magnetic Disk 14"/>
          <p:cNvSpPr/>
          <p:nvPr/>
        </p:nvSpPr>
        <p:spPr>
          <a:xfrm>
            <a:off x="6888480" y="1833691"/>
            <a:ext cx="1722120" cy="1057449"/>
          </a:xfrm>
          <a:prstGeom prst="flowChartMagneticDisk">
            <a:avLst/>
          </a:prstGeom>
          <a:solidFill>
            <a:srgbClr val="6CA62C"/>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182880" rIns="91440" bIns="0" numCol="1" spcCol="0" rtlCol="0" fromWordArt="0" anchor="ctr" anchorCtr="0" forceAA="0" compatLnSpc="1">
            <a:prstTxWarp prst="textNoShape">
              <a:avLst/>
            </a:prstTxWarp>
            <a:noAutofit/>
          </a:bodyPr>
          <a:lstStyle/>
          <a:p>
            <a:pPr algn="ctr"/>
            <a:r>
              <a:rPr lang="en-US" sz="4400" b="1" dirty="0" err="1" smtClean="0">
                <a:solidFill>
                  <a:prstClr val="white"/>
                </a:solidFill>
              </a:rPr>
              <a:t>LRS</a:t>
            </a:r>
            <a:endParaRPr lang="en-US" sz="4400" b="1" dirty="0">
              <a:solidFill>
                <a:prstClr val="white"/>
              </a:solidFill>
            </a:endParaRPr>
          </a:p>
        </p:txBody>
      </p:sp>
      <p:sp>
        <p:nvSpPr>
          <p:cNvPr id="12" name="Rectangle 11"/>
          <p:cNvSpPr/>
          <p:nvPr/>
        </p:nvSpPr>
        <p:spPr>
          <a:xfrm>
            <a:off x="2144994" y="2772814"/>
            <a:ext cx="1903942" cy="1143866"/>
          </a:xfrm>
          <a:prstGeom prst="rect">
            <a:avLst/>
          </a:prstGeom>
          <a:solidFill>
            <a:srgbClr val="49701E"/>
          </a:solidFill>
          <a:ln w="38100" cap="rnd">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b="1" dirty="0" smtClean="0">
                <a:solidFill>
                  <a:prstClr val="white"/>
                </a:solidFill>
              </a:rPr>
              <a:t>MORE</a:t>
            </a:r>
          </a:p>
          <a:p>
            <a:pPr algn="ctr"/>
            <a:r>
              <a:rPr lang="en-US" sz="2800" b="1" dirty="0" smtClean="0">
                <a:solidFill>
                  <a:prstClr val="white"/>
                </a:solidFill>
              </a:rPr>
              <a:t>DATA</a:t>
            </a:r>
            <a:endParaRPr lang="en-US" sz="2800" b="1" dirty="0">
              <a:solidFill>
                <a:prstClr val="white"/>
              </a:solidFill>
            </a:endParaRPr>
          </a:p>
        </p:txBody>
      </p:sp>
      <p:sp>
        <p:nvSpPr>
          <p:cNvPr id="13" name="Shape 54"/>
          <p:cNvSpPr txBox="1">
            <a:spLocks/>
          </p:cNvSpPr>
          <p:nvPr/>
        </p:nvSpPr>
        <p:spPr>
          <a:xfrm>
            <a:off x="311708" y="0"/>
            <a:ext cx="8520600" cy="1293233"/>
          </a:xfrm>
          <a:prstGeom prst="rect">
            <a:avLst/>
          </a:prstGeom>
        </p:spPr>
        <p:txBody>
          <a:bodyPr vert="horz" lIns="91425" tIns="91425" rIns="91425" bIns="91425" rtlCol="0" anchor="b"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 sz="6000" dirty="0" smtClean="0"/>
              <a:t>xAPI cmi5 Profile</a:t>
            </a:r>
            <a:endParaRPr lang="en" sz="6000" dirty="0"/>
          </a:p>
        </p:txBody>
      </p:sp>
    </p:spTree>
    <p:extLst>
      <p:ext uri="{BB962C8B-B14F-4D97-AF65-F5344CB8AC3E}">
        <p14:creationId xmlns:p14="http://schemas.microsoft.com/office/powerpoint/2010/main" val="3171708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par>
                          <p:cTn id="13" fill="hold">
                            <p:stCondLst>
                              <p:cond delay="500"/>
                            </p:stCondLst>
                            <p:childTnLst>
                              <p:par>
                                <p:cTn id="14" presetID="10" presetClass="entr" presetSubtype="0" fill="hold" grpId="2"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750"/>
                            </p:stCondLst>
                            <p:childTnLst>
                              <p:par>
                                <p:cTn id="18" presetID="35" presetClass="path" presetSubtype="0" accel="50000" decel="50000" fill="hold" grpId="0" nodeType="afterEffect">
                                  <p:stCondLst>
                                    <p:cond delay="0"/>
                                  </p:stCondLst>
                                  <p:childTnLst>
                                    <p:animMotion origin="layout" path="M -2.77778E-6 0 L -0.34132 0 " pathEditMode="relative" rAng="0" ptsTypes="AA">
                                      <p:cBhvr>
                                        <p:cTn id="19" dur="750" fill="hold"/>
                                        <p:tgtEl>
                                          <p:spTgt spid="9"/>
                                        </p:tgtEl>
                                        <p:attrNameLst>
                                          <p:attrName>ppt_x</p:attrName>
                                          <p:attrName>ppt_y</p:attrName>
                                        </p:attrNameLst>
                                      </p:cBhvr>
                                      <p:rCtr x="-17066" y="0"/>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xit" presetSubtype="0" fill="hold" grpId="1"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1000"/>
                            </p:stCondLst>
                            <p:childTnLst>
                              <p:par>
                                <p:cTn id="33" presetID="10" presetClass="exit" presetSubtype="0" fill="hold" grpId="1" nodeType="afterEffect">
                                  <p:stCondLst>
                                    <p:cond delay="0"/>
                                  </p:stCondLst>
                                  <p:childTnLst>
                                    <p:animEffect transition="out" filter="fade">
                                      <p:cBhvr>
                                        <p:cTn id="34" dur="250"/>
                                        <p:tgtEl>
                                          <p:spTgt spid="8"/>
                                        </p:tgtEl>
                                      </p:cBhvr>
                                    </p:animEffect>
                                    <p:set>
                                      <p:cBhvr>
                                        <p:cTn id="35" dur="1" fill="hold">
                                          <p:stCondLst>
                                            <p:cond delay="249"/>
                                          </p:stCondLst>
                                        </p:cTn>
                                        <p:tgtEl>
                                          <p:spTgt spid="8"/>
                                        </p:tgtEl>
                                        <p:attrNameLst>
                                          <p:attrName>style.visibility</p:attrName>
                                        </p:attrNameLst>
                                      </p:cBhvr>
                                      <p:to>
                                        <p:strVal val="hidden"/>
                                      </p:to>
                                    </p:set>
                                  </p:childTnLst>
                                </p:cTn>
                              </p:par>
                            </p:childTnLst>
                          </p:cTn>
                        </p:par>
                        <p:par>
                          <p:cTn id="36" fill="hold">
                            <p:stCondLst>
                              <p:cond delay="1250"/>
                            </p:stCondLst>
                            <p:childTnLst>
                              <p:par>
                                <p:cTn id="37" presetID="63" presetClass="path" presetSubtype="0" accel="50000" decel="50000" fill="hold" grpId="0" nodeType="afterEffect">
                                  <p:stCondLst>
                                    <p:cond delay="0"/>
                                  </p:stCondLst>
                                  <p:childTnLst>
                                    <p:animMotion origin="layout" path="M -0.00521 0 L 0.51458 0 " pathEditMode="relative" rAng="0" ptsTypes="AA">
                                      <p:cBhvr>
                                        <p:cTn id="38" dur="1000" fill="hold"/>
                                        <p:tgtEl>
                                          <p:spTgt spid="12"/>
                                        </p:tgtEl>
                                        <p:attrNameLst>
                                          <p:attrName>ppt_x</p:attrName>
                                          <p:attrName>ppt_y</p:attrName>
                                        </p:attrNameLst>
                                      </p:cBhvr>
                                      <p:rCtr x="25990" y="0"/>
                                    </p:animMotion>
                                  </p:childTnLst>
                                </p:cTn>
                              </p:par>
                            </p:childTnLst>
                          </p:cTn>
                        </p:par>
                        <p:par>
                          <p:cTn id="39" fill="hold">
                            <p:stCondLst>
                              <p:cond delay="2250"/>
                            </p:stCondLst>
                            <p:childTnLst>
                              <p:par>
                                <p:cTn id="40" presetID="10" presetClass="exit" presetSubtype="0" fill="hold" grpId="2" nodeType="afterEffect">
                                  <p:stCondLst>
                                    <p:cond delay="0"/>
                                  </p:stCondLst>
                                  <p:childTnLst>
                                    <p:animEffect transition="out" filter="fade">
                                      <p:cBhvr>
                                        <p:cTn id="41" dur="250"/>
                                        <p:tgtEl>
                                          <p:spTgt spid="12"/>
                                        </p:tgtEl>
                                      </p:cBhvr>
                                    </p:animEffect>
                                    <p:set>
                                      <p:cBhvr>
                                        <p:cTn id="42" dur="1" fill="hold">
                                          <p:stCondLst>
                                            <p:cond delay="24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250"/>
                                        <p:tgtEl>
                                          <p:spTgt spid="14"/>
                                        </p:tgtEl>
                                      </p:cBhvr>
                                    </p:animEffect>
                                  </p:childTnLst>
                                </p:cTn>
                              </p:par>
                            </p:childTnLst>
                          </p:cTn>
                        </p:par>
                        <p:par>
                          <p:cTn id="51" fill="hold">
                            <p:stCondLst>
                              <p:cond delay="250"/>
                            </p:stCondLst>
                            <p:childTnLst>
                              <p:par>
                                <p:cTn id="52" presetID="10" presetClass="entr" presetSubtype="0"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9" grpId="2" animBg="1"/>
      <p:bldP spid="4" grpId="0" animBg="1"/>
      <p:bldP spid="14" grpId="0" animBg="1"/>
      <p:bldP spid="16" grpId="0" animBg="1"/>
      <p:bldP spid="16" grpId="1" animBg="1"/>
      <p:bldP spid="15" grpId="0" animBg="1"/>
      <p:bldP spid="12" grpId="0" animBg="1"/>
      <p:bldP spid="12" grpId="1" animBg="1"/>
      <p:bldP spid="12" grpId="2" animBg="1"/>
    </p:bldLst>
  </p:timing>
</p:sld>
</file>

<file path=ppt/theme/theme1.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2_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cap="rnd">
          <a:solidFill>
            <a:schemeClr val="bg1"/>
          </a:solidFill>
          <a:tailEnd type="none"/>
        </a:ln>
      </a:spPr>
      <a:bodyPr rtlCol="0" anchor="ctr"/>
      <a:lstStyle>
        <a:defPPr algn="ctr">
          <a:defRPr>
            <a:solidFill>
              <a:schemeClr val="tx1"/>
            </a:solidFill>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3.xml><?xml version="1.0" encoding="utf-8"?>
<a:theme xmlns:a="http://schemas.openxmlformats.org/drawingml/2006/main" name="10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15760</TotalTime>
  <Words>1986</Words>
  <Application>Microsoft Office PowerPoint</Application>
  <PresentationFormat>On-screen Show (4:3)</PresentationFormat>
  <Paragraphs>164</Paragraphs>
  <Slides>16</Slides>
  <Notes>15</Notes>
  <HiddenSlides>3</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9_Office Theme</vt:lpstr>
      <vt:lpstr>2_Title Slide</vt:lpstr>
      <vt:lpstr>10_Office Theme</vt:lpstr>
      <vt:lpstr>PowerPoint Presentation</vt:lpstr>
      <vt:lpstr>PowerPoint Presentation</vt:lpstr>
      <vt:lpstr>PowerPoint Presentation</vt:lpstr>
      <vt:lpstr>PowerPoint Presentation</vt:lpstr>
      <vt:lpstr>xAPI Profiles for e-Learning</vt:lpstr>
      <vt:lpstr>PowerPoint Presentation</vt:lpstr>
      <vt:lpstr>PowerPoint Presentation</vt:lpstr>
      <vt:lpstr>xAPI SCORM Profile</vt:lpstr>
      <vt:lpstr>PowerPoint Presentation</vt:lpstr>
      <vt:lpstr>xAPI cmi5 Profile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 Avvento</dc:creator>
  <cp:lastModifiedBy>Schatz, Sae</cp:lastModifiedBy>
  <cp:revision>1052</cp:revision>
  <dcterms:created xsi:type="dcterms:W3CDTF">2013-04-29T19:16:43Z</dcterms:created>
  <dcterms:modified xsi:type="dcterms:W3CDTF">2017-02-26T19:48:11Z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celine</vt:lpwstr>
  </property>
  <property fmtid="{D5CDD505-2E9C-101B-9397-08002B2CF9AE}" pid="4" name="HiddenSlides">
    <vt:r8>0</vt:r8>
  </property>
  <property fmtid="{D5CDD505-2E9C-101B-9397-08002B2CF9AE}" pid="5" name="HyperlinksChanged">
    <vt:bool>false</vt:bool>
  </property>
  <property fmtid="{D5CDD505-2E9C-101B-9397-08002B2CF9AE}" pid="6" name="LinksUpToDate">
    <vt:bool>false</vt:bool>
  </property>
  <property fmtid="{D5CDD505-2E9C-101B-9397-08002B2CF9AE}" pid="7" name="MMClips">
    <vt:r8>0</vt:r8>
  </property>
  <property fmtid="{D5CDD505-2E9C-101B-9397-08002B2CF9AE}" pid="8" name="Notes">
    <vt:r8>20</vt:r8>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r8>35</vt:r8>
  </property>
</Properties>
</file>