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 SemiBold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Barlow SemiBold"/>
      <p:regular r:id="rId29"/>
      <p:bold r:id="rId30"/>
      <p:italic r:id="rId31"/>
      <p:boldItalic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font" Target="fonts/RalewaySemiBold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SemiBold-italic.fntdata"/><Relationship Id="rId30" Type="http://schemas.openxmlformats.org/officeDocument/2006/relationships/font" Target="fonts/BarlowSemiBold-bold.fntdata"/><Relationship Id="rId11" Type="http://schemas.openxmlformats.org/officeDocument/2006/relationships/slide" Target="slides/slide5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4.xml"/><Relationship Id="rId32" Type="http://schemas.openxmlformats.org/officeDocument/2006/relationships/font" Target="fonts/Barlow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6.xml"/><Relationship Id="rId34" Type="http://schemas.openxmlformats.org/officeDocument/2006/relationships/font" Target="fonts/BarlowLight-bold.fntdata"/><Relationship Id="rId15" Type="http://schemas.openxmlformats.org/officeDocument/2006/relationships/slide" Target="slides/slide9.xml"/><Relationship Id="rId37" Type="http://schemas.openxmlformats.org/officeDocument/2006/relationships/font" Target="fonts/Barlow-regular.fntdata"/><Relationship Id="rId14" Type="http://schemas.openxmlformats.org/officeDocument/2006/relationships/slide" Target="slides/slide8.xml"/><Relationship Id="rId36" Type="http://schemas.openxmlformats.org/officeDocument/2006/relationships/font" Target="fonts/BarlowLight-boldItalic.fntdata"/><Relationship Id="rId17" Type="http://schemas.openxmlformats.org/officeDocument/2006/relationships/font" Target="fonts/RalewaySemiBold-regular.fntdata"/><Relationship Id="rId39" Type="http://schemas.openxmlformats.org/officeDocument/2006/relationships/font" Target="fonts/Barlow-italic.fntdata"/><Relationship Id="rId16" Type="http://schemas.openxmlformats.org/officeDocument/2006/relationships/slide" Target="slides/slide10.xml"/><Relationship Id="rId38" Type="http://schemas.openxmlformats.org/officeDocument/2006/relationships/font" Target="fonts/Barlow-bold.fntdata"/><Relationship Id="rId19" Type="http://schemas.openxmlformats.org/officeDocument/2006/relationships/font" Target="fonts/RalewaySemiBold-italic.fntdata"/><Relationship Id="rId18" Type="http://schemas.openxmlformats.org/officeDocument/2006/relationships/font" Target="fonts/Raleway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1c49b23e_4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ec1c49b23e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ec1c49b23e_4_24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1ec1c49b23e_4_2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c1c49b23e_4_3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ec1c49b23e_4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c1c49b23e_4_4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1ec1c49b23e_4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c1c49b23e_4_5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1ec1c49b23e_4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ec37c4c9e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ec37c4c9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ec1c49b23e_4_5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1ec1c49b23e_4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ec1c49b23e_4_5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ec1c49b23e_4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ec1c49b23e_4_18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1ec1c49b23e_4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ec1c49b23e_4_24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ec1c49b23e_4_2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s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94" name="Google Shape;94;p21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4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109" name="Google Shape;109;p24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10" name="Google Shape;110;p2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24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24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49" name="Google Shape;249;p24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24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67" name="Google Shape;267;p24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98;p24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34;p24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35" name="Google Shape;335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24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41" name="Google Shape;341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6" name="Google Shape;346;p24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4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49" name="Google Shape;349;p24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4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4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4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4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5" name="Google Shape;375;p24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76" name="Google Shape;376;p24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1" name="Google Shape;381;p24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3" name="Google Shape;383;p24"/>
          <p:cNvSpPr txBox="1"/>
          <p:nvPr>
            <p:ph type="ctrTitle"/>
          </p:nvPr>
        </p:nvSpPr>
        <p:spPr>
          <a:xfrm>
            <a:off x="883625" y="19065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DevOps TPI</a:t>
            </a:r>
            <a:endParaRPr/>
          </a:p>
        </p:txBody>
      </p:sp>
      <p:sp>
        <p:nvSpPr>
          <p:cNvPr id="384" name="Google Shape;384;p24"/>
          <p:cNvSpPr txBox="1"/>
          <p:nvPr>
            <p:ph idx="4294967295" type="body"/>
          </p:nvPr>
        </p:nvSpPr>
        <p:spPr>
          <a:xfrm>
            <a:off x="284400" y="3760325"/>
            <a:ext cx="3324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latin typeface="Barlow"/>
                <a:ea typeface="Barlow"/>
                <a:cs typeface="Barlow"/>
                <a:sym typeface="Barlow"/>
              </a:rPr>
              <a:t>INTEGRANTES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Bordes</a:t>
            </a:r>
            <a:r>
              <a:rPr lang="es" sz="1200"/>
              <a:t>, Facundo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Hadad Menegaz, Jorge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López</a:t>
            </a:r>
            <a:r>
              <a:rPr lang="es" sz="1200"/>
              <a:t>, María Fernanda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Moneta, Federico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Rios, Lucas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Roadmap</a:t>
            </a:r>
            <a:endParaRPr/>
          </a:p>
        </p:txBody>
      </p:sp>
      <p:sp>
        <p:nvSpPr>
          <p:cNvPr id="689" name="Google Shape;689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90" name="Google Shape;690;p33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2" name="Google Shape;692;p3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93" name="Google Shape;693;p3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s" sz="6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95" name="Google Shape;695;p3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96" name="Google Shape;696;p3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s" sz="6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98" name="Google Shape;698;p3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99" name="Google Shape;699;p3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s" sz="6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701" name="Google Shape;701;p3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702" name="Google Shape;702;p3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s" sz="6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b="0" i="0" sz="6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704" name="Google Shape;704;p3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705" name="Google Shape;705;p3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s" sz="6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707" name="Google Shape;707;p3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708" name="Google Shape;708;p3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s" sz="6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710" name="Google Shape;710;p3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4" name="Google Shape;714;p3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5" name="Google Shape;715;p3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>
            <p:ph idx="4294967295" type="ctrTitle"/>
          </p:nvPr>
        </p:nvSpPr>
        <p:spPr>
          <a:xfrm>
            <a:off x="513025" y="119625"/>
            <a:ext cx="44112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s"/>
              <a:t>TECNOLOGÍAS</a:t>
            </a:r>
            <a:endParaRPr b="0" i="0" sz="4800" u="none" cap="none" strike="noStrike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90" name="Google Shape;390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91" name="Google Shape;391;p25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392" name="Google Shape;392;p25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6" name="Google Shape;466;p25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467" name="Google Shape;467;p25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25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477" name="Google Shape;477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2" name="Google Shape;482;p25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25"/>
          <p:cNvSpPr txBox="1"/>
          <p:nvPr>
            <p:ph idx="4294967295" type="body"/>
          </p:nvPr>
        </p:nvSpPr>
        <p:spPr>
          <a:xfrm>
            <a:off x="513025" y="1049025"/>
            <a:ext cx="44112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Lenguaje/framework/librería: 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▹"/>
            </a:pPr>
            <a:r>
              <a:rPr lang="es" sz="1200"/>
              <a:t>Para backend</a:t>
            </a:r>
            <a:endParaRPr sz="1200"/>
          </a:p>
          <a:p>
            <a:pPr indent="-3048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"/>
              <a:buChar char="▹"/>
            </a:pP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Nodejs</a:t>
            </a:r>
            <a:endParaRPr b="1"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"/>
              <a:buChar char="▹"/>
            </a:pP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Adonis</a:t>
            </a:r>
            <a:endParaRPr b="1"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"/>
              <a:buChar char="▹"/>
            </a:pP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Typescript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Container runtime: </a:t>
            </a: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Docker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Repositorio de artefactos:</a:t>
            </a: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Docker Hub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Servidor CI/CD: </a:t>
            </a: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GitHub Actions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Motor de Bases de Datos:</a:t>
            </a: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MySQL 8</a:t>
            </a:r>
            <a:endParaRPr b="1"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Herramienta de migración de Bases de Datos: </a:t>
            </a: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Seeders y Migration de Adonis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Sistemas de Control de Versiones:</a:t>
            </a: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Git</a:t>
            </a:r>
            <a:endParaRPr b="1"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"/>
              <a:buChar char="▸"/>
            </a:pPr>
            <a:r>
              <a:rPr lang="es" sz="1200"/>
              <a:t>Repositorio: </a:t>
            </a:r>
            <a:r>
              <a:rPr b="1" lang="es" sz="12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 GitHub</a:t>
            </a:r>
            <a:endParaRPr b="1"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s" sz="1200"/>
              <a:t>Orquestador de Containers: </a:t>
            </a:r>
            <a:r>
              <a:rPr b="1" lang="es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Kubernetes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"/>
          <p:cNvSpPr txBox="1"/>
          <p:nvPr>
            <p:ph idx="1" type="body"/>
          </p:nvPr>
        </p:nvSpPr>
        <p:spPr>
          <a:xfrm>
            <a:off x="906150" y="1003575"/>
            <a:ext cx="55734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" sz="2900"/>
              <a:t>La aplicación permite realizar Altas, Bajas y Modificaciones respecto a la </a:t>
            </a:r>
            <a:r>
              <a:rPr lang="es" sz="2900"/>
              <a:t>información</a:t>
            </a:r>
            <a:r>
              <a:rPr lang="es" sz="2900"/>
              <a:t> de usuarios y de un To Do. </a:t>
            </a:r>
            <a:endParaRPr sz="29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" sz="2900"/>
              <a:t>Cuenta con un </a:t>
            </a:r>
            <a:r>
              <a:rPr b="1" lang="es" sz="2900">
                <a:latin typeface="Barlow"/>
                <a:ea typeface="Barlow"/>
                <a:cs typeface="Barlow"/>
                <a:sym typeface="Barlow"/>
              </a:rPr>
              <a:t>backend app</a:t>
            </a:r>
            <a:r>
              <a:rPr lang="es" sz="2900"/>
              <a:t> y endpoints para recibir los comandos.</a:t>
            </a:r>
            <a:endParaRPr sz="2900"/>
          </a:p>
        </p:txBody>
      </p:sp>
      <p:sp>
        <p:nvSpPr>
          <p:cNvPr id="506" name="Google Shape;506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507" name="Google Shape;507;p26"/>
          <p:cNvGrpSpPr/>
          <p:nvPr/>
        </p:nvGrpSpPr>
        <p:grpSpPr>
          <a:xfrm>
            <a:off x="6576523" y="978825"/>
            <a:ext cx="2318495" cy="3613203"/>
            <a:chOff x="6661328" y="2103554"/>
            <a:chExt cx="850574" cy="1325606"/>
          </a:xfrm>
        </p:grpSpPr>
        <p:sp>
          <p:nvSpPr>
            <p:cNvPr id="508" name="Google Shape;508;p26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661328" y="3286571"/>
              <a:ext cx="246629" cy="142589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681151" y="2824698"/>
              <a:ext cx="59093" cy="128909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689412" y="2771791"/>
              <a:ext cx="42507" cy="81878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6782889" y="3337575"/>
              <a:ext cx="91625" cy="51652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6784412" y="3346110"/>
              <a:ext cx="90083" cy="43280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6715968" y="3307485"/>
              <a:ext cx="91664" cy="51652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717638" y="3316019"/>
              <a:ext cx="90119" cy="43280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715994" y="2973759"/>
              <a:ext cx="134234" cy="37898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6733197" y="2663396"/>
              <a:ext cx="97401" cy="155970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6701449" y="2773633"/>
              <a:ext cx="149626" cy="248131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6807278" y="2804619"/>
              <a:ext cx="188651" cy="148054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800502" y="2801416"/>
              <a:ext cx="57805" cy="84703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6736209" y="2656556"/>
              <a:ext cx="94324" cy="104212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938621" y="2869615"/>
              <a:ext cx="28545" cy="25115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39" name="Google Shape;539;p2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9" name="Google Shape;559;p26"/>
            <p:cNvSpPr/>
            <p:nvPr/>
          </p:nvSpPr>
          <p:spPr>
            <a:xfrm>
              <a:off x="6948039" y="2876090"/>
              <a:ext cx="48408" cy="4034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6688913" y="2310158"/>
              <a:ext cx="266844" cy="295297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6681190" y="2324699"/>
              <a:ext cx="248911" cy="281790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26"/>
          <p:cNvSpPr txBox="1"/>
          <p:nvPr>
            <p:ph idx="4294967295" type="title"/>
          </p:nvPr>
        </p:nvSpPr>
        <p:spPr>
          <a:xfrm>
            <a:off x="1322875" y="206850"/>
            <a:ext cx="5510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rgbClr val="FFFFFF"/>
                </a:solidFill>
              </a:rPr>
              <a:t>Aplicación Web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type="title"/>
          </p:nvPr>
        </p:nvSpPr>
        <p:spPr>
          <a:xfrm>
            <a:off x="457200" y="140425"/>
            <a:ext cx="5640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PIPELINE CI/CD</a:t>
            </a:r>
            <a:endParaRPr/>
          </a:p>
        </p:txBody>
      </p:sp>
      <p:sp>
        <p:nvSpPr>
          <p:cNvPr id="583" name="Google Shape;583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84" name="Google Shape;5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9788"/>
            <a:ext cx="8839199" cy="302575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7"/>
          <p:cNvSpPr txBox="1"/>
          <p:nvPr/>
        </p:nvSpPr>
        <p:spPr>
          <a:xfrm>
            <a:off x="5276550" y="1315375"/>
            <a:ext cx="327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1. </a:t>
            </a:r>
            <a:r>
              <a:rPr lang="es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Migrations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5371825" y="2079150"/>
            <a:ext cx="327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2. Seeders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/>
          <p:nvPr>
            <p:ph type="title"/>
          </p:nvPr>
        </p:nvSpPr>
        <p:spPr>
          <a:xfrm>
            <a:off x="457200" y="140425"/>
            <a:ext cx="5640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592" name="Google Shape;592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93" name="Google Shape;5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75" y="859400"/>
            <a:ext cx="8024656" cy="40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9"/>
          <p:cNvSpPr txBox="1"/>
          <p:nvPr>
            <p:ph type="title"/>
          </p:nvPr>
        </p:nvSpPr>
        <p:spPr>
          <a:xfrm>
            <a:off x="457200" y="605600"/>
            <a:ext cx="8191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7000"/>
              <a:t>Demo</a:t>
            </a:r>
            <a:endParaRPr sz="7000"/>
          </a:p>
        </p:txBody>
      </p:sp>
      <p:sp>
        <p:nvSpPr>
          <p:cNvPr id="599" name="Google Shape;599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00" name="Google Shape;6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900" y="1688300"/>
            <a:ext cx="47625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0"/>
          <p:cNvSpPr txBox="1"/>
          <p:nvPr>
            <p:ph type="title"/>
          </p:nvPr>
        </p:nvSpPr>
        <p:spPr>
          <a:xfrm>
            <a:off x="432900" y="1760825"/>
            <a:ext cx="82782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5800"/>
              <a:t>Fin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5800"/>
              <a:t>¡Gracias!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5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5800"/>
          </a:p>
        </p:txBody>
      </p:sp>
      <p:sp>
        <p:nvSpPr>
          <p:cNvPr id="606" name="Google Shape;606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Our process is easy</a:t>
            </a:r>
            <a:endParaRPr/>
          </a:p>
        </p:txBody>
      </p:sp>
      <p:sp>
        <p:nvSpPr>
          <p:cNvPr id="612" name="Google Shape;612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13" name="Google Shape;613;p31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614" name="Google Shape;614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" sz="8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b="0" i="0" sz="8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15" name="Google Shape;615;p3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16" name="Google Shape;616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17" name="Google Shape;617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8" name="Google Shape;618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31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621" name="Google Shape;621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" sz="8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b="0" i="0" sz="8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22" name="Google Shape;622;p3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23" name="Google Shape;623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24" name="Google Shape;624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5" name="Google Shape;625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31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628" name="Google Shape;628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" sz="8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b="0" i="0" sz="8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29" name="Google Shape;629;p3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i="0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30" name="Google Shape;630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b="0" i="0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31" name="Google Shape;631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2" name="Google Shape;632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31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635" name="Google Shape;635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" sz="8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b="0" i="0" sz="8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36" name="Google Shape;636;p3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i="0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37" name="Google Shape;637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b="0" i="0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38" name="Google Shape;638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9" name="Google Shape;639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latin typeface="Barlow SemiBold"/>
                <a:ea typeface="Barlow SemiBold"/>
                <a:cs typeface="Barlow SemiBold"/>
                <a:sym typeface="Barlow SemiBold"/>
              </a:rPr>
              <a:t>Timeline</a:t>
            </a:r>
            <a:endParaRPr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46" name="Google Shape;646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8" name="Google Shape;648;p32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0" name="Google Shape;650;p32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1" name="Google Shape;651;p32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2" name="Google Shape;652;p32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3" name="Google Shape;653;p32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4" name="Google Shape;654;p32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5" name="Google Shape;655;p32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8" name="Google Shape;658;p32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b="0" i="0" sz="10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9" name="Google Shape;659;p32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p32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1" name="Google Shape;661;p32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62" name="Google Shape;662;p32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3" name="Google Shape;663;p32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64" name="Google Shape;664;p32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5" name="Google Shape;665;p32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66" name="Google Shape;666;p32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7" name="Google Shape;667;p32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68" name="Google Shape;668;p32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9" name="Google Shape;669;p32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70" name="Google Shape;670;p32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1" name="Google Shape;671;p32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72" name="Google Shape;672;p32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3" name="Google Shape;673;p32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74" name="Google Shape;674;p32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5" name="Google Shape;675;p32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76" name="Google Shape;676;p32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7" name="Google Shape;677;p32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78" name="Google Shape;678;p32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9" name="Google Shape;679;p32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0" name="Google Shape;680;p32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1" name="Google Shape;681;p32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2" name="Google Shape;682;p32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3" name="Google Shape;683;p32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b="0" i="0" sz="900" u="none" cap="none" strike="noStrik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