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30"/>
  </p:handoutMasterIdLst>
  <p:sldIdLst>
    <p:sldId id="272" r:id="rId4"/>
    <p:sldId id="277" r:id="rId5"/>
    <p:sldId id="334" r:id="rId7"/>
    <p:sldId id="312" r:id="rId8"/>
    <p:sldId id="336" r:id="rId9"/>
    <p:sldId id="318" r:id="rId10"/>
    <p:sldId id="309" r:id="rId11"/>
    <p:sldId id="316" r:id="rId12"/>
    <p:sldId id="337" r:id="rId13"/>
    <p:sldId id="339" r:id="rId14"/>
    <p:sldId id="317" r:id="rId15"/>
    <p:sldId id="319" r:id="rId16"/>
    <p:sldId id="320" r:id="rId17"/>
    <p:sldId id="310" r:id="rId18"/>
    <p:sldId id="321" r:id="rId19"/>
    <p:sldId id="322" r:id="rId20"/>
    <p:sldId id="323" r:id="rId21"/>
    <p:sldId id="324" r:id="rId22"/>
    <p:sldId id="311" r:id="rId23"/>
    <p:sldId id="325" r:id="rId24"/>
    <p:sldId id="326" r:id="rId25"/>
    <p:sldId id="327" r:id="rId26"/>
    <p:sldId id="328" r:id="rId27"/>
    <p:sldId id="329" r:id="rId28"/>
    <p:sldId id="33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04040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7F7F7F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</c:dPt>
          <c:dPt>
            <c:idx val="2"/>
            <c:bubble3D val="0"/>
            <c:spPr>
              <a:ln>
                <a:noFill/>
              </a:ln>
            </c:spPr>
          </c:dPt>
          <c:dPt>
            <c:idx val="3"/>
            <c:bubble3D val="0"/>
            <c:spPr>
              <a:ln>
                <a:noFill/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4040"/>
            </a:solidFill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F7F7F"/>
            </a:solidFill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208624"/>
        <c:axId val="805209184"/>
      </c:barChart>
      <c:catAx>
        <c:axId val="8052086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05209184"/>
        <c:crosses val="autoZero"/>
        <c:auto val="1"/>
        <c:lblAlgn val="ctr"/>
        <c:lblOffset val="100"/>
        <c:noMultiLvlLbl val="0"/>
      </c:catAx>
      <c:valAx>
        <c:axId val="805209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05208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2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78252" y="1830607"/>
            <a:ext cx="7227570" cy="13220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vuepress</a:t>
            </a:r>
            <a:r>
              <a:rPr lang="zh-CN" altLang="en-US" sz="48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博客搭建之路</a:t>
            </a:r>
            <a:endParaRPr lang="zh-CN" altLang="en-US" sz="48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98895" y="2033270"/>
            <a:ext cx="125730" cy="1352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1230" y="346837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7F7F7F"/>
                </a:solidFill>
              </a:rPr>
              <a:t>——</a:t>
            </a:r>
            <a:r>
              <a:rPr lang="zh-CN" altLang="en-US" sz="2800">
                <a:solidFill>
                  <a:srgbClr val="7F7F7F"/>
                </a:solidFill>
              </a:rPr>
              <a:t>王小龙</a:t>
            </a:r>
            <a:endParaRPr lang="zh-CN" altLang="en-US" sz="2800">
              <a:solidFill>
                <a:srgbClr val="7F7F7F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4050665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环境搭建与实践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79600" y="16071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基本配置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9600" y="2324100"/>
            <a:ext cx="539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.vuepress/config.js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79600" y="3033395"/>
            <a:ext cx="5032375" cy="30470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module.exports = {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title: 'Frontend Blog',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description: 'Just playing around'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plugins: ['@vuepress/back-to-top' ]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，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。。。。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algn="l">
              <a:lnSpc>
                <a:spcPct val="160000"/>
              </a:lnSpc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环境搭建与实践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86560" y="1809750"/>
            <a:ext cx="195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</a:rPr>
              <a:t>主题系统</a:t>
            </a:r>
            <a:endParaRPr lang="zh-CN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6130" y="2613660"/>
            <a:ext cx="45212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开发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主题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默认主题配置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主题的继承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97685" y="4857750"/>
            <a:ext cx="535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详细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说明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https://v1.vuepress.vuejs.org/zh/theme/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84680" y="5416550"/>
            <a:ext cx="5231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案例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https://vuepress-theme-reco.recoluan.com/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09125" y="5777700"/>
            <a:ext cx="2743200" cy="2655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50780" y="2986223"/>
            <a:ext cx="1896687" cy="2844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8" name="文本框 32"/>
          <p:cNvSpPr txBox="1"/>
          <p:nvPr/>
        </p:nvSpPr>
        <p:spPr>
          <a:xfrm>
            <a:off x="5676184" y="3265715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9" name="文本框 32"/>
          <p:cNvSpPr txBox="1"/>
          <p:nvPr/>
        </p:nvSpPr>
        <p:spPr>
          <a:xfrm>
            <a:off x="5663482" y="4336781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40080" y="2986223"/>
            <a:ext cx="1896687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1" name="文本框 32"/>
          <p:cNvSpPr txBox="1"/>
          <p:nvPr/>
        </p:nvSpPr>
        <p:spPr>
          <a:xfrm>
            <a:off x="8965484" y="3265715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952782" y="4336781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endParaRPr lang="en-US" altLang="zh-CN" sz="1000" dirty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5" name="文本框 15"/>
          <p:cNvSpPr txBox="1"/>
          <p:nvPr/>
        </p:nvSpPr>
        <p:spPr>
          <a:xfrm>
            <a:off x="6108244" y="1990161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XXX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万元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36939" y="2058006"/>
            <a:ext cx="416498" cy="416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7" name="文本框 15"/>
          <p:cNvSpPr txBox="1"/>
          <p:nvPr/>
        </p:nvSpPr>
        <p:spPr>
          <a:xfrm>
            <a:off x="9311385" y="1990161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XXX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万元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40080" y="2058006"/>
            <a:ext cx="416498" cy="416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1697586"/>
            <a:ext cx="3462810" cy="4076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/>
      <p:bldP spid="40" grpId="0"/>
      <p:bldP spid="41" grpId="0"/>
      <p:bldP spid="42" grpId="0"/>
      <p:bldP spid="45" grpId="0"/>
      <p:bldP spid="2" grpId="0" animBg="1"/>
      <p:bldP spid="47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7419" y="3844897"/>
            <a:ext cx="1073682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泪滴形 2"/>
          <p:cNvSpPr/>
          <p:nvPr/>
        </p:nvSpPr>
        <p:spPr>
          <a:xfrm rot="8100000">
            <a:off x="1572333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6729" y="2371183"/>
            <a:ext cx="360950" cy="353860"/>
            <a:chOff x="5100638" y="12700"/>
            <a:chExt cx="80963" cy="79375"/>
          </a:xfrm>
          <a:solidFill>
            <a:schemeClr val="bg1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5100638" y="12700"/>
              <a:ext cx="80963" cy="79375"/>
            </a:xfrm>
            <a:custGeom>
              <a:avLst/>
              <a:gdLst>
                <a:gd name="T0" fmla="*/ 131 w 152"/>
                <a:gd name="T1" fmla="*/ 55 h 152"/>
                <a:gd name="T2" fmla="*/ 131 w 152"/>
                <a:gd name="T3" fmla="*/ 7 h 152"/>
                <a:gd name="T4" fmla="*/ 103 w 152"/>
                <a:gd name="T5" fmla="*/ 7 h 152"/>
                <a:gd name="T6" fmla="*/ 103 w 152"/>
                <a:gd name="T7" fmla="*/ 28 h 152"/>
                <a:gd name="T8" fmla="*/ 76 w 152"/>
                <a:gd name="T9" fmla="*/ 0 h 152"/>
                <a:gd name="T10" fmla="*/ 0 w 152"/>
                <a:gd name="T11" fmla="*/ 76 h 152"/>
                <a:gd name="T12" fmla="*/ 13 w 152"/>
                <a:gd name="T13" fmla="*/ 76 h 152"/>
                <a:gd name="T14" fmla="*/ 13 w 152"/>
                <a:gd name="T15" fmla="*/ 152 h 152"/>
                <a:gd name="T16" fmla="*/ 55 w 152"/>
                <a:gd name="T17" fmla="*/ 152 h 152"/>
                <a:gd name="T18" fmla="*/ 55 w 152"/>
                <a:gd name="T19" fmla="*/ 90 h 152"/>
                <a:gd name="T20" fmla="*/ 96 w 152"/>
                <a:gd name="T21" fmla="*/ 90 h 152"/>
                <a:gd name="T22" fmla="*/ 96 w 152"/>
                <a:gd name="T23" fmla="*/ 152 h 152"/>
                <a:gd name="T24" fmla="*/ 138 w 152"/>
                <a:gd name="T25" fmla="*/ 152 h 152"/>
                <a:gd name="T26" fmla="*/ 138 w 152"/>
                <a:gd name="T27" fmla="*/ 76 h 152"/>
                <a:gd name="T28" fmla="*/ 152 w 152"/>
                <a:gd name="T29" fmla="*/ 76 h 152"/>
                <a:gd name="T30" fmla="*/ 131 w 152"/>
                <a:gd name="T31" fmla="*/ 5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31" y="55"/>
                  </a:moveTo>
                  <a:lnTo>
                    <a:pt x="131" y="7"/>
                  </a:lnTo>
                  <a:lnTo>
                    <a:pt x="103" y="7"/>
                  </a:lnTo>
                  <a:lnTo>
                    <a:pt x="103" y="28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13" y="76"/>
                  </a:lnTo>
                  <a:lnTo>
                    <a:pt x="13" y="152"/>
                  </a:lnTo>
                  <a:lnTo>
                    <a:pt x="55" y="152"/>
                  </a:lnTo>
                  <a:lnTo>
                    <a:pt x="55" y="90"/>
                  </a:lnTo>
                  <a:lnTo>
                    <a:pt x="96" y="90"/>
                  </a:lnTo>
                  <a:lnTo>
                    <a:pt x="96" y="152"/>
                  </a:lnTo>
                  <a:lnTo>
                    <a:pt x="138" y="152"/>
                  </a:lnTo>
                  <a:lnTo>
                    <a:pt x="138" y="76"/>
                  </a:lnTo>
                  <a:lnTo>
                    <a:pt x="152" y="76"/>
                  </a:lnTo>
                  <a:lnTo>
                    <a:pt x="13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064805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7" name="泪滴形 16"/>
          <p:cNvSpPr/>
          <p:nvPr/>
        </p:nvSpPr>
        <p:spPr>
          <a:xfrm rot="8100000">
            <a:off x="4192441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4642698" y="2353489"/>
            <a:ext cx="389258" cy="389250"/>
          </a:xfrm>
          <a:custGeom>
            <a:avLst/>
            <a:gdLst>
              <a:gd name="T0" fmla="*/ 122 w 166"/>
              <a:gd name="T1" fmla="*/ 103 h 166"/>
              <a:gd name="T2" fmla="*/ 121 w 166"/>
              <a:gd name="T3" fmla="*/ 101 h 166"/>
              <a:gd name="T4" fmla="*/ 126 w 166"/>
              <a:gd name="T5" fmla="*/ 93 h 166"/>
              <a:gd name="T6" fmla="*/ 130 w 166"/>
              <a:gd name="T7" fmla="*/ 75 h 166"/>
              <a:gd name="T8" fmla="*/ 131 w 166"/>
              <a:gd name="T9" fmla="*/ 66 h 166"/>
              <a:gd name="T10" fmla="*/ 127 w 166"/>
              <a:gd name="T11" fmla="*/ 40 h 166"/>
              <a:gd name="T12" fmla="*/ 112 w 166"/>
              <a:gd name="T13" fmla="*/ 20 h 166"/>
              <a:gd name="T14" fmla="*/ 91 w 166"/>
              <a:gd name="T15" fmla="*/ 5 h 166"/>
              <a:gd name="T16" fmla="*/ 66 w 166"/>
              <a:gd name="T17" fmla="*/ 0 h 166"/>
              <a:gd name="T18" fmla="*/ 53 w 166"/>
              <a:gd name="T19" fmla="*/ 1 h 166"/>
              <a:gd name="T20" fmla="*/ 29 w 166"/>
              <a:gd name="T21" fmla="*/ 11 h 166"/>
              <a:gd name="T22" fmla="*/ 12 w 166"/>
              <a:gd name="T23" fmla="*/ 29 h 166"/>
              <a:gd name="T24" fmla="*/ 1 w 166"/>
              <a:gd name="T25" fmla="*/ 53 h 166"/>
              <a:gd name="T26" fmla="*/ 0 w 166"/>
              <a:gd name="T27" fmla="*/ 66 h 166"/>
              <a:gd name="T28" fmla="*/ 5 w 166"/>
              <a:gd name="T29" fmla="*/ 91 h 166"/>
              <a:gd name="T30" fmla="*/ 20 w 166"/>
              <a:gd name="T31" fmla="*/ 112 h 166"/>
              <a:gd name="T32" fmla="*/ 40 w 166"/>
              <a:gd name="T33" fmla="*/ 127 h 166"/>
              <a:gd name="T34" fmla="*/ 66 w 166"/>
              <a:gd name="T35" fmla="*/ 131 h 166"/>
              <a:gd name="T36" fmla="*/ 75 w 166"/>
              <a:gd name="T37" fmla="*/ 130 h 166"/>
              <a:gd name="T38" fmla="*/ 93 w 166"/>
              <a:gd name="T39" fmla="*/ 126 h 166"/>
              <a:gd name="T40" fmla="*/ 101 w 166"/>
              <a:gd name="T41" fmla="*/ 121 h 166"/>
              <a:gd name="T42" fmla="*/ 143 w 166"/>
              <a:gd name="T43" fmla="*/ 161 h 166"/>
              <a:gd name="T44" fmla="*/ 146 w 166"/>
              <a:gd name="T45" fmla="*/ 165 h 166"/>
              <a:gd name="T46" fmla="*/ 152 w 166"/>
              <a:gd name="T47" fmla="*/ 166 h 166"/>
              <a:gd name="T48" fmla="*/ 161 w 166"/>
              <a:gd name="T49" fmla="*/ 161 h 166"/>
              <a:gd name="T50" fmla="*/ 165 w 166"/>
              <a:gd name="T51" fmla="*/ 158 h 166"/>
              <a:gd name="T52" fmla="*/ 165 w 166"/>
              <a:gd name="T53" fmla="*/ 146 h 166"/>
              <a:gd name="T54" fmla="*/ 66 w 166"/>
              <a:gd name="T55" fmla="*/ 111 h 166"/>
              <a:gd name="T56" fmla="*/ 56 w 166"/>
              <a:gd name="T57" fmla="*/ 109 h 166"/>
              <a:gd name="T58" fmla="*/ 40 w 166"/>
              <a:gd name="T59" fmla="*/ 103 h 166"/>
              <a:gd name="T60" fmla="*/ 29 w 166"/>
              <a:gd name="T61" fmla="*/ 91 h 166"/>
              <a:gd name="T62" fmla="*/ 22 w 166"/>
              <a:gd name="T63" fmla="*/ 75 h 166"/>
              <a:gd name="T64" fmla="*/ 21 w 166"/>
              <a:gd name="T65" fmla="*/ 66 h 166"/>
              <a:gd name="T66" fmla="*/ 24 w 166"/>
              <a:gd name="T67" fmla="*/ 48 h 166"/>
              <a:gd name="T68" fmla="*/ 33 w 166"/>
              <a:gd name="T69" fmla="*/ 33 h 166"/>
              <a:gd name="T70" fmla="*/ 48 w 166"/>
              <a:gd name="T71" fmla="*/ 24 h 166"/>
              <a:gd name="T72" fmla="*/ 66 w 166"/>
              <a:gd name="T73" fmla="*/ 21 h 166"/>
              <a:gd name="T74" fmla="*/ 75 w 166"/>
              <a:gd name="T75" fmla="*/ 22 h 166"/>
              <a:gd name="T76" fmla="*/ 91 w 166"/>
              <a:gd name="T77" fmla="*/ 29 h 166"/>
              <a:gd name="T78" fmla="*/ 103 w 166"/>
              <a:gd name="T79" fmla="*/ 40 h 166"/>
              <a:gd name="T80" fmla="*/ 109 w 166"/>
              <a:gd name="T81" fmla="*/ 56 h 166"/>
              <a:gd name="T82" fmla="*/ 111 w 166"/>
              <a:gd name="T83" fmla="*/ 66 h 166"/>
              <a:gd name="T84" fmla="*/ 107 w 166"/>
              <a:gd name="T85" fmla="*/ 83 h 166"/>
              <a:gd name="T86" fmla="*/ 98 w 166"/>
              <a:gd name="T87" fmla="*/ 98 h 166"/>
              <a:gd name="T88" fmla="*/ 83 w 166"/>
              <a:gd name="T89" fmla="*/ 107 h 166"/>
              <a:gd name="T90" fmla="*/ 66 w 166"/>
              <a:gd name="T91" fmla="*/ 11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6" h="166">
                <a:moveTo>
                  <a:pt x="161" y="143"/>
                </a:moveTo>
                <a:lnTo>
                  <a:pt x="122" y="103"/>
                </a:lnTo>
                <a:lnTo>
                  <a:pt x="122" y="103"/>
                </a:lnTo>
                <a:lnTo>
                  <a:pt x="121" y="101"/>
                </a:lnTo>
                <a:lnTo>
                  <a:pt x="121" y="101"/>
                </a:lnTo>
                <a:lnTo>
                  <a:pt x="126" y="93"/>
                </a:lnTo>
                <a:lnTo>
                  <a:pt x="129" y="84"/>
                </a:lnTo>
                <a:lnTo>
                  <a:pt x="130" y="75"/>
                </a:lnTo>
                <a:lnTo>
                  <a:pt x="131" y="66"/>
                </a:lnTo>
                <a:lnTo>
                  <a:pt x="131" y="66"/>
                </a:lnTo>
                <a:lnTo>
                  <a:pt x="130" y="53"/>
                </a:lnTo>
                <a:lnTo>
                  <a:pt x="127" y="40"/>
                </a:lnTo>
                <a:lnTo>
                  <a:pt x="120" y="29"/>
                </a:lnTo>
                <a:lnTo>
                  <a:pt x="112" y="20"/>
                </a:lnTo>
                <a:lnTo>
                  <a:pt x="103" y="11"/>
                </a:lnTo>
                <a:lnTo>
                  <a:pt x="91" y="5"/>
                </a:lnTo>
                <a:lnTo>
                  <a:pt x="78" y="1"/>
                </a:lnTo>
                <a:lnTo>
                  <a:pt x="66" y="0"/>
                </a:lnTo>
                <a:lnTo>
                  <a:pt x="66" y="0"/>
                </a:lnTo>
                <a:lnTo>
                  <a:pt x="53" y="1"/>
                </a:lnTo>
                <a:lnTo>
                  <a:pt x="40" y="5"/>
                </a:lnTo>
                <a:lnTo>
                  <a:pt x="29" y="11"/>
                </a:lnTo>
                <a:lnTo>
                  <a:pt x="20" y="20"/>
                </a:lnTo>
                <a:lnTo>
                  <a:pt x="12" y="29"/>
                </a:lnTo>
                <a:lnTo>
                  <a:pt x="5" y="40"/>
                </a:lnTo>
                <a:lnTo>
                  <a:pt x="1" y="53"/>
                </a:lnTo>
                <a:lnTo>
                  <a:pt x="0" y="66"/>
                </a:lnTo>
                <a:lnTo>
                  <a:pt x="0" y="66"/>
                </a:lnTo>
                <a:lnTo>
                  <a:pt x="1" y="78"/>
                </a:lnTo>
                <a:lnTo>
                  <a:pt x="5" y="91"/>
                </a:lnTo>
                <a:lnTo>
                  <a:pt x="12" y="103"/>
                </a:lnTo>
                <a:lnTo>
                  <a:pt x="20" y="112"/>
                </a:lnTo>
                <a:lnTo>
                  <a:pt x="29" y="120"/>
                </a:lnTo>
                <a:lnTo>
                  <a:pt x="40" y="127"/>
                </a:lnTo>
                <a:lnTo>
                  <a:pt x="53" y="130"/>
                </a:lnTo>
                <a:lnTo>
                  <a:pt x="66" y="131"/>
                </a:lnTo>
                <a:lnTo>
                  <a:pt x="66" y="131"/>
                </a:lnTo>
                <a:lnTo>
                  <a:pt x="75" y="130"/>
                </a:lnTo>
                <a:lnTo>
                  <a:pt x="84" y="129"/>
                </a:lnTo>
                <a:lnTo>
                  <a:pt x="93" y="126"/>
                </a:lnTo>
                <a:lnTo>
                  <a:pt x="101" y="121"/>
                </a:lnTo>
                <a:lnTo>
                  <a:pt x="101" y="121"/>
                </a:lnTo>
                <a:lnTo>
                  <a:pt x="103" y="122"/>
                </a:lnTo>
                <a:lnTo>
                  <a:pt x="143" y="161"/>
                </a:lnTo>
                <a:lnTo>
                  <a:pt x="143" y="161"/>
                </a:lnTo>
                <a:lnTo>
                  <a:pt x="146" y="165"/>
                </a:lnTo>
                <a:lnTo>
                  <a:pt x="152" y="166"/>
                </a:lnTo>
                <a:lnTo>
                  <a:pt x="152" y="166"/>
                </a:lnTo>
                <a:lnTo>
                  <a:pt x="158" y="165"/>
                </a:lnTo>
                <a:lnTo>
                  <a:pt x="161" y="161"/>
                </a:lnTo>
                <a:lnTo>
                  <a:pt x="161" y="161"/>
                </a:lnTo>
                <a:lnTo>
                  <a:pt x="165" y="158"/>
                </a:lnTo>
                <a:lnTo>
                  <a:pt x="166" y="152"/>
                </a:lnTo>
                <a:lnTo>
                  <a:pt x="165" y="146"/>
                </a:lnTo>
                <a:lnTo>
                  <a:pt x="161" y="143"/>
                </a:lnTo>
                <a:close/>
                <a:moveTo>
                  <a:pt x="66" y="111"/>
                </a:moveTo>
                <a:lnTo>
                  <a:pt x="66" y="111"/>
                </a:lnTo>
                <a:lnTo>
                  <a:pt x="56" y="109"/>
                </a:lnTo>
                <a:lnTo>
                  <a:pt x="48" y="107"/>
                </a:lnTo>
                <a:lnTo>
                  <a:pt x="40" y="103"/>
                </a:lnTo>
                <a:lnTo>
                  <a:pt x="33" y="98"/>
                </a:lnTo>
                <a:lnTo>
                  <a:pt x="29" y="91"/>
                </a:lnTo>
                <a:lnTo>
                  <a:pt x="24" y="83"/>
                </a:lnTo>
                <a:lnTo>
                  <a:pt x="22" y="75"/>
                </a:lnTo>
                <a:lnTo>
                  <a:pt x="21" y="66"/>
                </a:lnTo>
                <a:lnTo>
                  <a:pt x="21" y="66"/>
                </a:lnTo>
                <a:lnTo>
                  <a:pt x="22" y="56"/>
                </a:lnTo>
                <a:lnTo>
                  <a:pt x="24" y="48"/>
                </a:lnTo>
                <a:lnTo>
                  <a:pt x="29" y="40"/>
                </a:lnTo>
                <a:lnTo>
                  <a:pt x="33" y="33"/>
                </a:lnTo>
                <a:lnTo>
                  <a:pt x="40" y="29"/>
                </a:lnTo>
                <a:lnTo>
                  <a:pt x="48" y="24"/>
                </a:lnTo>
                <a:lnTo>
                  <a:pt x="56" y="22"/>
                </a:lnTo>
                <a:lnTo>
                  <a:pt x="66" y="21"/>
                </a:lnTo>
                <a:lnTo>
                  <a:pt x="66" y="21"/>
                </a:lnTo>
                <a:lnTo>
                  <a:pt x="75" y="22"/>
                </a:lnTo>
                <a:lnTo>
                  <a:pt x="83" y="24"/>
                </a:lnTo>
                <a:lnTo>
                  <a:pt x="91" y="29"/>
                </a:lnTo>
                <a:lnTo>
                  <a:pt x="98" y="33"/>
                </a:lnTo>
                <a:lnTo>
                  <a:pt x="103" y="40"/>
                </a:lnTo>
                <a:lnTo>
                  <a:pt x="107" y="48"/>
                </a:lnTo>
                <a:lnTo>
                  <a:pt x="109" y="56"/>
                </a:lnTo>
                <a:lnTo>
                  <a:pt x="111" y="66"/>
                </a:lnTo>
                <a:lnTo>
                  <a:pt x="111" y="66"/>
                </a:lnTo>
                <a:lnTo>
                  <a:pt x="109" y="75"/>
                </a:lnTo>
                <a:lnTo>
                  <a:pt x="107" y="83"/>
                </a:lnTo>
                <a:lnTo>
                  <a:pt x="103" y="91"/>
                </a:lnTo>
                <a:lnTo>
                  <a:pt x="98" y="98"/>
                </a:lnTo>
                <a:lnTo>
                  <a:pt x="91" y="103"/>
                </a:lnTo>
                <a:lnTo>
                  <a:pt x="83" y="107"/>
                </a:lnTo>
                <a:lnTo>
                  <a:pt x="75" y="109"/>
                </a:lnTo>
                <a:lnTo>
                  <a:pt x="66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84913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8100000">
            <a:off x="6812549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62793" y="2367644"/>
            <a:ext cx="389258" cy="360938"/>
            <a:chOff x="5957888" y="22225"/>
            <a:chExt cx="87313" cy="80963"/>
          </a:xfrm>
        </p:grpSpPr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42 w 166"/>
                <a:gd name="T1" fmla="*/ 0 h 153"/>
                <a:gd name="T2" fmla="*/ 34 w 166"/>
                <a:gd name="T3" fmla="*/ 2 h 153"/>
                <a:gd name="T4" fmla="*/ 19 w 166"/>
                <a:gd name="T5" fmla="*/ 7 h 153"/>
                <a:gd name="T6" fmla="*/ 7 w 166"/>
                <a:gd name="T7" fmla="*/ 19 h 153"/>
                <a:gd name="T8" fmla="*/ 1 w 166"/>
                <a:gd name="T9" fmla="*/ 34 h 153"/>
                <a:gd name="T10" fmla="*/ 0 w 166"/>
                <a:gd name="T11" fmla="*/ 70 h 153"/>
                <a:gd name="T12" fmla="*/ 1 w 166"/>
                <a:gd name="T13" fmla="*/ 78 h 153"/>
                <a:gd name="T14" fmla="*/ 7 w 166"/>
                <a:gd name="T15" fmla="*/ 93 h 153"/>
                <a:gd name="T16" fmla="*/ 19 w 166"/>
                <a:gd name="T17" fmla="*/ 104 h 153"/>
                <a:gd name="T18" fmla="*/ 34 w 166"/>
                <a:gd name="T19" fmla="*/ 110 h 153"/>
                <a:gd name="T20" fmla="*/ 48 w 166"/>
                <a:gd name="T21" fmla="*/ 111 h 153"/>
                <a:gd name="T22" fmla="*/ 96 w 166"/>
                <a:gd name="T23" fmla="*/ 111 h 153"/>
                <a:gd name="T24" fmla="*/ 125 w 166"/>
                <a:gd name="T25" fmla="*/ 111 h 153"/>
                <a:gd name="T26" fmla="*/ 141 w 166"/>
                <a:gd name="T27" fmla="*/ 108 h 153"/>
                <a:gd name="T28" fmla="*/ 153 w 166"/>
                <a:gd name="T29" fmla="*/ 98 h 153"/>
                <a:gd name="T30" fmla="*/ 163 w 166"/>
                <a:gd name="T31" fmla="*/ 86 h 153"/>
                <a:gd name="T32" fmla="*/ 166 w 166"/>
                <a:gd name="T33" fmla="*/ 70 h 153"/>
                <a:gd name="T34" fmla="*/ 166 w 166"/>
                <a:gd name="T35" fmla="*/ 42 h 153"/>
                <a:gd name="T36" fmla="*/ 163 w 166"/>
                <a:gd name="T37" fmla="*/ 26 h 153"/>
                <a:gd name="T38" fmla="*/ 153 w 166"/>
                <a:gd name="T39" fmla="*/ 13 h 153"/>
                <a:gd name="T40" fmla="*/ 141 w 166"/>
                <a:gd name="T41" fmla="*/ 4 h 153"/>
                <a:gd name="T42" fmla="*/ 125 w 166"/>
                <a:gd name="T43" fmla="*/ 0 h 153"/>
                <a:gd name="T44" fmla="*/ 42 w 166"/>
                <a:gd name="T45" fmla="*/ 70 h 153"/>
                <a:gd name="T46" fmla="*/ 32 w 166"/>
                <a:gd name="T47" fmla="*/ 65 h 153"/>
                <a:gd name="T48" fmla="*/ 28 w 166"/>
                <a:gd name="T49" fmla="*/ 56 h 153"/>
                <a:gd name="T50" fmla="*/ 29 w 166"/>
                <a:gd name="T51" fmla="*/ 50 h 153"/>
                <a:gd name="T52" fmla="*/ 36 w 166"/>
                <a:gd name="T53" fmla="*/ 43 h 153"/>
                <a:gd name="T54" fmla="*/ 42 w 166"/>
                <a:gd name="T55" fmla="*/ 42 h 153"/>
                <a:gd name="T56" fmla="*/ 51 w 166"/>
                <a:gd name="T57" fmla="*/ 47 h 153"/>
                <a:gd name="T58" fmla="*/ 55 w 166"/>
                <a:gd name="T59" fmla="*/ 56 h 153"/>
                <a:gd name="T60" fmla="*/ 54 w 166"/>
                <a:gd name="T61" fmla="*/ 62 h 153"/>
                <a:gd name="T62" fmla="*/ 47 w 166"/>
                <a:gd name="T63" fmla="*/ 68 h 153"/>
                <a:gd name="T64" fmla="*/ 83 w 166"/>
                <a:gd name="T65" fmla="*/ 70 h 153"/>
                <a:gd name="T66" fmla="*/ 77 w 166"/>
                <a:gd name="T67" fmla="*/ 68 h 153"/>
                <a:gd name="T68" fmla="*/ 70 w 166"/>
                <a:gd name="T69" fmla="*/ 62 h 153"/>
                <a:gd name="T70" fmla="*/ 69 w 166"/>
                <a:gd name="T71" fmla="*/ 56 h 153"/>
                <a:gd name="T72" fmla="*/ 74 w 166"/>
                <a:gd name="T73" fmla="*/ 47 h 153"/>
                <a:gd name="T74" fmla="*/ 83 w 166"/>
                <a:gd name="T75" fmla="*/ 42 h 153"/>
                <a:gd name="T76" fmla="*/ 89 w 166"/>
                <a:gd name="T77" fmla="*/ 43 h 153"/>
                <a:gd name="T78" fmla="*/ 96 w 166"/>
                <a:gd name="T79" fmla="*/ 50 h 153"/>
                <a:gd name="T80" fmla="*/ 97 w 166"/>
                <a:gd name="T81" fmla="*/ 56 h 153"/>
                <a:gd name="T82" fmla="*/ 92 w 166"/>
                <a:gd name="T83" fmla="*/ 65 h 153"/>
                <a:gd name="T84" fmla="*/ 83 w 166"/>
                <a:gd name="T85" fmla="*/ 70 h 153"/>
                <a:gd name="T86" fmla="*/ 125 w 166"/>
                <a:gd name="T87" fmla="*/ 70 h 153"/>
                <a:gd name="T88" fmla="*/ 115 w 166"/>
                <a:gd name="T89" fmla="*/ 65 h 153"/>
                <a:gd name="T90" fmla="*/ 111 w 166"/>
                <a:gd name="T91" fmla="*/ 56 h 153"/>
                <a:gd name="T92" fmla="*/ 112 w 166"/>
                <a:gd name="T93" fmla="*/ 50 h 153"/>
                <a:gd name="T94" fmla="*/ 119 w 166"/>
                <a:gd name="T95" fmla="*/ 43 h 153"/>
                <a:gd name="T96" fmla="*/ 125 w 166"/>
                <a:gd name="T97" fmla="*/ 42 h 153"/>
                <a:gd name="T98" fmla="*/ 134 w 166"/>
                <a:gd name="T99" fmla="*/ 47 h 153"/>
                <a:gd name="T100" fmla="*/ 138 w 166"/>
                <a:gd name="T101" fmla="*/ 56 h 153"/>
                <a:gd name="T102" fmla="*/ 137 w 166"/>
                <a:gd name="T103" fmla="*/ 62 h 153"/>
                <a:gd name="T104" fmla="*/ 130 w 166"/>
                <a:gd name="T105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  <a:close/>
                  <a:moveTo>
                    <a:pt x="42" y="70"/>
                  </a:moveTo>
                  <a:lnTo>
                    <a:pt x="42" y="70"/>
                  </a:lnTo>
                  <a:lnTo>
                    <a:pt x="36" y="68"/>
                  </a:lnTo>
                  <a:lnTo>
                    <a:pt x="32" y="65"/>
                  </a:lnTo>
                  <a:lnTo>
                    <a:pt x="29" y="62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9" y="50"/>
                  </a:lnTo>
                  <a:lnTo>
                    <a:pt x="32" y="47"/>
                  </a:lnTo>
                  <a:lnTo>
                    <a:pt x="36" y="43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7" y="43"/>
                  </a:lnTo>
                  <a:lnTo>
                    <a:pt x="51" y="47"/>
                  </a:lnTo>
                  <a:lnTo>
                    <a:pt x="54" y="50"/>
                  </a:lnTo>
                  <a:lnTo>
                    <a:pt x="55" y="56"/>
                  </a:lnTo>
                  <a:lnTo>
                    <a:pt x="55" y="56"/>
                  </a:lnTo>
                  <a:lnTo>
                    <a:pt x="54" y="62"/>
                  </a:lnTo>
                  <a:lnTo>
                    <a:pt x="51" y="65"/>
                  </a:lnTo>
                  <a:lnTo>
                    <a:pt x="47" y="68"/>
                  </a:lnTo>
                  <a:lnTo>
                    <a:pt x="42" y="70"/>
                  </a:lnTo>
                  <a:close/>
                  <a:moveTo>
                    <a:pt x="83" y="70"/>
                  </a:moveTo>
                  <a:lnTo>
                    <a:pt x="83" y="70"/>
                  </a:lnTo>
                  <a:lnTo>
                    <a:pt x="77" y="68"/>
                  </a:lnTo>
                  <a:lnTo>
                    <a:pt x="74" y="65"/>
                  </a:lnTo>
                  <a:lnTo>
                    <a:pt x="70" y="62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70" y="50"/>
                  </a:lnTo>
                  <a:lnTo>
                    <a:pt x="74" y="47"/>
                  </a:lnTo>
                  <a:lnTo>
                    <a:pt x="77" y="43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9" y="43"/>
                  </a:lnTo>
                  <a:lnTo>
                    <a:pt x="92" y="47"/>
                  </a:lnTo>
                  <a:lnTo>
                    <a:pt x="96" y="50"/>
                  </a:lnTo>
                  <a:lnTo>
                    <a:pt x="97" y="56"/>
                  </a:lnTo>
                  <a:lnTo>
                    <a:pt x="97" y="56"/>
                  </a:lnTo>
                  <a:lnTo>
                    <a:pt x="96" y="62"/>
                  </a:lnTo>
                  <a:lnTo>
                    <a:pt x="92" y="65"/>
                  </a:lnTo>
                  <a:lnTo>
                    <a:pt x="89" y="68"/>
                  </a:lnTo>
                  <a:lnTo>
                    <a:pt x="83" y="70"/>
                  </a:lnTo>
                  <a:close/>
                  <a:moveTo>
                    <a:pt x="125" y="70"/>
                  </a:moveTo>
                  <a:lnTo>
                    <a:pt x="125" y="70"/>
                  </a:lnTo>
                  <a:lnTo>
                    <a:pt x="119" y="68"/>
                  </a:lnTo>
                  <a:lnTo>
                    <a:pt x="115" y="65"/>
                  </a:lnTo>
                  <a:lnTo>
                    <a:pt x="112" y="62"/>
                  </a:lnTo>
                  <a:lnTo>
                    <a:pt x="111" y="56"/>
                  </a:lnTo>
                  <a:lnTo>
                    <a:pt x="111" y="56"/>
                  </a:lnTo>
                  <a:lnTo>
                    <a:pt x="112" y="50"/>
                  </a:lnTo>
                  <a:lnTo>
                    <a:pt x="115" y="47"/>
                  </a:lnTo>
                  <a:lnTo>
                    <a:pt x="119" y="43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30" y="43"/>
                  </a:lnTo>
                  <a:lnTo>
                    <a:pt x="134" y="47"/>
                  </a:lnTo>
                  <a:lnTo>
                    <a:pt x="137" y="50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7" y="62"/>
                  </a:lnTo>
                  <a:lnTo>
                    <a:pt x="134" y="65"/>
                  </a:lnTo>
                  <a:lnTo>
                    <a:pt x="130" y="68"/>
                  </a:lnTo>
                  <a:lnTo>
                    <a:pt x="125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125 w 166"/>
                <a:gd name="T1" fmla="*/ 0 h 153"/>
                <a:gd name="T2" fmla="*/ 42 w 166"/>
                <a:gd name="T3" fmla="*/ 0 h 153"/>
                <a:gd name="T4" fmla="*/ 42 w 166"/>
                <a:gd name="T5" fmla="*/ 0 h 153"/>
                <a:gd name="T6" fmla="*/ 34 w 166"/>
                <a:gd name="T7" fmla="*/ 2 h 153"/>
                <a:gd name="T8" fmla="*/ 25 w 166"/>
                <a:gd name="T9" fmla="*/ 4 h 153"/>
                <a:gd name="T10" fmla="*/ 19 w 166"/>
                <a:gd name="T11" fmla="*/ 7 h 153"/>
                <a:gd name="T12" fmla="*/ 13 w 166"/>
                <a:gd name="T13" fmla="*/ 13 h 153"/>
                <a:gd name="T14" fmla="*/ 7 w 166"/>
                <a:gd name="T15" fmla="*/ 19 h 153"/>
                <a:gd name="T16" fmla="*/ 4 w 166"/>
                <a:gd name="T17" fmla="*/ 26 h 153"/>
                <a:gd name="T18" fmla="*/ 1 w 166"/>
                <a:gd name="T19" fmla="*/ 34 h 153"/>
                <a:gd name="T20" fmla="*/ 0 w 166"/>
                <a:gd name="T21" fmla="*/ 42 h 153"/>
                <a:gd name="T22" fmla="*/ 0 w 166"/>
                <a:gd name="T23" fmla="*/ 70 h 153"/>
                <a:gd name="T24" fmla="*/ 0 w 166"/>
                <a:gd name="T25" fmla="*/ 70 h 153"/>
                <a:gd name="T26" fmla="*/ 1 w 166"/>
                <a:gd name="T27" fmla="*/ 78 h 153"/>
                <a:gd name="T28" fmla="*/ 4 w 166"/>
                <a:gd name="T29" fmla="*/ 86 h 153"/>
                <a:gd name="T30" fmla="*/ 7 w 166"/>
                <a:gd name="T31" fmla="*/ 93 h 153"/>
                <a:gd name="T32" fmla="*/ 13 w 166"/>
                <a:gd name="T33" fmla="*/ 98 h 153"/>
                <a:gd name="T34" fmla="*/ 19 w 166"/>
                <a:gd name="T35" fmla="*/ 104 h 153"/>
                <a:gd name="T36" fmla="*/ 25 w 166"/>
                <a:gd name="T37" fmla="*/ 108 h 153"/>
                <a:gd name="T38" fmla="*/ 34 w 166"/>
                <a:gd name="T39" fmla="*/ 110 h 153"/>
                <a:gd name="T40" fmla="*/ 42 w 166"/>
                <a:gd name="T41" fmla="*/ 111 h 153"/>
                <a:gd name="T42" fmla="*/ 48 w 166"/>
                <a:gd name="T43" fmla="*/ 111 h 153"/>
                <a:gd name="T44" fmla="*/ 48 w 166"/>
                <a:gd name="T45" fmla="*/ 153 h 153"/>
                <a:gd name="T46" fmla="*/ 96 w 166"/>
                <a:gd name="T47" fmla="*/ 111 h 153"/>
                <a:gd name="T48" fmla="*/ 125 w 166"/>
                <a:gd name="T49" fmla="*/ 111 h 153"/>
                <a:gd name="T50" fmla="*/ 125 w 166"/>
                <a:gd name="T51" fmla="*/ 111 h 153"/>
                <a:gd name="T52" fmla="*/ 133 w 166"/>
                <a:gd name="T53" fmla="*/ 110 h 153"/>
                <a:gd name="T54" fmla="*/ 141 w 166"/>
                <a:gd name="T55" fmla="*/ 108 h 153"/>
                <a:gd name="T56" fmla="*/ 148 w 166"/>
                <a:gd name="T57" fmla="*/ 104 h 153"/>
                <a:gd name="T58" fmla="*/ 153 w 166"/>
                <a:gd name="T59" fmla="*/ 98 h 153"/>
                <a:gd name="T60" fmla="*/ 159 w 166"/>
                <a:gd name="T61" fmla="*/ 93 h 153"/>
                <a:gd name="T62" fmla="*/ 163 w 166"/>
                <a:gd name="T63" fmla="*/ 86 h 153"/>
                <a:gd name="T64" fmla="*/ 165 w 166"/>
                <a:gd name="T65" fmla="*/ 78 h 153"/>
                <a:gd name="T66" fmla="*/ 166 w 166"/>
                <a:gd name="T67" fmla="*/ 70 h 153"/>
                <a:gd name="T68" fmla="*/ 166 w 166"/>
                <a:gd name="T69" fmla="*/ 42 h 153"/>
                <a:gd name="T70" fmla="*/ 166 w 166"/>
                <a:gd name="T71" fmla="*/ 42 h 153"/>
                <a:gd name="T72" fmla="*/ 165 w 166"/>
                <a:gd name="T73" fmla="*/ 34 h 153"/>
                <a:gd name="T74" fmla="*/ 163 w 166"/>
                <a:gd name="T75" fmla="*/ 26 h 153"/>
                <a:gd name="T76" fmla="*/ 159 w 166"/>
                <a:gd name="T77" fmla="*/ 19 h 153"/>
                <a:gd name="T78" fmla="*/ 153 w 166"/>
                <a:gd name="T79" fmla="*/ 13 h 153"/>
                <a:gd name="T80" fmla="*/ 148 w 166"/>
                <a:gd name="T81" fmla="*/ 7 h 153"/>
                <a:gd name="T82" fmla="*/ 141 w 166"/>
                <a:gd name="T83" fmla="*/ 4 h 153"/>
                <a:gd name="T84" fmla="*/ 133 w 166"/>
                <a:gd name="T85" fmla="*/ 2 h 153"/>
                <a:gd name="T86" fmla="*/ 125 w 166"/>
                <a:gd name="T8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597217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5994401" y="44450"/>
              <a:ext cx="14288" cy="14288"/>
            </a:xfrm>
            <a:custGeom>
              <a:avLst/>
              <a:gdLst>
                <a:gd name="T0" fmla="*/ 14 w 28"/>
                <a:gd name="T1" fmla="*/ 28 h 28"/>
                <a:gd name="T2" fmla="*/ 14 w 28"/>
                <a:gd name="T3" fmla="*/ 28 h 28"/>
                <a:gd name="T4" fmla="*/ 8 w 28"/>
                <a:gd name="T5" fmla="*/ 26 h 28"/>
                <a:gd name="T6" fmla="*/ 5 w 28"/>
                <a:gd name="T7" fmla="*/ 23 h 28"/>
                <a:gd name="T8" fmla="*/ 1 w 28"/>
                <a:gd name="T9" fmla="*/ 20 h 28"/>
                <a:gd name="T10" fmla="*/ 0 w 28"/>
                <a:gd name="T11" fmla="*/ 14 h 28"/>
                <a:gd name="T12" fmla="*/ 0 w 28"/>
                <a:gd name="T13" fmla="*/ 14 h 28"/>
                <a:gd name="T14" fmla="*/ 1 w 28"/>
                <a:gd name="T15" fmla="*/ 8 h 28"/>
                <a:gd name="T16" fmla="*/ 5 w 28"/>
                <a:gd name="T17" fmla="*/ 5 h 28"/>
                <a:gd name="T18" fmla="*/ 8 w 28"/>
                <a:gd name="T19" fmla="*/ 1 h 28"/>
                <a:gd name="T20" fmla="*/ 14 w 28"/>
                <a:gd name="T21" fmla="*/ 0 h 28"/>
                <a:gd name="T22" fmla="*/ 14 w 28"/>
                <a:gd name="T23" fmla="*/ 0 h 28"/>
                <a:gd name="T24" fmla="*/ 20 w 28"/>
                <a:gd name="T25" fmla="*/ 1 h 28"/>
                <a:gd name="T26" fmla="*/ 23 w 28"/>
                <a:gd name="T27" fmla="*/ 5 h 28"/>
                <a:gd name="T28" fmla="*/ 27 w 28"/>
                <a:gd name="T29" fmla="*/ 8 h 28"/>
                <a:gd name="T30" fmla="*/ 28 w 28"/>
                <a:gd name="T31" fmla="*/ 14 h 28"/>
                <a:gd name="T32" fmla="*/ 28 w 28"/>
                <a:gd name="T33" fmla="*/ 14 h 28"/>
                <a:gd name="T34" fmla="*/ 27 w 28"/>
                <a:gd name="T35" fmla="*/ 20 h 28"/>
                <a:gd name="T36" fmla="*/ 23 w 28"/>
                <a:gd name="T37" fmla="*/ 23 h 28"/>
                <a:gd name="T38" fmla="*/ 20 w 28"/>
                <a:gd name="T39" fmla="*/ 26 h 28"/>
                <a:gd name="T40" fmla="*/ 14 w 28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3" y="5"/>
                  </a:lnTo>
                  <a:lnTo>
                    <a:pt x="27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7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601662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305021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8" name="泪滴形 27"/>
          <p:cNvSpPr/>
          <p:nvPr/>
        </p:nvSpPr>
        <p:spPr>
          <a:xfrm rot="8100000">
            <a:off x="9432656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882900" y="2353489"/>
            <a:ext cx="389258" cy="389250"/>
            <a:chOff x="6475413" y="11113"/>
            <a:chExt cx="87313" cy="87313"/>
          </a:xfrm>
        </p:grpSpPr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  <a:gd name="T96" fmla="*/ 114 w 166"/>
                <a:gd name="T97" fmla="*/ 90 h 166"/>
                <a:gd name="T98" fmla="*/ 100 w 166"/>
                <a:gd name="T99" fmla="*/ 109 h 166"/>
                <a:gd name="T100" fmla="*/ 83 w 166"/>
                <a:gd name="T101" fmla="*/ 115 h 166"/>
                <a:gd name="T102" fmla="*/ 60 w 166"/>
                <a:gd name="T103" fmla="*/ 106 h 166"/>
                <a:gd name="T104" fmla="*/ 51 w 166"/>
                <a:gd name="T105" fmla="*/ 83 h 166"/>
                <a:gd name="T106" fmla="*/ 56 w 166"/>
                <a:gd name="T107" fmla="*/ 65 h 166"/>
                <a:gd name="T108" fmla="*/ 76 w 166"/>
                <a:gd name="T109" fmla="*/ 52 h 166"/>
                <a:gd name="T110" fmla="*/ 95 w 166"/>
                <a:gd name="T111" fmla="*/ 53 h 166"/>
                <a:gd name="T112" fmla="*/ 113 w 166"/>
                <a:gd name="T113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  <a:close/>
                  <a:moveTo>
                    <a:pt x="115" y="83"/>
                  </a:moveTo>
                  <a:lnTo>
                    <a:pt x="115" y="83"/>
                  </a:lnTo>
                  <a:lnTo>
                    <a:pt x="114" y="90"/>
                  </a:lnTo>
                  <a:lnTo>
                    <a:pt x="113" y="95"/>
                  </a:lnTo>
                  <a:lnTo>
                    <a:pt x="109" y="100"/>
                  </a:lnTo>
                  <a:lnTo>
                    <a:pt x="106" y="106"/>
                  </a:lnTo>
                  <a:lnTo>
                    <a:pt x="100" y="109"/>
                  </a:lnTo>
                  <a:lnTo>
                    <a:pt x="95" y="113"/>
                  </a:lnTo>
                  <a:lnTo>
                    <a:pt x="90" y="114"/>
                  </a:lnTo>
                  <a:lnTo>
                    <a:pt x="83" y="115"/>
                  </a:lnTo>
                  <a:lnTo>
                    <a:pt x="83" y="115"/>
                  </a:lnTo>
                  <a:lnTo>
                    <a:pt x="76" y="114"/>
                  </a:lnTo>
                  <a:lnTo>
                    <a:pt x="70" y="113"/>
                  </a:lnTo>
                  <a:lnTo>
                    <a:pt x="66" y="109"/>
                  </a:lnTo>
                  <a:lnTo>
                    <a:pt x="60" y="106"/>
                  </a:lnTo>
                  <a:lnTo>
                    <a:pt x="56" y="100"/>
                  </a:lnTo>
                  <a:lnTo>
                    <a:pt x="53" y="95"/>
                  </a:lnTo>
                  <a:lnTo>
                    <a:pt x="52" y="90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52" y="76"/>
                  </a:lnTo>
                  <a:lnTo>
                    <a:pt x="53" y="70"/>
                  </a:lnTo>
                  <a:lnTo>
                    <a:pt x="56" y="65"/>
                  </a:lnTo>
                  <a:lnTo>
                    <a:pt x="60" y="60"/>
                  </a:lnTo>
                  <a:lnTo>
                    <a:pt x="66" y="56"/>
                  </a:lnTo>
                  <a:lnTo>
                    <a:pt x="70" y="53"/>
                  </a:lnTo>
                  <a:lnTo>
                    <a:pt x="76" y="52"/>
                  </a:lnTo>
                  <a:lnTo>
                    <a:pt x="83" y="50"/>
                  </a:lnTo>
                  <a:lnTo>
                    <a:pt x="83" y="50"/>
                  </a:lnTo>
                  <a:lnTo>
                    <a:pt x="90" y="52"/>
                  </a:lnTo>
                  <a:lnTo>
                    <a:pt x="95" y="53"/>
                  </a:lnTo>
                  <a:lnTo>
                    <a:pt x="100" y="56"/>
                  </a:lnTo>
                  <a:lnTo>
                    <a:pt x="106" y="60"/>
                  </a:lnTo>
                  <a:lnTo>
                    <a:pt x="109" y="65"/>
                  </a:lnTo>
                  <a:lnTo>
                    <a:pt x="113" y="70"/>
                  </a:lnTo>
                  <a:lnTo>
                    <a:pt x="114" y="76"/>
                  </a:lnTo>
                  <a:lnTo>
                    <a:pt x="115" y="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1" name="Freeform 45"/>
            <p:cNvSpPr/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2" name="Freeform 46"/>
            <p:cNvSpPr/>
            <p:nvPr/>
          </p:nvSpPr>
          <p:spPr bwMode="auto">
            <a:xfrm>
              <a:off x="6502401" y="38100"/>
              <a:ext cx="33338" cy="33338"/>
            </a:xfrm>
            <a:custGeom>
              <a:avLst/>
              <a:gdLst>
                <a:gd name="T0" fmla="*/ 64 w 64"/>
                <a:gd name="T1" fmla="*/ 33 h 65"/>
                <a:gd name="T2" fmla="*/ 64 w 64"/>
                <a:gd name="T3" fmla="*/ 33 h 65"/>
                <a:gd name="T4" fmla="*/ 63 w 64"/>
                <a:gd name="T5" fmla="*/ 40 h 65"/>
                <a:gd name="T6" fmla="*/ 62 w 64"/>
                <a:gd name="T7" fmla="*/ 45 h 65"/>
                <a:gd name="T8" fmla="*/ 58 w 64"/>
                <a:gd name="T9" fmla="*/ 50 h 65"/>
                <a:gd name="T10" fmla="*/ 55 w 64"/>
                <a:gd name="T11" fmla="*/ 56 h 65"/>
                <a:gd name="T12" fmla="*/ 49 w 64"/>
                <a:gd name="T13" fmla="*/ 59 h 65"/>
                <a:gd name="T14" fmla="*/ 44 w 64"/>
                <a:gd name="T15" fmla="*/ 63 h 65"/>
                <a:gd name="T16" fmla="*/ 39 w 64"/>
                <a:gd name="T17" fmla="*/ 64 h 65"/>
                <a:gd name="T18" fmla="*/ 32 w 64"/>
                <a:gd name="T19" fmla="*/ 65 h 65"/>
                <a:gd name="T20" fmla="*/ 32 w 64"/>
                <a:gd name="T21" fmla="*/ 65 h 65"/>
                <a:gd name="T22" fmla="*/ 25 w 64"/>
                <a:gd name="T23" fmla="*/ 64 h 65"/>
                <a:gd name="T24" fmla="*/ 19 w 64"/>
                <a:gd name="T25" fmla="*/ 63 h 65"/>
                <a:gd name="T26" fmla="*/ 15 w 64"/>
                <a:gd name="T27" fmla="*/ 59 h 65"/>
                <a:gd name="T28" fmla="*/ 9 w 64"/>
                <a:gd name="T29" fmla="*/ 56 h 65"/>
                <a:gd name="T30" fmla="*/ 5 w 64"/>
                <a:gd name="T31" fmla="*/ 50 h 65"/>
                <a:gd name="T32" fmla="*/ 2 w 64"/>
                <a:gd name="T33" fmla="*/ 45 h 65"/>
                <a:gd name="T34" fmla="*/ 1 w 64"/>
                <a:gd name="T35" fmla="*/ 40 h 65"/>
                <a:gd name="T36" fmla="*/ 0 w 64"/>
                <a:gd name="T37" fmla="*/ 33 h 65"/>
                <a:gd name="T38" fmla="*/ 0 w 64"/>
                <a:gd name="T39" fmla="*/ 33 h 65"/>
                <a:gd name="T40" fmla="*/ 1 w 64"/>
                <a:gd name="T41" fmla="*/ 26 h 65"/>
                <a:gd name="T42" fmla="*/ 2 w 64"/>
                <a:gd name="T43" fmla="*/ 20 h 65"/>
                <a:gd name="T44" fmla="*/ 5 w 64"/>
                <a:gd name="T45" fmla="*/ 15 h 65"/>
                <a:gd name="T46" fmla="*/ 9 w 64"/>
                <a:gd name="T47" fmla="*/ 10 h 65"/>
                <a:gd name="T48" fmla="*/ 15 w 64"/>
                <a:gd name="T49" fmla="*/ 6 h 65"/>
                <a:gd name="T50" fmla="*/ 19 w 64"/>
                <a:gd name="T51" fmla="*/ 3 h 65"/>
                <a:gd name="T52" fmla="*/ 25 w 64"/>
                <a:gd name="T53" fmla="*/ 2 h 65"/>
                <a:gd name="T54" fmla="*/ 32 w 64"/>
                <a:gd name="T55" fmla="*/ 0 h 65"/>
                <a:gd name="T56" fmla="*/ 32 w 64"/>
                <a:gd name="T57" fmla="*/ 0 h 65"/>
                <a:gd name="T58" fmla="*/ 39 w 64"/>
                <a:gd name="T59" fmla="*/ 2 h 65"/>
                <a:gd name="T60" fmla="*/ 44 w 64"/>
                <a:gd name="T61" fmla="*/ 3 h 65"/>
                <a:gd name="T62" fmla="*/ 49 w 64"/>
                <a:gd name="T63" fmla="*/ 6 h 65"/>
                <a:gd name="T64" fmla="*/ 55 w 64"/>
                <a:gd name="T65" fmla="*/ 10 h 65"/>
                <a:gd name="T66" fmla="*/ 58 w 64"/>
                <a:gd name="T67" fmla="*/ 15 h 65"/>
                <a:gd name="T68" fmla="*/ 62 w 64"/>
                <a:gd name="T69" fmla="*/ 20 h 65"/>
                <a:gd name="T70" fmla="*/ 63 w 64"/>
                <a:gd name="T71" fmla="*/ 26 h 65"/>
                <a:gd name="T72" fmla="*/ 64 w 64"/>
                <a:gd name="T73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5">
                  <a:moveTo>
                    <a:pt x="64" y="33"/>
                  </a:moveTo>
                  <a:lnTo>
                    <a:pt x="64" y="33"/>
                  </a:lnTo>
                  <a:lnTo>
                    <a:pt x="63" y="40"/>
                  </a:lnTo>
                  <a:lnTo>
                    <a:pt x="62" y="45"/>
                  </a:lnTo>
                  <a:lnTo>
                    <a:pt x="58" y="50"/>
                  </a:lnTo>
                  <a:lnTo>
                    <a:pt x="55" y="56"/>
                  </a:lnTo>
                  <a:lnTo>
                    <a:pt x="49" y="59"/>
                  </a:lnTo>
                  <a:lnTo>
                    <a:pt x="44" y="63"/>
                  </a:lnTo>
                  <a:lnTo>
                    <a:pt x="39" y="64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5" y="10"/>
                  </a:lnTo>
                  <a:lnTo>
                    <a:pt x="58" y="15"/>
                  </a:lnTo>
                  <a:lnTo>
                    <a:pt x="62" y="20"/>
                  </a:lnTo>
                  <a:lnTo>
                    <a:pt x="63" y="26"/>
                  </a:lnTo>
                  <a:lnTo>
                    <a:pt x="64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9925128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103706" y="4279681"/>
            <a:ext cx="2226996" cy="1148195"/>
            <a:chOff x="944744" y="4520981"/>
            <a:chExt cx="2226996" cy="1148195"/>
          </a:xfrm>
        </p:grpSpPr>
        <p:sp>
          <p:nvSpPr>
            <p:cNvPr id="35" name="文本框 34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3815" y="4279681"/>
            <a:ext cx="2226996" cy="1148195"/>
            <a:chOff x="944744" y="4520981"/>
            <a:chExt cx="2226996" cy="1148195"/>
          </a:xfrm>
        </p:grpSpPr>
        <p:sp>
          <p:nvSpPr>
            <p:cNvPr id="38" name="文本框 37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43923" y="4279681"/>
            <a:ext cx="2226996" cy="1148195"/>
            <a:chOff x="944744" y="4520981"/>
            <a:chExt cx="2226996" cy="1148195"/>
          </a:xfrm>
        </p:grpSpPr>
        <p:sp>
          <p:nvSpPr>
            <p:cNvPr id="41" name="文本框 40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964030" y="4279681"/>
            <a:ext cx="2226996" cy="1148195"/>
            <a:chOff x="944744" y="4520981"/>
            <a:chExt cx="2226996" cy="1148195"/>
          </a:xfrm>
        </p:grpSpPr>
        <p:sp>
          <p:nvSpPr>
            <p:cNvPr id="44" name="文本框 4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图表 25"/>
          <p:cNvGraphicFramePr/>
          <p:nvPr/>
        </p:nvGraphicFramePr>
        <p:xfrm>
          <a:off x="900501" y="1803081"/>
          <a:ext cx="3296860" cy="219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9" name="TextBox 22"/>
          <p:cNvSpPr txBox="1"/>
          <p:nvPr/>
        </p:nvSpPr>
        <p:spPr>
          <a:xfrm>
            <a:off x="1937139" y="3024893"/>
            <a:ext cx="12515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75%</a:t>
            </a:r>
            <a:endParaRPr lang="zh-CN" altLang="en-US" sz="1865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2378781" y="2421947"/>
            <a:ext cx="334793" cy="437252"/>
          </a:xfrm>
          <a:custGeom>
            <a:avLst/>
            <a:gdLst>
              <a:gd name="T0" fmla="*/ 88 w 98"/>
              <a:gd name="T1" fmla="*/ 0 h 128"/>
              <a:gd name="T2" fmla="*/ 10 w 98"/>
              <a:gd name="T3" fmla="*/ 0 h 128"/>
              <a:gd name="T4" fmla="*/ 0 w 98"/>
              <a:gd name="T5" fmla="*/ 10 h 128"/>
              <a:gd name="T6" fmla="*/ 0 w 98"/>
              <a:gd name="T7" fmla="*/ 118 h 128"/>
              <a:gd name="T8" fmla="*/ 10 w 98"/>
              <a:gd name="T9" fmla="*/ 128 h 128"/>
              <a:gd name="T10" fmla="*/ 88 w 98"/>
              <a:gd name="T11" fmla="*/ 128 h 128"/>
              <a:gd name="T12" fmla="*/ 98 w 98"/>
              <a:gd name="T13" fmla="*/ 118 h 128"/>
              <a:gd name="T14" fmla="*/ 98 w 98"/>
              <a:gd name="T15" fmla="*/ 10 h 128"/>
              <a:gd name="T16" fmla="*/ 88 w 98"/>
              <a:gd name="T17" fmla="*/ 0 h 128"/>
              <a:gd name="T18" fmla="*/ 49 w 98"/>
              <a:gd name="T19" fmla="*/ 125 h 128"/>
              <a:gd name="T20" fmla="*/ 45 w 98"/>
              <a:gd name="T21" fmla="*/ 121 h 128"/>
              <a:gd name="T22" fmla="*/ 49 w 98"/>
              <a:gd name="T23" fmla="*/ 116 h 128"/>
              <a:gd name="T24" fmla="*/ 53 w 98"/>
              <a:gd name="T25" fmla="*/ 121 h 128"/>
              <a:gd name="T26" fmla="*/ 49 w 98"/>
              <a:gd name="T27" fmla="*/ 125 h 128"/>
              <a:gd name="T28" fmla="*/ 84 w 98"/>
              <a:gd name="T29" fmla="*/ 114 h 128"/>
              <a:gd name="T30" fmla="*/ 14 w 98"/>
              <a:gd name="T31" fmla="*/ 114 h 128"/>
              <a:gd name="T32" fmla="*/ 14 w 98"/>
              <a:gd name="T33" fmla="*/ 15 h 128"/>
              <a:gd name="T34" fmla="*/ 84 w 98"/>
              <a:gd name="T35" fmla="*/ 15 h 128"/>
              <a:gd name="T36" fmla="*/ 84 w 98"/>
              <a:gd name="T37" fmla="*/ 11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128">
                <a:moveTo>
                  <a:pt x="88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88" y="128"/>
                  <a:pt x="88" y="128"/>
                  <a:pt x="88" y="128"/>
                </a:cubicBezTo>
                <a:cubicBezTo>
                  <a:pt x="94" y="128"/>
                  <a:pt x="98" y="124"/>
                  <a:pt x="98" y="11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4"/>
                  <a:pt x="94" y="0"/>
                  <a:pt x="88" y="0"/>
                </a:cubicBezTo>
                <a:close/>
                <a:moveTo>
                  <a:pt x="49" y="125"/>
                </a:moveTo>
                <a:cubicBezTo>
                  <a:pt x="47" y="125"/>
                  <a:pt x="45" y="123"/>
                  <a:pt x="45" y="121"/>
                </a:cubicBezTo>
                <a:cubicBezTo>
                  <a:pt x="45" y="118"/>
                  <a:pt x="47" y="116"/>
                  <a:pt x="49" y="116"/>
                </a:cubicBezTo>
                <a:cubicBezTo>
                  <a:pt x="51" y="116"/>
                  <a:pt x="53" y="118"/>
                  <a:pt x="53" y="121"/>
                </a:cubicBezTo>
                <a:cubicBezTo>
                  <a:pt x="53" y="123"/>
                  <a:pt x="51" y="125"/>
                  <a:pt x="49" y="125"/>
                </a:cubicBezTo>
                <a:close/>
                <a:moveTo>
                  <a:pt x="84" y="114"/>
                </a:moveTo>
                <a:cubicBezTo>
                  <a:pt x="14" y="114"/>
                  <a:pt x="14" y="114"/>
                  <a:pt x="14" y="114"/>
                </a:cubicBezTo>
                <a:cubicBezTo>
                  <a:pt x="14" y="15"/>
                  <a:pt x="14" y="15"/>
                  <a:pt x="14" y="15"/>
                </a:cubicBezTo>
                <a:cubicBezTo>
                  <a:pt x="84" y="15"/>
                  <a:pt x="84" y="15"/>
                  <a:pt x="84" y="15"/>
                </a:cubicBezTo>
                <a:lnTo>
                  <a:pt x="84" y="1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仿宋" panose="0201060906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021300" y="1634907"/>
            <a:ext cx="7533217" cy="4025663"/>
            <a:chOff x="4901605" y="1205677"/>
            <a:chExt cx="4936167" cy="2599393"/>
          </a:xfrm>
        </p:grpSpPr>
        <p:graphicFrame>
          <p:nvGraphicFramePr>
            <p:cNvPr id="38" name="图表 37"/>
            <p:cNvGraphicFramePr/>
            <p:nvPr/>
          </p:nvGraphicFramePr>
          <p:xfrm>
            <a:off x="5481708" y="1205677"/>
            <a:ext cx="4356064" cy="25993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TextBox 29"/>
            <p:cNvSpPr txBox="1"/>
            <p:nvPr/>
          </p:nvSpPr>
          <p:spPr>
            <a:xfrm>
              <a:off x="4901605" y="1433868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901605" y="2014508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1" name="TextBox 31"/>
            <p:cNvSpPr txBox="1"/>
            <p:nvPr/>
          </p:nvSpPr>
          <p:spPr>
            <a:xfrm>
              <a:off x="4901605" y="2604953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2" name="TextBox 32"/>
            <p:cNvSpPr txBox="1"/>
            <p:nvPr/>
          </p:nvSpPr>
          <p:spPr>
            <a:xfrm>
              <a:off x="4901605" y="3189540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4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98634" y="4081011"/>
            <a:ext cx="2495086" cy="1160378"/>
            <a:chOff x="810699" y="4520981"/>
            <a:chExt cx="2495086" cy="1160378"/>
          </a:xfrm>
        </p:grpSpPr>
        <p:sp>
          <p:nvSpPr>
            <p:cNvPr id="44" name="文本框 4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" y="2058870"/>
            <a:ext cx="3756371" cy="47991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29114" y="3793330"/>
            <a:ext cx="7464600" cy="25058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1641185" y="2428657"/>
            <a:ext cx="6337115" cy="1000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Donec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luctus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nibh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sem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vulputate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venenatis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bibendum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orci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pulvinar. 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5428" y="6035965"/>
            <a:ext cx="457200" cy="510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3406"/>
            <a:ext cx="3462810" cy="407657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62886" y="4723319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存在的不足与改进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14" name="文本框 48"/>
          <p:cNvSpPr txBox="1"/>
          <p:nvPr/>
        </p:nvSpPr>
        <p:spPr>
          <a:xfrm>
            <a:off x="4562886" y="5002811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8300" y="4723319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存在的不足与改进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16" name="文本框 50"/>
          <p:cNvSpPr txBox="1"/>
          <p:nvPr/>
        </p:nvSpPr>
        <p:spPr>
          <a:xfrm>
            <a:off x="7978300" y="5002811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endParaRPr lang="en-US" altLang="zh-CN" sz="10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80988" y="1552731"/>
            <a:ext cx="2158584" cy="2158584"/>
            <a:chOff x="4931763" y="1933731"/>
            <a:chExt cx="2158584" cy="2158584"/>
          </a:xfrm>
        </p:grpSpPr>
        <p:sp>
          <p:nvSpPr>
            <p:cNvPr id="23" name="椭圆 22"/>
            <p:cNvSpPr/>
            <p:nvPr/>
          </p:nvSpPr>
          <p:spPr>
            <a:xfrm>
              <a:off x="5006714" y="2008682"/>
              <a:ext cx="2008682" cy="20086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31763" y="1933731"/>
              <a:ext cx="2158584" cy="21585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25" name="Group 126"/>
            <p:cNvGrpSpPr/>
            <p:nvPr/>
          </p:nvGrpSpPr>
          <p:grpSpPr>
            <a:xfrm>
              <a:off x="5693260" y="2666143"/>
              <a:ext cx="635590" cy="693760"/>
              <a:chOff x="1985963" y="2894013"/>
              <a:chExt cx="468313" cy="511175"/>
            </a:xfrm>
            <a:solidFill>
              <a:schemeClr val="bg1"/>
            </a:solidFill>
          </p:grpSpPr>
          <p:sp>
            <p:nvSpPr>
              <p:cNvPr id="26" name="Freeform 91"/>
              <p:cNvSpPr>
                <a:spLocks noEditPoints="1"/>
              </p:cNvSpPr>
              <p:nvPr/>
            </p:nvSpPr>
            <p:spPr bwMode="auto">
              <a:xfrm>
                <a:off x="1985963" y="3041650"/>
                <a:ext cx="468313" cy="295275"/>
              </a:xfrm>
              <a:custGeom>
                <a:avLst/>
                <a:gdLst>
                  <a:gd name="T0" fmla="*/ 188 w 221"/>
                  <a:gd name="T1" fmla="*/ 11 h 139"/>
                  <a:gd name="T2" fmla="*/ 182 w 221"/>
                  <a:gd name="T3" fmla="*/ 11 h 139"/>
                  <a:gd name="T4" fmla="*/ 180 w 221"/>
                  <a:gd name="T5" fmla="*/ 10 h 139"/>
                  <a:gd name="T6" fmla="*/ 180 w 221"/>
                  <a:gd name="T7" fmla="*/ 5 h 139"/>
                  <a:gd name="T8" fmla="*/ 175 w 221"/>
                  <a:gd name="T9" fmla="*/ 0 h 139"/>
                  <a:gd name="T10" fmla="*/ 2 w 221"/>
                  <a:gd name="T11" fmla="*/ 0 h 139"/>
                  <a:gd name="T12" fmla="*/ 0 w 221"/>
                  <a:gd name="T13" fmla="*/ 3 h 139"/>
                  <a:gd name="T14" fmla="*/ 0 w 221"/>
                  <a:gd name="T15" fmla="*/ 64 h 139"/>
                  <a:gd name="T16" fmla="*/ 74 w 221"/>
                  <a:gd name="T17" fmla="*/ 139 h 139"/>
                  <a:gd name="T18" fmla="*/ 105 w 221"/>
                  <a:gd name="T19" fmla="*/ 139 h 139"/>
                  <a:gd name="T20" fmla="*/ 175 w 221"/>
                  <a:gd name="T21" fmla="*/ 91 h 139"/>
                  <a:gd name="T22" fmla="*/ 178 w 221"/>
                  <a:gd name="T23" fmla="*/ 90 h 139"/>
                  <a:gd name="T24" fmla="*/ 188 w 221"/>
                  <a:gd name="T25" fmla="*/ 91 h 139"/>
                  <a:gd name="T26" fmla="*/ 221 w 221"/>
                  <a:gd name="T27" fmla="*/ 58 h 139"/>
                  <a:gd name="T28" fmla="*/ 221 w 221"/>
                  <a:gd name="T29" fmla="*/ 44 h 139"/>
                  <a:gd name="T30" fmla="*/ 188 w 221"/>
                  <a:gd name="T31" fmla="*/ 11 h 139"/>
                  <a:gd name="T32" fmla="*/ 207 w 221"/>
                  <a:gd name="T33" fmla="*/ 58 h 139"/>
                  <a:gd name="T34" fmla="*/ 188 w 221"/>
                  <a:gd name="T35" fmla="*/ 77 h 139"/>
                  <a:gd name="T36" fmla="*/ 182 w 221"/>
                  <a:gd name="T37" fmla="*/ 76 h 139"/>
                  <a:gd name="T38" fmla="*/ 179 w 221"/>
                  <a:gd name="T39" fmla="*/ 73 h 139"/>
                  <a:gd name="T40" fmla="*/ 180 w 221"/>
                  <a:gd name="T41" fmla="*/ 64 h 139"/>
                  <a:gd name="T42" fmla="*/ 180 w 221"/>
                  <a:gd name="T43" fmla="*/ 28 h 139"/>
                  <a:gd name="T44" fmla="*/ 182 w 221"/>
                  <a:gd name="T45" fmla="*/ 26 h 139"/>
                  <a:gd name="T46" fmla="*/ 188 w 221"/>
                  <a:gd name="T47" fmla="*/ 25 h 139"/>
                  <a:gd name="T48" fmla="*/ 207 w 221"/>
                  <a:gd name="T49" fmla="*/ 44 h 139"/>
                  <a:gd name="T50" fmla="*/ 207 w 221"/>
                  <a:gd name="T51" fmla="*/ 5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1" h="139">
                    <a:moveTo>
                      <a:pt x="188" y="11"/>
                    </a:moveTo>
                    <a:cubicBezTo>
                      <a:pt x="186" y="11"/>
                      <a:pt x="184" y="11"/>
                      <a:pt x="182" y="11"/>
                    </a:cubicBezTo>
                    <a:cubicBezTo>
                      <a:pt x="182" y="11"/>
                      <a:pt x="180" y="12"/>
                      <a:pt x="180" y="1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80" y="5"/>
                      <a:pt x="180" y="0"/>
                      <a:pt x="175" y="0"/>
                    </a:cubicBezTo>
                    <a:cubicBezTo>
                      <a:pt x="132" y="0"/>
                      <a:pt x="47" y="0"/>
                      <a:pt x="2" y="0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05"/>
                      <a:pt x="33" y="139"/>
                      <a:pt x="74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38" y="139"/>
                      <a:pt x="165" y="120"/>
                      <a:pt x="175" y="91"/>
                    </a:cubicBezTo>
                    <a:cubicBezTo>
                      <a:pt x="176" y="89"/>
                      <a:pt x="178" y="90"/>
                      <a:pt x="178" y="90"/>
                    </a:cubicBezTo>
                    <a:cubicBezTo>
                      <a:pt x="181" y="91"/>
                      <a:pt x="185" y="91"/>
                      <a:pt x="188" y="91"/>
                    </a:cubicBezTo>
                    <a:cubicBezTo>
                      <a:pt x="206" y="91"/>
                      <a:pt x="221" y="76"/>
                      <a:pt x="221" y="58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26"/>
                      <a:pt x="206" y="11"/>
                      <a:pt x="188" y="11"/>
                    </a:cubicBezTo>
                    <a:close/>
                    <a:moveTo>
                      <a:pt x="207" y="58"/>
                    </a:moveTo>
                    <a:cubicBezTo>
                      <a:pt x="207" y="69"/>
                      <a:pt x="198" y="77"/>
                      <a:pt x="188" y="77"/>
                    </a:cubicBezTo>
                    <a:cubicBezTo>
                      <a:pt x="186" y="77"/>
                      <a:pt x="184" y="77"/>
                      <a:pt x="182" y="76"/>
                    </a:cubicBezTo>
                    <a:cubicBezTo>
                      <a:pt x="181" y="76"/>
                      <a:pt x="179" y="76"/>
                      <a:pt x="179" y="73"/>
                    </a:cubicBezTo>
                    <a:cubicBezTo>
                      <a:pt x="180" y="70"/>
                      <a:pt x="180" y="68"/>
                      <a:pt x="180" y="64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81" y="26"/>
                      <a:pt x="182" y="26"/>
                    </a:cubicBezTo>
                    <a:cubicBezTo>
                      <a:pt x="184" y="25"/>
                      <a:pt x="186" y="25"/>
                      <a:pt x="188" y="25"/>
                    </a:cubicBezTo>
                    <a:cubicBezTo>
                      <a:pt x="198" y="25"/>
                      <a:pt x="207" y="33"/>
                      <a:pt x="207" y="44"/>
                    </a:cubicBezTo>
                    <a:lnTo>
                      <a:pt x="207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7" name="Freeform 92"/>
              <p:cNvSpPr/>
              <p:nvPr/>
            </p:nvSpPr>
            <p:spPr bwMode="auto">
              <a:xfrm>
                <a:off x="2005013" y="3357563"/>
                <a:ext cx="354013" cy="47625"/>
              </a:xfrm>
              <a:custGeom>
                <a:avLst/>
                <a:gdLst>
                  <a:gd name="T0" fmla="*/ 167 w 167"/>
                  <a:gd name="T1" fmla="*/ 17 h 22"/>
                  <a:gd name="T2" fmla="*/ 162 w 167"/>
                  <a:gd name="T3" fmla="*/ 22 h 22"/>
                  <a:gd name="T4" fmla="*/ 5 w 167"/>
                  <a:gd name="T5" fmla="*/ 22 h 22"/>
                  <a:gd name="T6" fmla="*/ 0 w 167"/>
                  <a:gd name="T7" fmla="*/ 17 h 22"/>
                  <a:gd name="T8" fmla="*/ 0 w 167"/>
                  <a:gd name="T9" fmla="*/ 5 h 22"/>
                  <a:gd name="T10" fmla="*/ 5 w 167"/>
                  <a:gd name="T11" fmla="*/ 0 h 22"/>
                  <a:gd name="T12" fmla="*/ 162 w 167"/>
                  <a:gd name="T13" fmla="*/ 0 h 22"/>
                  <a:gd name="T14" fmla="*/ 167 w 167"/>
                  <a:gd name="T15" fmla="*/ 5 h 22"/>
                  <a:gd name="T16" fmla="*/ 167 w 167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22">
                    <a:moveTo>
                      <a:pt x="167" y="17"/>
                    </a:moveTo>
                    <a:cubicBezTo>
                      <a:pt x="167" y="19"/>
                      <a:pt x="165" y="22"/>
                      <a:pt x="162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2" y="22"/>
                      <a:pt x="0" y="19"/>
                      <a:pt x="0" y="1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5" y="0"/>
                      <a:pt x="167" y="2"/>
                      <a:pt x="167" y="5"/>
                    </a:cubicBezTo>
                    <a:cubicBezTo>
                      <a:pt x="167" y="17"/>
                      <a:pt x="167" y="17"/>
                      <a:pt x="16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8" name="Freeform 93"/>
              <p:cNvSpPr/>
              <p:nvPr/>
            </p:nvSpPr>
            <p:spPr bwMode="auto">
              <a:xfrm>
                <a:off x="2103438" y="2906713"/>
                <a:ext cx="57150" cy="109538"/>
              </a:xfrm>
              <a:custGeom>
                <a:avLst/>
                <a:gdLst>
                  <a:gd name="T0" fmla="*/ 9 w 27"/>
                  <a:gd name="T1" fmla="*/ 52 h 52"/>
                  <a:gd name="T2" fmla="*/ 6 w 27"/>
                  <a:gd name="T3" fmla="*/ 52 h 52"/>
                  <a:gd name="T4" fmla="*/ 1 w 27"/>
                  <a:gd name="T5" fmla="*/ 44 h 52"/>
                  <a:gd name="T6" fmla="*/ 10 w 27"/>
                  <a:gd name="T7" fmla="*/ 34 h 52"/>
                  <a:gd name="T8" fmla="*/ 16 w 27"/>
                  <a:gd name="T9" fmla="*/ 29 h 52"/>
                  <a:gd name="T10" fmla="*/ 16 w 27"/>
                  <a:gd name="T11" fmla="*/ 29 h 52"/>
                  <a:gd name="T12" fmla="*/ 9 w 27"/>
                  <a:gd name="T13" fmla="*/ 20 h 52"/>
                  <a:gd name="T14" fmla="*/ 0 w 27"/>
                  <a:gd name="T15" fmla="*/ 9 h 52"/>
                  <a:gd name="T16" fmla="*/ 5 w 27"/>
                  <a:gd name="T17" fmla="*/ 1 h 52"/>
                  <a:gd name="T18" fmla="*/ 12 w 27"/>
                  <a:gd name="T19" fmla="*/ 2 h 52"/>
                  <a:gd name="T20" fmla="*/ 11 w 27"/>
                  <a:gd name="T21" fmla="*/ 7 h 52"/>
                  <a:gd name="T22" fmla="*/ 9 w 27"/>
                  <a:gd name="T23" fmla="*/ 9 h 52"/>
                  <a:gd name="T24" fmla="*/ 15 w 27"/>
                  <a:gd name="T25" fmla="*/ 15 h 52"/>
                  <a:gd name="T26" fmla="*/ 25 w 27"/>
                  <a:gd name="T27" fmla="*/ 31 h 52"/>
                  <a:gd name="T28" fmla="*/ 16 w 27"/>
                  <a:gd name="T29" fmla="*/ 40 h 52"/>
                  <a:gd name="T30" fmla="*/ 10 w 27"/>
                  <a:gd name="T31" fmla="*/ 44 h 52"/>
                  <a:gd name="T32" fmla="*/ 12 w 27"/>
                  <a:gd name="T33" fmla="*/ 46 h 52"/>
                  <a:gd name="T34" fmla="*/ 13 w 27"/>
                  <a:gd name="T35" fmla="*/ 51 h 52"/>
                  <a:gd name="T36" fmla="*/ 9 w 27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52">
                    <a:moveTo>
                      <a:pt x="9" y="52"/>
                    </a:moveTo>
                    <a:cubicBezTo>
                      <a:pt x="8" y="52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2" y="33"/>
                      <a:pt x="15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6"/>
                      <a:pt x="14" y="24"/>
                      <a:pt x="9" y="20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6"/>
                      <a:pt x="2" y="3"/>
                      <a:pt x="5" y="1"/>
                    </a:cubicBezTo>
                    <a:cubicBezTo>
                      <a:pt x="7" y="0"/>
                      <a:pt x="10" y="0"/>
                      <a:pt x="12" y="2"/>
                    </a:cubicBezTo>
                    <a:cubicBezTo>
                      <a:pt x="14" y="3"/>
                      <a:pt x="14" y="6"/>
                      <a:pt x="11" y="7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0"/>
                      <a:pt x="13" y="13"/>
                      <a:pt x="15" y="15"/>
                    </a:cubicBezTo>
                    <a:cubicBezTo>
                      <a:pt x="21" y="19"/>
                      <a:pt x="27" y="24"/>
                      <a:pt x="25" y="31"/>
                    </a:cubicBezTo>
                    <a:cubicBezTo>
                      <a:pt x="24" y="35"/>
                      <a:pt x="20" y="37"/>
                      <a:pt x="16" y="40"/>
                    </a:cubicBezTo>
                    <a:cubicBezTo>
                      <a:pt x="14" y="41"/>
                      <a:pt x="10" y="43"/>
                      <a:pt x="10" y="44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4" y="47"/>
                      <a:pt x="15" y="50"/>
                      <a:pt x="13" y="51"/>
                    </a:cubicBezTo>
                    <a:cubicBezTo>
                      <a:pt x="12" y="52"/>
                      <a:pt x="10" y="52"/>
                      <a:pt x="9" y="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9" name="Freeform 94"/>
              <p:cNvSpPr/>
              <p:nvPr/>
            </p:nvSpPr>
            <p:spPr bwMode="auto">
              <a:xfrm>
                <a:off x="2195513" y="2894013"/>
                <a:ext cx="60325" cy="112713"/>
              </a:xfrm>
              <a:custGeom>
                <a:avLst/>
                <a:gdLst>
                  <a:gd name="T0" fmla="*/ 10 w 28"/>
                  <a:gd name="T1" fmla="*/ 53 h 53"/>
                  <a:gd name="T2" fmla="*/ 6 w 28"/>
                  <a:gd name="T3" fmla="*/ 52 h 53"/>
                  <a:gd name="T4" fmla="*/ 1 w 28"/>
                  <a:gd name="T5" fmla="*/ 44 h 53"/>
                  <a:gd name="T6" fmla="*/ 10 w 28"/>
                  <a:gd name="T7" fmla="*/ 34 h 53"/>
                  <a:gd name="T8" fmla="*/ 16 w 28"/>
                  <a:gd name="T9" fmla="*/ 29 h 53"/>
                  <a:gd name="T10" fmla="*/ 16 w 28"/>
                  <a:gd name="T11" fmla="*/ 29 h 53"/>
                  <a:gd name="T12" fmla="*/ 9 w 28"/>
                  <a:gd name="T13" fmla="*/ 20 h 53"/>
                  <a:gd name="T14" fmla="*/ 0 w 28"/>
                  <a:gd name="T15" fmla="*/ 9 h 53"/>
                  <a:gd name="T16" fmla="*/ 6 w 28"/>
                  <a:gd name="T17" fmla="*/ 1 h 53"/>
                  <a:gd name="T18" fmla="*/ 13 w 28"/>
                  <a:gd name="T19" fmla="*/ 2 h 53"/>
                  <a:gd name="T20" fmla="*/ 12 w 28"/>
                  <a:gd name="T21" fmla="*/ 7 h 53"/>
                  <a:gd name="T22" fmla="*/ 10 w 28"/>
                  <a:gd name="T23" fmla="*/ 9 h 53"/>
                  <a:gd name="T24" fmla="*/ 16 w 28"/>
                  <a:gd name="T25" fmla="*/ 15 h 53"/>
                  <a:gd name="T26" fmla="*/ 26 w 28"/>
                  <a:gd name="T27" fmla="*/ 31 h 53"/>
                  <a:gd name="T28" fmla="*/ 16 w 28"/>
                  <a:gd name="T29" fmla="*/ 40 h 53"/>
                  <a:gd name="T30" fmla="*/ 11 w 28"/>
                  <a:gd name="T31" fmla="*/ 44 h 53"/>
                  <a:gd name="T32" fmla="*/ 13 w 28"/>
                  <a:gd name="T33" fmla="*/ 46 h 53"/>
                  <a:gd name="T34" fmla="*/ 13 w 28"/>
                  <a:gd name="T35" fmla="*/ 51 h 53"/>
                  <a:gd name="T36" fmla="*/ 10 w 28"/>
                  <a:gd name="T3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53">
                    <a:moveTo>
                      <a:pt x="10" y="53"/>
                    </a:moveTo>
                    <a:cubicBezTo>
                      <a:pt x="8" y="53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3" y="33"/>
                      <a:pt x="16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7"/>
                      <a:pt x="14" y="24"/>
                      <a:pt x="9" y="20"/>
                    </a:cubicBezTo>
                    <a:cubicBezTo>
                      <a:pt x="5" y="17"/>
                      <a:pt x="0" y="13"/>
                      <a:pt x="0" y="9"/>
                    </a:cubicBezTo>
                    <a:cubicBezTo>
                      <a:pt x="0" y="6"/>
                      <a:pt x="2" y="4"/>
                      <a:pt x="6" y="1"/>
                    </a:cubicBezTo>
                    <a:cubicBezTo>
                      <a:pt x="8" y="0"/>
                      <a:pt x="11" y="0"/>
                      <a:pt x="13" y="2"/>
                    </a:cubicBezTo>
                    <a:cubicBezTo>
                      <a:pt x="14" y="3"/>
                      <a:pt x="14" y="6"/>
                      <a:pt x="12" y="7"/>
                    </a:cubicBezTo>
                    <a:cubicBezTo>
                      <a:pt x="11" y="8"/>
                      <a:pt x="10" y="9"/>
                      <a:pt x="10" y="9"/>
                    </a:cubicBezTo>
                    <a:cubicBezTo>
                      <a:pt x="10" y="10"/>
                      <a:pt x="13" y="13"/>
                      <a:pt x="16" y="15"/>
                    </a:cubicBezTo>
                    <a:cubicBezTo>
                      <a:pt x="21" y="19"/>
                      <a:pt x="28" y="24"/>
                      <a:pt x="26" y="31"/>
                    </a:cubicBezTo>
                    <a:cubicBezTo>
                      <a:pt x="25" y="35"/>
                      <a:pt x="20" y="38"/>
                      <a:pt x="16" y="40"/>
                    </a:cubicBezTo>
                    <a:cubicBezTo>
                      <a:pt x="15" y="41"/>
                      <a:pt x="11" y="44"/>
                      <a:pt x="11" y="44"/>
                    </a:cubicBezTo>
                    <a:cubicBezTo>
                      <a:pt x="11" y="44"/>
                      <a:pt x="11" y="45"/>
                      <a:pt x="13" y="46"/>
                    </a:cubicBezTo>
                    <a:cubicBezTo>
                      <a:pt x="15" y="47"/>
                      <a:pt x="15" y="50"/>
                      <a:pt x="13" y="51"/>
                    </a:cubicBezTo>
                    <a:cubicBezTo>
                      <a:pt x="12" y="52"/>
                      <a:pt x="11" y="53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8858509" y="1552731"/>
            <a:ext cx="2158584" cy="2158584"/>
            <a:chOff x="8709284" y="1933731"/>
            <a:chExt cx="2158584" cy="2158584"/>
          </a:xfrm>
        </p:grpSpPr>
        <p:sp>
          <p:nvSpPr>
            <p:cNvPr id="31" name="椭圆 30"/>
            <p:cNvSpPr/>
            <p:nvPr/>
          </p:nvSpPr>
          <p:spPr>
            <a:xfrm>
              <a:off x="8784235" y="2008682"/>
              <a:ext cx="2008682" cy="20086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709284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33" name="Group 122"/>
            <p:cNvGrpSpPr/>
            <p:nvPr/>
          </p:nvGrpSpPr>
          <p:grpSpPr>
            <a:xfrm>
              <a:off x="9488772" y="2690082"/>
              <a:ext cx="599608" cy="606718"/>
              <a:chOff x="3500438" y="2252663"/>
              <a:chExt cx="401638" cy="406400"/>
            </a:xfrm>
            <a:solidFill>
              <a:schemeClr val="bg1"/>
            </a:solidFill>
          </p:grpSpPr>
          <p:sp>
            <p:nvSpPr>
              <p:cNvPr id="34" name="Freeform 85"/>
              <p:cNvSpPr>
                <a:spLocks noEditPoints="1"/>
              </p:cNvSpPr>
              <p:nvPr/>
            </p:nvSpPr>
            <p:spPr bwMode="auto">
              <a:xfrm>
                <a:off x="3500438" y="2562225"/>
                <a:ext cx="401638" cy="96838"/>
              </a:xfrm>
              <a:custGeom>
                <a:avLst/>
                <a:gdLst>
                  <a:gd name="T0" fmla="*/ 184 w 190"/>
                  <a:gd name="T1" fmla="*/ 0 h 45"/>
                  <a:gd name="T2" fmla="*/ 5 w 190"/>
                  <a:gd name="T3" fmla="*/ 0 h 45"/>
                  <a:gd name="T4" fmla="*/ 0 w 190"/>
                  <a:gd name="T5" fmla="*/ 5 h 45"/>
                  <a:gd name="T6" fmla="*/ 0 w 190"/>
                  <a:gd name="T7" fmla="*/ 40 h 45"/>
                  <a:gd name="T8" fmla="*/ 5 w 190"/>
                  <a:gd name="T9" fmla="*/ 45 h 45"/>
                  <a:gd name="T10" fmla="*/ 184 w 190"/>
                  <a:gd name="T11" fmla="*/ 45 h 45"/>
                  <a:gd name="T12" fmla="*/ 190 w 190"/>
                  <a:gd name="T13" fmla="*/ 40 h 45"/>
                  <a:gd name="T14" fmla="*/ 190 w 190"/>
                  <a:gd name="T15" fmla="*/ 5 h 45"/>
                  <a:gd name="T16" fmla="*/ 184 w 190"/>
                  <a:gd name="T17" fmla="*/ 0 h 45"/>
                  <a:gd name="T18" fmla="*/ 172 w 190"/>
                  <a:gd name="T19" fmla="*/ 20 h 45"/>
                  <a:gd name="T20" fmla="*/ 168 w 190"/>
                  <a:gd name="T21" fmla="*/ 24 h 45"/>
                  <a:gd name="T22" fmla="*/ 130 w 190"/>
                  <a:gd name="T23" fmla="*/ 24 h 45"/>
                  <a:gd name="T24" fmla="*/ 126 w 190"/>
                  <a:gd name="T25" fmla="*/ 20 h 45"/>
                  <a:gd name="T26" fmla="*/ 126 w 190"/>
                  <a:gd name="T27" fmla="*/ 15 h 45"/>
                  <a:gd name="T28" fmla="*/ 130 w 190"/>
                  <a:gd name="T29" fmla="*/ 11 h 45"/>
                  <a:gd name="T30" fmla="*/ 168 w 190"/>
                  <a:gd name="T31" fmla="*/ 11 h 45"/>
                  <a:gd name="T32" fmla="*/ 172 w 190"/>
                  <a:gd name="T33" fmla="*/ 15 h 45"/>
                  <a:gd name="T34" fmla="*/ 172 w 190"/>
                  <a:gd name="T35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0" h="45">
                    <a:moveTo>
                      <a:pt x="18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2" y="45"/>
                      <a:pt x="5" y="45"/>
                    </a:cubicBezTo>
                    <a:cubicBezTo>
                      <a:pt x="184" y="45"/>
                      <a:pt x="184" y="45"/>
                      <a:pt x="184" y="45"/>
                    </a:cubicBezTo>
                    <a:cubicBezTo>
                      <a:pt x="187" y="45"/>
                      <a:pt x="190" y="43"/>
                      <a:pt x="190" y="40"/>
                    </a:cubicBezTo>
                    <a:cubicBezTo>
                      <a:pt x="190" y="5"/>
                      <a:pt x="190" y="5"/>
                      <a:pt x="190" y="5"/>
                    </a:cubicBezTo>
                    <a:cubicBezTo>
                      <a:pt x="190" y="2"/>
                      <a:pt x="187" y="0"/>
                      <a:pt x="184" y="0"/>
                    </a:cubicBezTo>
                    <a:close/>
                    <a:moveTo>
                      <a:pt x="172" y="20"/>
                    </a:moveTo>
                    <a:cubicBezTo>
                      <a:pt x="172" y="22"/>
                      <a:pt x="171" y="24"/>
                      <a:pt x="168" y="24"/>
                    </a:cubicBezTo>
                    <a:cubicBezTo>
                      <a:pt x="130" y="24"/>
                      <a:pt x="130" y="24"/>
                      <a:pt x="130" y="24"/>
                    </a:cubicBezTo>
                    <a:cubicBezTo>
                      <a:pt x="128" y="24"/>
                      <a:pt x="126" y="22"/>
                      <a:pt x="126" y="2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3"/>
                      <a:pt x="128" y="11"/>
                      <a:pt x="13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71" y="11"/>
                      <a:pt x="172" y="13"/>
                      <a:pt x="172" y="15"/>
                    </a:cubicBezTo>
                    <a:lnTo>
                      <a:pt x="172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5" name="Freeform 86"/>
              <p:cNvSpPr>
                <a:spLocks noEditPoints="1"/>
              </p:cNvSpPr>
              <p:nvPr/>
            </p:nvSpPr>
            <p:spPr bwMode="auto">
              <a:xfrm>
                <a:off x="3521076" y="2252663"/>
                <a:ext cx="358775" cy="282575"/>
              </a:xfrm>
              <a:custGeom>
                <a:avLst/>
                <a:gdLst>
                  <a:gd name="T0" fmla="*/ 162 w 169"/>
                  <a:gd name="T1" fmla="*/ 0 h 133"/>
                  <a:gd name="T2" fmla="*/ 7 w 169"/>
                  <a:gd name="T3" fmla="*/ 0 h 133"/>
                  <a:gd name="T4" fmla="*/ 0 w 169"/>
                  <a:gd name="T5" fmla="*/ 7 h 133"/>
                  <a:gd name="T6" fmla="*/ 0 w 169"/>
                  <a:gd name="T7" fmla="*/ 56 h 133"/>
                  <a:gd name="T8" fmla="*/ 0 w 169"/>
                  <a:gd name="T9" fmla="*/ 80 h 133"/>
                  <a:gd name="T10" fmla="*/ 0 w 169"/>
                  <a:gd name="T11" fmla="*/ 126 h 133"/>
                  <a:gd name="T12" fmla="*/ 7 w 169"/>
                  <a:gd name="T13" fmla="*/ 133 h 133"/>
                  <a:gd name="T14" fmla="*/ 162 w 169"/>
                  <a:gd name="T15" fmla="*/ 133 h 133"/>
                  <a:gd name="T16" fmla="*/ 169 w 169"/>
                  <a:gd name="T17" fmla="*/ 126 h 133"/>
                  <a:gd name="T18" fmla="*/ 169 w 169"/>
                  <a:gd name="T19" fmla="*/ 7 h 133"/>
                  <a:gd name="T20" fmla="*/ 162 w 169"/>
                  <a:gd name="T21" fmla="*/ 0 h 133"/>
                  <a:gd name="T22" fmla="*/ 159 w 169"/>
                  <a:gd name="T23" fmla="*/ 99 h 133"/>
                  <a:gd name="T24" fmla="*/ 152 w 169"/>
                  <a:gd name="T25" fmla="*/ 106 h 133"/>
                  <a:gd name="T26" fmla="*/ 17 w 169"/>
                  <a:gd name="T27" fmla="*/ 106 h 133"/>
                  <a:gd name="T28" fmla="*/ 10 w 169"/>
                  <a:gd name="T29" fmla="*/ 99 h 133"/>
                  <a:gd name="T30" fmla="*/ 10 w 169"/>
                  <a:gd name="T31" fmla="*/ 18 h 133"/>
                  <a:gd name="T32" fmla="*/ 17 w 169"/>
                  <a:gd name="T33" fmla="*/ 11 h 133"/>
                  <a:gd name="T34" fmla="*/ 152 w 169"/>
                  <a:gd name="T35" fmla="*/ 11 h 133"/>
                  <a:gd name="T36" fmla="*/ 159 w 169"/>
                  <a:gd name="T37" fmla="*/ 18 h 133"/>
                  <a:gd name="T38" fmla="*/ 159 w 169"/>
                  <a:gd name="T39" fmla="*/ 9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9" h="133">
                    <a:moveTo>
                      <a:pt x="1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0"/>
                      <a:pt x="3" y="133"/>
                      <a:pt x="7" y="133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33"/>
                      <a:pt x="169" y="130"/>
                      <a:pt x="169" y="12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9" y="3"/>
                      <a:pt x="166" y="0"/>
                      <a:pt x="162" y="0"/>
                    </a:cubicBezTo>
                    <a:close/>
                    <a:moveTo>
                      <a:pt x="159" y="99"/>
                    </a:moveTo>
                    <a:cubicBezTo>
                      <a:pt x="159" y="103"/>
                      <a:pt x="156" y="106"/>
                      <a:pt x="152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3" y="106"/>
                      <a:pt x="10" y="103"/>
                      <a:pt x="10" y="9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"/>
                      <a:pt x="13" y="11"/>
                      <a:pt x="17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56" y="11"/>
                      <a:pt x="159" y="14"/>
                      <a:pt x="159" y="18"/>
                    </a:cubicBezTo>
                    <a:cubicBezTo>
                      <a:pt x="159" y="99"/>
                      <a:pt x="159" y="99"/>
                      <a:pt x="159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6" name="Freeform 87"/>
              <p:cNvSpPr/>
              <p:nvPr/>
            </p:nvSpPr>
            <p:spPr bwMode="auto">
              <a:xfrm>
                <a:off x="3565526" y="2301875"/>
                <a:ext cx="68263" cy="55563"/>
              </a:xfrm>
              <a:custGeom>
                <a:avLst/>
                <a:gdLst>
                  <a:gd name="T0" fmla="*/ 4 w 32"/>
                  <a:gd name="T1" fmla="*/ 26 h 26"/>
                  <a:gd name="T2" fmla="*/ 1 w 32"/>
                  <a:gd name="T3" fmla="*/ 24 h 26"/>
                  <a:gd name="T4" fmla="*/ 2 w 32"/>
                  <a:gd name="T5" fmla="*/ 18 h 26"/>
                  <a:gd name="T6" fmla="*/ 25 w 32"/>
                  <a:gd name="T7" fmla="*/ 1 h 26"/>
                  <a:gd name="T8" fmla="*/ 31 w 32"/>
                  <a:gd name="T9" fmla="*/ 2 h 26"/>
                  <a:gd name="T10" fmla="*/ 30 w 32"/>
                  <a:gd name="T11" fmla="*/ 8 h 26"/>
                  <a:gd name="T12" fmla="*/ 7 w 32"/>
                  <a:gd name="T13" fmla="*/ 25 h 26"/>
                  <a:gd name="T14" fmla="*/ 4 w 32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6">
                    <a:moveTo>
                      <a:pt x="4" y="26"/>
                    </a:moveTo>
                    <a:cubicBezTo>
                      <a:pt x="3" y="26"/>
                      <a:pt x="2" y="25"/>
                      <a:pt x="1" y="24"/>
                    </a:cubicBezTo>
                    <a:cubicBezTo>
                      <a:pt x="0" y="22"/>
                      <a:pt x="0" y="20"/>
                      <a:pt x="2" y="18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7" y="0"/>
                      <a:pt x="30" y="0"/>
                      <a:pt x="31" y="2"/>
                    </a:cubicBezTo>
                    <a:cubicBezTo>
                      <a:pt x="32" y="4"/>
                      <a:pt x="32" y="6"/>
                      <a:pt x="30" y="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5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7" name="Freeform 88"/>
              <p:cNvSpPr/>
              <p:nvPr/>
            </p:nvSpPr>
            <p:spPr bwMode="auto">
              <a:xfrm>
                <a:off x="3570288" y="2311400"/>
                <a:ext cx="123825" cy="92075"/>
              </a:xfrm>
              <a:custGeom>
                <a:avLst/>
                <a:gdLst>
                  <a:gd name="T0" fmla="*/ 5 w 59"/>
                  <a:gd name="T1" fmla="*/ 44 h 44"/>
                  <a:gd name="T2" fmla="*/ 1 w 59"/>
                  <a:gd name="T3" fmla="*/ 42 h 44"/>
                  <a:gd name="T4" fmla="*/ 2 w 59"/>
                  <a:gd name="T5" fmla="*/ 36 h 44"/>
                  <a:gd name="T6" fmla="*/ 52 w 59"/>
                  <a:gd name="T7" fmla="*/ 1 h 44"/>
                  <a:gd name="T8" fmla="*/ 58 w 59"/>
                  <a:gd name="T9" fmla="*/ 2 h 44"/>
                  <a:gd name="T10" fmla="*/ 57 w 59"/>
                  <a:gd name="T11" fmla="*/ 8 h 44"/>
                  <a:gd name="T12" fmla="*/ 7 w 59"/>
                  <a:gd name="T13" fmla="*/ 43 h 44"/>
                  <a:gd name="T14" fmla="*/ 5 w 59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" y="44"/>
                    </a:moveTo>
                    <a:cubicBezTo>
                      <a:pt x="3" y="44"/>
                      <a:pt x="2" y="43"/>
                      <a:pt x="1" y="42"/>
                    </a:cubicBezTo>
                    <a:cubicBezTo>
                      <a:pt x="0" y="40"/>
                      <a:pt x="0" y="37"/>
                      <a:pt x="2" y="3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0"/>
                      <a:pt x="58" y="2"/>
                    </a:cubicBezTo>
                    <a:cubicBezTo>
                      <a:pt x="59" y="4"/>
                      <a:pt x="59" y="7"/>
                      <a:pt x="57" y="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3"/>
                      <a:pt x="6" y="44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303467" y="1552731"/>
            <a:ext cx="2158584" cy="2158584"/>
            <a:chOff x="1154242" y="1933731"/>
            <a:chExt cx="2158584" cy="2158584"/>
          </a:xfrm>
        </p:grpSpPr>
        <p:sp>
          <p:nvSpPr>
            <p:cNvPr id="39" name="椭圆 38"/>
            <p:cNvSpPr/>
            <p:nvPr/>
          </p:nvSpPr>
          <p:spPr>
            <a:xfrm>
              <a:off x="1229193" y="2008682"/>
              <a:ext cx="2008682" cy="20086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54242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41" name="Group 1499"/>
            <p:cNvGrpSpPr/>
            <p:nvPr/>
          </p:nvGrpSpPr>
          <p:grpSpPr>
            <a:xfrm>
              <a:off x="1980376" y="2773870"/>
              <a:ext cx="506316" cy="478306"/>
              <a:chOff x="4922838" y="4403725"/>
              <a:chExt cx="373063" cy="352425"/>
            </a:xfrm>
            <a:solidFill>
              <a:schemeClr val="bg1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4976813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4976813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507523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507523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517048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517048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49926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9" name="Freeform 103"/>
              <p:cNvSpPr/>
              <p:nvPr/>
            </p:nvSpPr>
            <p:spPr bwMode="auto">
              <a:xfrm>
                <a:off x="51831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50" name="Freeform 104"/>
              <p:cNvSpPr>
                <a:spLocks noEditPoints="1"/>
              </p:cNvSpPr>
              <p:nvPr/>
            </p:nvSpPr>
            <p:spPr bwMode="auto">
              <a:xfrm>
                <a:off x="4922838" y="4448175"/>
                <a:ext cx="373063" cy="307975"/>
              </a:xfrm>
              <a:custGeom>
                <a:avLst/>
                <a:gdLst>
                  <a:gd name="T0" fmla="*/ 171 w 176"/>
                  <a:gd name="T1" fmla="*/ 0 h 145"/>
                  <a:gd name="T2" fmla="*/ 156 w 176"/>
                  <a:gd name="T3" fmla="*/ 0 h 145"/>
                  <a:gd name="T4" fmla="*/ 154 w 176"/>
                  <a:gd name="T5" fmla="*/ 2 h 145"/>
                  <a:gd name="T6" fmla="*/ 154 w 176"/>
                  <a:gd name="T7" fmla="*/ 11 h 145"/>
                  <a:gd name="T8" fmla="*/ 138 w 176"/>
                  <a:gd name="T9" fmla="*/ 27 h 145"/>
                  <a:gd name="T10" fmla="*/ 128 w 176"/>
                  <a:gd name="T11" fmla="*/ 27 h 145"/>
                  <a:gd name="T12" fmla="*/ 113 w 176"/>
                  <a:gd name="T13" fmla="*/ 11 h 145"/>
                  <a:gd name="T14" fmla="*/ 113 w 176"/>
                  <a:gd name="T15" fmla="*/ 3 h 145"/>
                  <a:gd name="T16" fmla="*/ 110 w 176"/>
                  <a:gd name="T17" fmla="*/ 0 h 145"/>
                  <a:gd name="T18" fmla="*/ 67 w 176"/>
                  <a:gd name="T19" fmla="*/ 0 h 145"/>
                  <a:gd name="T20" fmla="*/ 64 w 176"/>
                  <a:gd name="T21" fmla="*/ 3 h 145"/>
                  <a:gd name="T22" fmla="*/ 64 w 176"/>
                  <a:gd name="T23" fmla="*/ 11 h 145"/>
                  <a:gd name="T24" fmla="*/ 48 w 176"/>
                  <a:gd name="T25" fmla="*/ 27 h 145"/>
                  <a:gd name="T26" fmla="*/ 38 w 176"/>
                  <a:gd name="T27" fmla="*/ 27 h 145"/>
                  <a:gd name="T28" fmla="*/ 23 w 176"/>
                  <a:gd name="T29" fmla="*/ 11 h 145"/>
                  <a:gd name="T30" fmla="*/ 23 w 176"/>
                  <a:gd name="T31" fmla="*/ 3 h 145"/>
                  <a:gd name="T32" fmla="*/ 20 w 176"/>
                  <a:gd name="T33" fmla="*/ 0 h 145"/>
                  <a:gd name="T34" fmla="*/ 5 w 176"/>
                  <a:gd name="T35" fmla="*/ 0 h 145"/>
                  <a:gd name="T36" fmla="*/ 0 w 176"/>
                  <a:gd name="T37" fmla="*/ 9 h 145"/>
                  <a:gd name="T38" fmla="*/ 0 w 176"/>
                  <a:gd name="T39" fmla="*/ 143 h 145"/>
                  <a:gd name="T40" fmla="*/ 5 w 176"/>
                  <a:gd name="T41" fmla="*/ 145 h 145"/>
                  <a:gd name="T42" fmla="*/ 171 w 176"/>
                  <a:gd name="T43" fmla="*/ 145 h 145"/>
                  <a:gd name="T44" fmla="*/ 176 w 176"/>
                  <a:gd name="T45" fmla="*/ 143 h 145"/>
                  <a:gd name="T46" fmla="*/ 176 w 176"/>
                  <a:gd name="T47" fmla="*/ 9 h 145"/>
                  <a:gd name="T48" fmla="*/ 171 w 176"/>
                  <a:gd name="T49" fmla="*/ 0 h 145"/>
                  <a:gd name="T50" fmla="*/ 165 w 176"/>
                  <a:gd name="T51" fmla="*/ 128 h 145"/>
                  <a:gd name="T52" fmla="*/ 160 w 176"/>
                  <a:gd name="T53" fmla="*/ 133 h 145"/>
                  <a:gd name="T54" fmla="*/ 16 w 176"/>
                  <a:gd name="T55" fmla="*/ 133 h 145"/>
                  <a:gd name="T56" fmla="*/ 11 w 176"/>
                  <a:gd name="T57" fmla="*/ 128 h 145"/>
                  <a:gd name="T58" fmla="*/ 11 w 176"/>
                  <a:gd name="T59" fmla="*/ 45 h 145"/>
                  <a:gd name="T60" fmla="*/ 16 w 176"/>
                  <a:gd name="T61" fmla="*/ 40 h 145"/>
                  <a:gd name="T62" fmla="*/ 160 w 176"/>
                  <a:gd name="T63" fmla="*/ 40 h 145"/>
                  <a:gd name="T64" fmla="*/ 165 w 176"/>
                  <a:gd name="T65" fmla="*/ 45 h 145"/>
                  <a:gd name="T66" fmla="*/ 165 w 176"/>
                  <a:gd name="T67" fmla="*/ 12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45">
                    <a:moveTo>
                      <a:pt x="171" y="0"/>
                    </a:moveTo>
                    <a:cubicBezTo>
                      <a:pt x="171" y="0"/>
                      <a:pt x="163" y="0"/>
                      <a:pt x="156" y="0"/>
                    </a:cubicBezTo>
                    <a:cubicBezTo>
                      <a:pt x="155" y="0"/>
                      <a:pt x="154" y="0"/>
                      <a:pt x="154" y="2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4" y="20"/>
                      <a:pt x="149" y="27"/>
                      <a:pt x="138" y="27"/>
                    </a:cubicBezTo>
                    <a:cubicBezTo>
                      <a:pt x="128" y="27"/>
                      <a:pt x="128" y="27"/>
                      <a:pt x="128" y="27"/>
                    </a:cubicBezTo>
                    <a:cubicBezTo>
                      <a:pt x="118" y="27"/>
                      <a:pt x="113" y="20"/>
                      <a:pt x="113" y="11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1"/>
                      <a:pt x="112" y="0"/>
                      <a:pt x="110" y="0"/>
                    </a:cubicBezTo>
                    <a:cubicBezTo>
                      <a:pt x="98" y="0"/>
                      <a:pt x="80" y="0"/>
                      <a:pt x="67" y="0"/>
                    </a:cubicBezTo>
                    <a:cubicBezTo>
                      <a:pt x="66" y="0"/>
                      <a:pt x="64" y="0"/>
                      <a:pt x="64" y="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20"/>
                      <a:pt x="59" y="27"/>
                      <a:pt x="48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6" y="27"/>
                      <a:pt x="23" y="20"/>
                      <a:pt x="23" y="1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13" y="0"/>
                      <a:pt x="5" y="0"/>
                      <a:pt x="5" y="0"/>
                    </a:cubicBezTo>
                    <a:cubicBezTo>
                      <a:pt x="3" y="0"/>
                      <a:pt x="0" y="3"/>
                      <a:pt x="0" y="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2"/>
                      <a:pt x="3" y="145"/>
                      <a:pt x="5" y="145"/>
                    </a:cubicBezTo>
                    <a:cubicBezTo>
                      <a:pt x="171" y="145"/>
                      <a:pt x="171" y="145"/>
                      <a:pt x="171" y="145"/>
                    </a:cubicBezTo>
                    <a:cubicBezTo>
                      <a:pt x="174" y="145"/>
                      <a:pt x="176" y="142"/>
                      <a:pt x="176" y="143"/>
                    </a:cubicBezTo>
                    <a:cubicBezTo>
                      <a:pt x="176" y="9"/>
                      <a:pt x="176" y="9"/>
                      <a:pt x="176" y="9"/>
                    </a:cubicBezTo>
                    <a:cubicBezTo>
                      <a:pt x="176" y="3"/>
                      <a:pt x="174" y="0"/>
                      <a:pt x="171" y="0"/>
                    </a:cubicBezTo>
                    <a:close/>
                    <a:moveTo>
                      <a:pt x="165" y="128"/>
                    </a:moveTo>
                    <a:cubicBezTo>
                      <a:pt x="165" y="131"/>
                      <a:pt x="163" y="133"/>
                      <a:pt x="160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4" y="133"/>
                      <a:pt x="11" y="131"/>
                      <a:pt x="11" y="128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2"/>
                      <a:pt x="14" y="40"/>
                      <a:pt x="16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3" y="40"/>
                      <a:pt x="165" y="42"/>
                      <a:pt x="165" y="45"/>
                    </a:cubicBezTo>
                    <a:cubicBezTo>
                      <a:pt x="165" y="128"/>
                      <a:pt x="165" y="128"/>
                      <a:pt x="165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362276" y="4209831"/>
            <a:ext cx="2226996" cy="1148195"/>
            <a:chOff x="944744" y="4520981"/>
            <a:chExt cx="2226996" cy="1148195"/>
          </a:xfrm>
        </p:grpSpPr>
        <p:sp>
          <p:nvSpPr>
            <p:cNvPr id="10" name="文本框 9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82385" y="4209831"/>
            <a:ext cx="2226996" cy="1148195"/>
            <a:chOff x="944744" y="4520981"/>
            <a:chExt cx="2226996" cy="1148195"/>
          </a:xfrm>
        </p:grpSpPr>
        <p:sp>
          <p:nvSpPr>
            <p:cNvPr id="14" name="文本框 1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02493" y="4209831"/>
            <a:ext cx="2226996" cy="1148195"/>
            <a:chOff x="944744" y="4520981"/>
            <a:chExt cx="2226996" cy="1148195"/>
          </a:xfrm>
        </p:grpSpPr>
        <p:sp>
          <p:nvSpPr>
            <p:cNvPr id="17" name="文本框 16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870" y="610"/>
            <a:ext cx="5138014" cy="68567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49028" y="454705"/>
            <a:ext cx="4034972" cy="5805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211355">
            <a:off x="7505775" y="6128126"/>
            <a:ext cx="362707" cy="362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7988" y="2063674"/>
            <a:ext cx="3518107" cy="841302"/>
            <a:chOff x="1034375" y="4738725"/>
            <a:chExt cx="3518107" cy="841302"/>
          </a:xfrm>
        </p:grpSpPr>
        <p:sp>
          <p:nvSpPr>
            <p:cNvPr id="10" name="标题 9"/>
            <p:cNvSpPr txBox="1"/>
            <p:nvPr/>
          </p:nvSpPr>
          <p:spPr>
            <a:xfrm>
              <a:off x="1034376" y="4738725"/>
              <a:ext cx="100076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存在不足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67988" y="3155949"/>
            <a:ext cx="3518107" cy="841302"/>
            <a:chOff x="1034375" y="4738725"/>
            <a:chExt cx="3518107" cy="841302"/>
          </a:xfrm>
        </p:grpSpPr>
        <p:sp>
          <p:nvSpPr>
            <p:cNvPr id="14" name="标题 9"/>
            <p:cNvSpPr txBox="1"/>
            <p:nvPr/>
          </p:nvSpPr>
          <p:spPr>
            <a:xfrm>
              <a:off x="1034376" y="4738725"/>
              <a:ext cx="9956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存在不足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67988" y="4248223"/>
            <a:ext cx="3518107" cy="841302"/>
            <a:chOff x="1034375" y="4738725"/>
            <a:chExt cx="3518107" cy="841302"/>
          </a:xfrm>
        </p:grpSpPr>
        <p:sp>
          <p:nvSpPr>
            <p:cNvPr id="17" name="标题 9"/>
            <p:cNvSpPr txBox="1"/>
            <p:nvPr/>
          </p:nvSpPr>
          <p:spPr>
            <a:xfrm>
              <a:off x="1034376" y="4738725"/>
              <a:ext cx="9956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存在不足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3" t="13793"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9" t="51051" r="18232"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基本介绍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坏境搭建与介绍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结构展示与案例分析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项目部署与未来规划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6" name="文本框 32"/>
          <p:cNvSpPr txBox="1"/>
          <p:nvPr/>
        </p:nvSpPr>
        <p:spPr>
          <a:xfrm>
            <a:off x="6751111" y="1751965"/>
            <a:ext cx="3576320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Basic introduction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7" name="文本框 32"/>
          <p:cNvSpPr txBox="1"/>
          <p:nvPr/>
        </p:nvSpPr>
        <p:spPr>
          <a:xfrm>
            <a:off x="6751111" y="2755900"/>
            <a:ext cx="3576320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Adversity Construction and Introduction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8" name="文本框 32"/>
          <p:cNvSpPr txBox="1"/>
          <p:nvPr/>
        </p:nvSpPr>
        <p:spPr>
          <a:xfrm>
            <a:off x="6819691" y="3844290"/>
            <a:ext cx="3576320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Structural Display and Case Analysis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9" name="文本框 34"/>
          <p:cNvSpPr txBox="1"/>
          <p:nvPr/>
        </p:nvSpPr>
        <p:spPr>
          <a:xfrm>
            <a:off x="6819691" y="4887595"/>
            <a:ext cx="3576320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Project deployment and future planning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355635" y="1719297"/>
            <a:ext cx="5261065" cy="3892646"/>
            <a:chOff x="967292" y="2583135"/>
            <a:chExt cx="3750263" cy="2774808"/>
          </a:xfrm>
        </p:grpSpPr>
        <p:sp>
          <p:nvSpPr>
            <p:cNvPr id="3" name="Rectangle 89"/>
            <p:cNvSpPr/>
            <p:nvPr/>
          </p:nvSpPr>
          <p:spPr>
            <a:xfrm>
              <a:off x="967292" y="4940441"/>
              <a:ext cx="3750263" cy="107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90204" pitchFamily="34" charset="0"/>
              </a:endParaRPr>
            </a:p>
          </p:txBody>
        </p:sp>
        <p:grpSp>
          <p:nvGrpSpPr>
            <p:cNvPr id="9" name="Group 137"/>
            <p:cNvGrpSpPr/>
            <p:nvPr/>
          </p:nvGrpSpPr>
          <p:grpSpPr>
            <a:xfrm>
              <a:off x="1304192" y="2583135"/>
              <a:ext cx="301358" cy="2317121"/>
              <a:chOff x="1074408" y="1485901"/>
              <a:chExt cx="214311" cy="1647821"/>
            </a:xfrm>
          </p:grpSpPr>
          <p:cxnSp>
            <p:nvCxnSpPr>
              <p:cNvPr id="31" name="Straight Connector 90"/>
              <p:cNvCxnSpPr/>
              <p:nvPr/>
            </p:nvCxnSpPr>
            <p:spPr>
              <a:xfrm rot="16200000" flipV="1">
                <a:off x="359569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94"/>
              <p:cNvSpPr/>
              <p:nvPr/>
            </p:nvSpPr>
            <p:spPr>
              <a:xfrm>
                <a:off x="1074408" y="2190750"/>
                <a:ext cx="214311" cy="9429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10" name="Group 138"/>
            <p:cNvGrpSpPr/>
            <p:nvPr/>
          </p:nvGrpSpPr>
          <p:grpSpPr>
            <a:xfrm>
              <a:off x="1837803" y="2583135"/>
              <a:ext cx="301358" cy="2317121"/>
              <a:chOff x="1447800" y="1485901"/>
              <a:chExt cx="214311" cy="1647821"/>
            </a:xfrm>
          </p:grpSpPr>
          <p:cxnSp>
            <p:nvCxnSpPr>
              <p:cNvPr id="29" name="Straight Connector 97"/>
              <p:cNvCxnSpPr/>
              <p:nvPr/>
            </p:nvCxnSpPr>
            <p:spPr>
              <a:xfrm rot="16200000" flipV="1">
                <a:off x="732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ounded Rectangle 100"/>
              <p:cNvSpPr/>
              <p:nvPr/>
            </p:nvSpPr>
            <p:spPr>
              <a:xfrm>
                <a:off x="1447800" y="1962150"/>
                <a:ext cx="214311" cy="11715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11" name="Group 139"/>
            <p:cNvGrpSpPr/>
            <p:nvPr/>
          </p:nvGrpSpPr>
          <p:grpSpPr>
            <a:xfrm>
              <a:off x="2371415" y="2583135"/>
              <a:ext cx="301358" cy="2317121"/>
              <a:chOff x="1828800" y="1485901"/>
              <a:chExt cx="214311" cy="1647821"/>
            </a:xfrm>
          </p:grpSpPr>
          <p:cxnSp>
            <p:nvCxnSpPr>
              <p:cNvPr id="27" name="Straight Connector 103"/>
              <p:cNvCxnSpPr/>
              <p:nvPr/>
            </p:nvCxnSpPr>
            <p:spPr>
              <a:xfrm rot="16200000" flipV="1">
                <a:off x="1113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106"/>
              <p:cNvSpPr/>
              <p:nvPr/>
            </p:nvSpPr>
            <p:spPr>
              <a:xfrm>
                <a:off x="1828800" y="1809750"/>
                <a:ext cx="214311" cy="13239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13" name="Group 140"/>
            <p:cNvGrpSpPr/>
            <p:nvPr/>
          </p:nvGrpSpPr>
          <p:grpSpPr>
            <a:xfrm>
              <a:off x="2905027" y="2583135"/>
              <a:ext cx="301358" cy="2317121"/>
              <a:chOff x="2209800" y="1485901"/>
              <a:chExt cx="214311" cy="1647821"/>
            </a:xfrm>
          </p:grpSpPr>
          <p:cxnSp>
            <p:nvCxnSpPr>
              <p:cNvPr id="25" name="Straight Connector 107"/>
              <p:cNvCxnSpPr/>
              <p:nvPr/>
            </p:nvCxnSpPr>
            <p:spPr>
              <a:xfrm rot="16200000" flipV="1">
                <a:off x="1494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120"/>
              <p:cNvSpPr/>
              <p:nvPr/>
            </p:nvSpPr>
            <p:spPr>
              <a:xfrm>
                <a:off x="2209800" y="2419350"/>
                <a:ext cx="214311" cy="7143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14" name="Group 141"/>
            <p:cNvGrpSpPr/>
            <p:nvPr/>
          </p:nvGrpSpPr>
          <p:grpSpPr>
            <a:xfrm>
              <a:off x="3438638" y="2583135"/>
              <a:ext cx="301358" cy="2317121"/>
              <a:chOff x="2667000" y="1485901"/>
              <a:chExt cx="214311" cy="1647821"/>
            </a:xfrm>
          </p:grpSpPr>
          <p:cxnSp>
            <p:nvCxnSpPr>
              <p:cNvPr id="23" name="Straight Connector 127"/>
              <p:cNvCxnSpPr/>
              <p:nvPr/>
            </p:nvCxnSpPr>
            <p:spPr>
              <a:xfrm rot="16200000" flipV="1">
                <a:off x="19521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128"/>
              <p:cNvSpPr/>
              <p:nvPr/>
            </p:nvSpPr>
            <p:spPr>
              <a:xfrm>
                <a:off x="2667000" y="1962150"/>
                <a:ext cx="214311" cy="11715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15" name="Group 142"/>
            <p:cNvGrpSpPr/>
            <p:nvPr/>
          </p:nvGrpSpPr>
          <p:grpSpPr>
            <a:xfrm>
              <a:off x="3972253" y="2583135"/>
              <a:ext cx="301358" cy="2317121"/>
              <a:chOff x="2971800" y="1485901"/>
              <a:chExt cx="214311" cy="1647821"/>
            </a:xfrm>
          </p:grpSpPr>
          <p:cxnSp>
            <p:nvCxnSpPr>
              <p:cNvPr id="21" name="Straight Connector 135"/>
              <p:cNvCxnSpPr/>
              <p:nvPr/>
            </p:nvCxnSpPr>
            <p:spPr>
              <a:xfrm rot="16200000" flipV="1">
                <a:off x="2256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136"/>
              <p:cNvSpPr/>
              <p:nvPr/>
            </p:nvSpPr>
            <p:spPr>
              <a:xfrm>
                <a:off x="2971800" y="1809750"/>
                <a:ext cx="214311" cy="13239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6" name="Rectangle 143"/>
            <p:cNvSpPr/>
            <p:nvPr/>
          </p:nvSpPr>
          <p:spPr>
            <a:xfrm>
              <a:off x="1334795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rPr>
                <a:t>55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90204" pitchFamily="34" charset="0"/>
              </a:endParaRPr>
            </a:p>
          </p:txBody>
        </p:sp>
        <p:sp>
          <p:nvSpPr>
            <p:cNvPr id="17" name="Rectangle 144"/>
            <p:cNvSpPr/>
            <p:nvPr/>
          </p:nvSpPr>
          <p:spPr>
            <a:xfrm>
              <a:off x="1873066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rPr>
                <a:t>70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90204" pitchFamily="34" charset="0"/>
              </a:endParaRPr>
            </a:p>
          </p:txBody>
        </p:sp>
        <p:sp>
          <p:nvSpPr>
            <p:cNvPr id="18" name="Rectangle 145"/>
            <p:cNvSpPr/>
            <p:nvPr/>
          </p:nvSpPr>
          <p:spPr>
            <a:xfrm>
              <a:off x="2411337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rPr>
                <a:t>85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90204" pitchFamily="34" charset="0"/>
              </a:endParaRPr>
            </a:p>
          </p:txBody>
        </p:sp>
        <p:sp>
          <p:nvSpPr>
            <p:cNvPr id="19" name="Rectangle 146"/>
            <p:cNvSpPr/>
            <p:nvPr/>
          </p:nvSpPr>
          <p:spPr>
            <a:xfrm>
              <a:off x="2949608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rPr>
                <a:t>40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90204" pitchFamily="34" charset="0"/>
              </a:endParaRPr>
            </a:p>
          </p:txBody>
        </p:sp>
        <p:sp>
          <p:nvSpPr>
            <p:cNvPr id="20" name="Rectangle 147"/>
            <p:cNvSpPr/>
            <p:nvPr/>
          </p:nvSpPr>
          <p:spPr>
            <a:xfrm>
              <a:off x="3487879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rPr>
                <a:t>60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90204" pitchFamily="34" charset="0"/>
              </a:endParaRPr>
            </a:p>
          </p:txBody>
        </p:sp>
        <p:sp>
          <p:nvSpPr>
            <p:cNvPr id="33" name="Rectangle 148"/>
            <p:cNvSpPr/>
            <p:nvPr/>
          </p:nvSpPr>
          <p:spPr>
            <a:xfrm>
              <a:off x="4026150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90204" pitchFamily="34" charset="0"/>
                </a:rPr>
                <a:t>80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94136" y="1933499"/>
            <a:ext cx="3518107" cy="841302"/>
            <a:chOff x="1034375" y="4738725"/>
            <a:chExt cx="3518107" cy="841302"/>
          </a:xfrm>
        </p:grpSpPr>
        <p:sp>
          <p:nvSpPr>
            <p:cNvPr id="35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94137" y="3134381"/>
            <a:ext cx="3452852" cy="841302"/>
            <a:chOff x="1034376" y="4738725"/>
            <a:chExt cx="3452852" cy="841302"/>
          </a:xfrm>
        </p:grpSpPr>
        <p:sp>
          <p:nvSpPr>
            <p:cNvPr id="38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34376" y="5053216"/>
              <a:ext cx="3452852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94136" y="4335263"/>
            <a:ext cx="3616763" cy="841302"/>
            <a:chOff x="1034375" y="4738725"/>
            <a:chExt cx="3616763" cy="841302"/>
          </a:xfrm>
        </p:grpSpPr>
        <p:sp>
          <p:nvSpPr>
            <p:cNvPr id="41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34375" y="5053216"/>
              <a:ext cx="3616763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04" y="1251585"/>
            <a:ext cx="12242712" cy="278701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-10160" y="4764208"/>
            <a:ext cx="348342" cy="874591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8853" y="4694905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" name="文本框 46"/>
          <p:cNvSpPr txBox="1"/>
          <p:nvPr/>
        </p:nvSpPr>
        <p:spPr>
          <a:xfrm>
            <a:off x="3908853" y="496213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282" y="4694905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14" name="文本框 48"/>
          <p:cNvSpPr txBox="1"/>
          <p:nvPr/>
        </p:nvSpPr>
        <p:spPr>
          <a:xfrm>
            <a:off x="630282" y="496213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61" name="AutoShape 123"/>
          <p:cNvSpPr/>
          <p:nvPr/>
        </p:nvSpPr>
        <p:spPr bwMode="auto">
          <a:xfrm>
            <a:off x="8449310" y="4397375"/>
            <a:ext cx="1474470" cy="14503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180" y="12132"/>
                </a:moveTo>
                <a:cubicBezTo>
                  <a:pt x="17710" y="12226"/>
                  <a:pt x="17327" y="12561"/>
                  <a:pt x="17170" y="13012"/>
                </a:cubicBezTo>
                <a:cubicBezTo>
                  <a:pt x="17083" y="13261"/>
                  <a:pt x="16981" y="13503"/>
                  <a:pt x="16868" y="13738"/>
                </a:cubicBezTo>
                <a:cubicBezTo>
                  <a:pt x="16658" y="14169"/>
                  <a:pt x="16694" y="14677"/>
                  <a:pt x="16959" y="15075"/>
                </a:cubicBezTo>
                <a:lnTo>
                  <a:pt x="18131" y="16833"/>
                </a:lnTo>
                <a:lnTo>
                  <a:pt x="16832" y="18132"/>
                </a:lnTo>
                <a:lnTo>
                  <a:pt x="15075" y="16960"/>
                </a:lnTo>
                <a:cubicBezTo>
                  <a:pt x="14850" y="16810"/>
                  <a:pt x="14589" y="16733"/>
                  <a:pt x="14326" y="16733"/>
                </a:cubicBezTo>
                <a:cubicBezTo>
                  <a:pt x="14126" y="16733"/>
                  <a:pt x="13924" y="16778"/>
                  <a:pt x="13738" y="16868"/>
                </a:cubicBezTo>
                <a:cubicBezTo>
                  <a:pt x="13504" y="16981"/>
                  <a:pt x="13262" y="17083"/>
                  <a:pt x="13012" y="17170"/>
                </a:cubicBezTo>
                <a:cubicBezTo>
                  <a:pt x="12561" y="17327"/>
                  <a:pt x="12226" y="17712"/>
                  <a:pt x="12133" y="18180"/>
                </a:cubicBezTo>
                <a:lnTo>
                  <a:pt x="11717" y="20249"/>
                </a:lnTo>
                <a:lnTo>
                  <a:pt x="9881" y="20249"/>
                </a:lnTo>
                <a:lnTo>
                  <a:pt x="9467" y="18180"/>
                </a:lnTo>
                <a:cubicBezTo>
                  <a:pt x="9373" y="17712"/>
                  <a:pt x="9039" y="17327"/>
                  <a:pt x="8588" y="17170"/>
                </a:cubicBezTo>
                <a:cubicBezTo>
                  <a:pt x="8339" y="17083"/>
                  <a:pt x="8096" y="16983"/>
                  <a:pt x="7861" y="16869"/>
                </a:cubicBezTo>
                <a:cubicBezTo>
                  <a:pt x="7675" y="16778"/>
                  <a:pt x="7474" y="16733"/>
                  <a:pt x="7273" y="16733"/>
                </a:cubicBezTo>
                <a:cubicBezTo>
                  <a:pt x="7011" y="16733"/>
                  <a:pt x="6750" y="16810"/>
                  <a:pt x="6525" y="16960"/>
                </a:cubicBezTo>
                <a:lnTo>
                  <a:pt x="4767" y="18132"/>
                </a:lnTo>
                <a:lnTo>
                  <a:pt x="3468" y="16833"/>
                </a:lnTo>
                <a:lnTo>
                  <a:pt x="4639" y="15075"/>
                </a:lnTo>
                <a:cubicBezTo>
                  <a:pt x="4904" y="14677"/>
                  <a:pt x="4939" y="14169"/>
                  <a:pt x="4732" y="13738"/>
                </a:cubicBezTo>
                <a:cubicBezTo>
                  <a:pt x="4618" y="13504"/>
                  <a:pt x="4516" y="13263"/>
                  <a:pt x="4429" y="13013"/>
                </a:cubicBezTo>
                <a:cubicBezTo>
                  <a:pt x="4273" y="12561"/>
                  <a:pt x="3888" y="12227"/>
                  <a:pt x="3419" y="12133"/>
                </a:cubicBezTo>
                <a:lnTo>
                  <a:pt x="1350" y="11718"/>
                </a:lnTo>
                <a:lnTo>
                  <a:pt x="1349" y="9882"/>
                </a:lnTo>
                <a:lnTo>
                  <a:pt x="3419" y="9468"/>
                </a:lnTo>
                <a:cubicBezTo>
                  <a:pt x="3888" y="9374"/>
                  <a:pt x="4273" y="9039"/>
                  <a:pt x="4429" y="8588"/>
                </a:cubicBezTo>
                <a:cubicBezTo>
                  <a:pt x="4516" y="8338"/>
                  <a:pt x="4617" y="8096"/>
                  <a:pt x="4731" y="7862"/>
                </a:cubicBezTo>
                <a:cubicBezTo>
                  <a:pt x="4940" y="7431"/>
                  <a:pt x="4905" y="6923"/>
                  <a:pt x="4639" y="6524"/>
                </a:cubicBezTo>
                <a:lnTo>
                  <a:pt x="3468" y="4767"/>
                </a:lnTo>
                <a:lnTo>
                  <a:pt x="4767" y="3468"/>
                </a:lnTo>
                <a:lnTo>
                  <a:pt x="6525" y="4639"/>
                </a:lnTo>
                <a:cubicBezTo>
                  <a:pt x="6750" y="4790"/>
                  <a:pt x="7011" y="4866"/>
                  <a:pt x="7273" y="4866"/>
                </a:cubicBezTo>
                <a:cubicBezTo>
                  <a:pt x="7474" y="4866"/>
                  <a:pt x="7674" y="4822"/>
                  <a:pt x="7861" y="4732"/>
                </a:cubicBezTo>
                <a:cubicBezTo>
                  <a:pt x="8095" y="4619"/>
                  <a:pt x="8337" y="4517"/>
                  <a:pt x="8586" y="4430"/>
                </a:cubicBezTo>
                <a:cubicBezTo>
                  <a:pt x="9039" y="4272"/>
                  <a:pt x="9373" y="3888"/>
                  <a:pt x="9467" y="3420"/>
                </a:cubicBezTo>
                <a:lnTo>
                  <a:pt x="9881" y="1350"/>
                </a:lnTo>
                <a:lnTo>
                  <a:pt x="11717" y="1350"/>
                </a:lnTo>
                <a:lnTo>
                  <a:pt x="12131" y="3420"/>
                </a:lnTo>
                <a:cubicBezTo>
                  <a:pt x="12225" y="3888"/>
                  <a:pt x="12560" y="4272"/>
                  <a:pt x="13012" y="4430"/>
                </a:cubicBezTo>
                <a:cubicBezTo>
                  <a:pt x="13261" y="4517"/>
                  <a:pt x="13502" y="4617"/>
                  <a:pt x="13737" y="4731"/>
                </a:cubicBezTo>
                <a:cubicBezTo>
                  <a:pt x="13924" y="4822"/>
                  <a:pt x="14125" y="4866"/>
                  <a:pt x="14326" y="4866"/>
                </a:cubicBezTo>
                <a:cubicBezTo>
                  <a:pt x="14589" y="4866"/>
                  <a:pt x="14850" y="4790"/>
                  <a:pt x="15075" y="4639"/>
                </a:cubicBezTo>
                <a:lnTo>
                  <a:pt x="16832" y="3468"/>
                </a:lnTo>
                <a:lnTo>
                  <a:pt x="18131" y="4767"/>
                </a:lnTo>
                <a:lnTo>
                  <a:pt x="16959" y="6524"/>
                </a:lnTo>
                <a:cubicBezTo>
                  <a:pt x="16694" y="6923"/>
                  <a:pt x="16660" y="7431"/>
                  <a:pt x="16867" y="7861"/>
                </a:cubicBezTo>
                <a:cubicBezTo>
                  <a:pt x="16980" y="8096"/>
                  <a:pt x="17083" y="8337"/>
                  <a:pt x="17170" y="8587"/>
                </a:cubicBezTo>
                <a:cubicBezTo>
                  <a:pt x="17327" y="9039"/>
                  <a:pt x="17710" y="9373"/>
                  <a:pt x="18180" y="9467"/>
                </a:cubicBezTo>
                <a:lnTo>
                  <a:pt x="20248" y="9882"/>
                </a:lnTo>
                <a:lnTo>
                  <a:pt x="20250" y="11718"/>
                </a:lnTo>
                <a:cubicBezTo>
                  <a:pt x="20250" y="11718"/>
                  <a:pt x="18180" y="12132"/>
                  <a:pt x="18180" y="12132"/>
                </a:cubicBezTo>
                <a:close/>
                <a:moveTo>
                  <a:pt x="20513" y="8558"/>
                </a:moveTo>
                <a:lnTo>
                  <a:pt x="18445" y="8143"/>
                </a:lnTo>
                <a:cubicBezTo>
                  <a:pt x="18341" y="7844"/>
                  <a:pt x="18218" y="7554"/>
                  <a:pt x="18082" y="7273"/>
                </a:cubicBezTo>
                <a:lnTo>
                  <a:pt x="19254" y="5516"/>
                </a:lnTo>
                <a:cubicBezTo>
                  <a:pt x="19611" y="4980"/>
                  <a:pt x="19540" y="4268"/>
                  <a:pt x="19085" y="3813"/>
                </a:cubicBezTo>
                <a:lnTo>
                  <a:pt x="17787" y="2514"/>
                </a:lnTo>
                <a:cubicBezTo>
                  <a:pt x="17526" y="2253"/>
                  <a:pt x="17181" y="2118"/>
                  <a:pt x="16831" y="2118"/>
                </a:cubicBezTo>
                <a:cubicBezTo>
                  <a:pt x="16573" y="2118"/>
                  <a:pt x="16312" y="2193"/>
                  <a:pt x="16084" y="2345"/>
                </a:cubicBezTo>
                <a:lnTo>
                  <a:pt x="14326" y="3516"/>
                </a:lnTo>
                <a:cubicBezTo>
                  <a:pt x="14044" y="3380"/>
                  <a:pt x="13754" y="3258"/>
                  <a:pt x="13455" y="3155"/>
                </a:cubicBezTo>
                <a:lnTo>
                  <a:pt x="13041" y="1085"/>
                </a:lnTo>
                <a:cubicBezTo>
                  <a:pt x="12916" y="454"/>
                  <a:pt x="12361" y="0"/>
                  <a:pt x="11717" y="0"/>
                </a:cubicBezTo>
                <a:lnTo>
                  <a:pt x="9881" y="0"/>
                </a:lnTo>
                <a:cubicBezTo>
                  <a:pt x="9238" y="0"/>
                  <a:pt x="8684" y="454"/>
                  <a:pt x="8557" y="1085"/>
                </a:cubicBezTo>
                <a:lnTo>
                  <a:pt x="8143" y="3155"/>
                </a:lnTo>
                <a:cubicBezTo>
                  <a:pt x="7843" y="3258"/>
                  <a:pt x="7554" y="3381"/>
                  <a:pt x="7273" y="3516"/>
                </a:cubicBezTo>
                <a:lnTo>
                  <a:pt x="5516" y="2345"/>
                </a:lnTo>
                <a:cubicBezTo>
                  <a:pt x="5287" y="2193"/>
                  <a:pt x="5026" y="2118"/>
                  <a:pt x="4767" y="2118"/>
                </a:cubicBezTo>
                <a:cubicBezTo>
                  <a:pt x="4419" y="2118"/>
                  <a:pt x="4073" y="2253"/>
                  <a:pt x="3812" y="2514"/>
                </a:cubicBezTo>
                <a:lnTo>
                  <a:pt x="2514" y="3813"/>
                </a:lnTo>
                <a:cubicBezTo>
                  <a:pt x="2059" y="4268"/>
                  <a:pt x="1988" y="4980"/>
                  <a:pt x="2345" y="5516"/>
                </a:cubicBezTo>
                <a:lnTo>
                  <a:pt x="3516" y="7273"/>
                </a:lnTo>
                <a:cubicBezTo>
                  <a:pt x="3380" y="7555"/>
                  <a:pt x="3258" y="7844"/>
                  <a:pt x="3154" y="8144"/>
                </a:cubicBezTo>
                <a:lnTo>
                  <a:pt x="1085" y="8558"/>
                </a:lnTo>
                <a:cubicBezTo>
                  <a:pt x="454" y="8684"/>
                  <a:pt x="0" y="9238"/>
                  <a:pt x="0" y="9882"/>
                </a:cubicBezTo>
                <a:lnTo>
                  <a:pt x="0" y="11718"/>
                </a:lnTo>
                <a:cubicBezTo>
                  <a:pt x="0" y="12361"/>
                  <a:pt x="454" y="12916"/>
                  <a:pt x="1085" y="13042"/>
                </a:cubicBezTo>
                <a:lnTo>
                  <a:pt x="3154" y="13456"/>
                </a:lnTo>
                <a:cubicBezTo>
                  <a:pt x="3258" y="13755"/>
                  <a:pt x="3380" y="14046"/>
                  <a:pt x="3516" y="14326"/>
                </a:cubicBezTo>
                <a:lnTo>
                  <a:pt x="2345" y="16083"/>
                </a:lnTo>
                <a:cubicBezTo>
                  <a:pt x="1988" y="16619"/>
                  <a:pt x="2059" y="17332"/>
                  <a:pt x="2514" y="17787"/>
                </a:cubicBezTo>
                <a:lnTo>
                  <a:pt x="3812" y="19086"/>
                </a:lnTo>
                <a:cubicBezTo>
                  <a:pt x="4073" y="19346"/>
                  <a:pt x="4419" y="19482"/>
                  <a:pt x="4767" y="19482"/>
                </a:cubicBezTo>
                <a:cubicBezTo>
                  <a:pt x="5026" y="19482"/>
                  <a:pt x="5287" y="19406"/>
                  <a:pt x="5516" y="19254"/>
                </a:cubicBezTo>
                <a:lnTo>
                  <a:pt x="7273" y="18083"/>
                </a:lnTo>
                <a:cubicBezTo>
                  <a:pt x="7554" y="18220"/>
                  <a:pt x="7843" y="18341"/>
                  <a:pt x="8143" y="18445"/>
                </a:cubicBezTo>
                <a:lnTo>
                  <a:pt x="8557" y="20514"/>
                </a:lnTo>
                <a:cubicBezTo>
                  <a:pt x="8684" y="21146"/>
                  <a:pt x="9238" y="21599"/>
                  <a:pt x="9881" y="21599"/>
                </a:cubicBezTo>
                <a:lnTo>
                  <a:pt x="11717" y="21599"/>
                </a:lnTo>
                <a:cubicBezTo>
                  <a:pt x="12361" y="21599"/>
                  <a:pt x="12916" y="21146"/>
                  <a:pt x="13041" y="20514"/>
                </a:cubicBezTo>
                <a:lnTo>
                  <a:pt x="13456" y="18445"/>
                </a:lnTo>
                <a:cubicBezTo>
                  <a:pt x="13755" y="18341"/>
                  <a:pt x="14046" y="18219"/>
                  <a:pt x="14326" y="18083"/>
                </a:cubicBezTo>
                <a:lnTo>
                  <a:pt x="16084" y="19254"/>
                </a:lnTo>
                <a:cubicBezTo>
                  <a:pt x="16312" y="19406"/>
                  <a:pt x="16573" y="19482"/>
                  <a:pt x="16831" y="19482"/>
                </a:cubicBezTo>
                <a:cubicBezTo>
                  <a:pt x="17181" y="19482"/>
                  <a:pt x="17526" y="19346"/>
                  <a:pt x="17787" y="19086"/>
                </a:cubicBezTo>
                <a:lnTo>
                  <a:pt x="19085" y="17787"/>
                </a:lnTo>
                <a:cubicBezTo>
                  <a:pt x="19540" y="17332"/>
                  <a:pt x="19611" y="16619"/>
                  <a:pt x="19254" y="16083"/>
                </a:cubicBezTo>
                <a:lnTo>
                  <a:pt x="18082" y="14326"/>
                </a:lnTo>
                <a:cubicBezTo>
                  <a:pt x="18219" y="14045"/>
                  <a:pt x="18341" y="13755"/>
                  <a:pt x="18445" y="13456"/>
                </a:cubicBezTo>
                <a:lnTo>
                  <a:pt x="20513" y="13042"/>
                </a:lnTo>
                <a:cubicBezTo>
                  <a:pt x="21145" y="12916"/>
                  <a:pt x="21599" y="12361"/>
                  <a:pt x="21599" y="11718"/>
                </a:cubicBezTo>
                <a:lnTo>
                  <a:pt x="21599" y="9882"/>
                </a:lnTo>
                <a:cubicBezTo>
                  <a:pt x="21599" y="9238"/>
                  <a:pt x="21145" y="8684"/>
                  <a:pt x="20513" y="8558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仿宋" panose="02010609060101010101" charset="-122"/>
              <a:cs typeface="仿宋" panose="02010609060101010101" charset="-122"/>
              <a:sym typeface="Gill Sans" panose="020B0502020104020203" charset="0"/>
            </a:endParaRPr>
          </a:p>
        </p:txBody>
      </p:sp>
      <p:sp>
        <p:nvSpPr>
          <p:cNvPr id="63" name="AutoShape 125"/>
          <p:cNvSpPr/>
          <p:nvPr/>
        </p:nvSpPr>
        <p:spPr bwMode="auto">
          <a:xfrm>
            <a:off x="9001760" y="4973320"/>
            <a:ext cx="369570" cy="3638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仿宋" panose="02010609060101010101" charset="-122"/>
              <a:cs typeface="仿宋" panose="02010609060101010101" charset="-122"/>
              <a:sym typeface="Gill Sans" panose="020B05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2" grpId="0"/>
      <p:bldP spid="13" grpId="0"/>
      <p:bldP spid="14" grpId="0"/>
      <p:bldP spid="61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16745" y="1461951"/>
            <a:ext cx="4358511" cy="4178482"/>
            <a:chOff x="2987824" y="1379254"/>
            <a:chExt cx="2824223" cy="2707568"/>
          </a:xfrm>
        </p:grpSpPr>
        <p:sp>
          <p:nvSpPr>
            <p:cNvPr id="3" name="圆角矩形 1"/>
            <p:cNvSpPr/>
            <p:nvPr/>
          </p:nvSpPr>
          <p:spPr>
            <a:xfrm>
              <a:off x="3347864" y="13792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9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0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1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75554" y="2030449"/>
            <a:ext cx="9640893" cy="2991744"/>
            <a:chOff x="1447099" y="2179674"/>
            <a:chExt cx="9640893" cy="2991744"/>
          </a:xfrm>
        </p:grpSpPr>
        <p:grpSp>
          <p:nvGrpSpPr>
            <p:cNvPr id="18" name="组合 17"/>
            <p:cNvGrpSpPr/>
            <p:nvPr/>
          </p:nvGrpSpPr>
          <p:grpSpPr>
            <a:xfrm>
              <a:off x="8427102" y="2179674"/>
              <a:ext cx="2660890" cy="841302"/>
              <a:chOff x="1034376" y="4738725"/>
              <a:chExt cx="2660890" cy="841302"/>
            </a:xfrm>
          </p:grpSpPr>
          <p:sp>
            <p:nvSpPr>
              <p:cNvPr id="19" name="标题 9"/>
              <p:cNvSpPr txBox="1"/>
              <p:nvPr/>
            </p:nvSpPr>
            <p:spPr>
              <a:xfrm>
                <a:off x="1034376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427102" y="4330116"/>
              <a:ext cx="2660890" cy="841302"/>
              <a:chOff x="1034376" y="4738725"/>
              <a:chExt cx="2660890" cy="841302"/>
            </a:xfrm>
          </p:grpSpPr>
          <p:sp>
            <p:nvSpPr>
              <p:cNvPr id="22" name="标题 9"/>
              <p:cNvSpPr txBox="1"/>
              <p:nvPr/>
            </p:nvSpPr>
            <p:spPr>
              <a:xfrm>
                <a:off x="1034376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447099" y="2179674"/>
              <a:ext cx="2660890" cy="841302"/>
              <a:chOff x="1034376" y="4738725"/>
              <a:chExt cx="2660890" cy="841302"/>
            </a:xfrm>
          </p:grpSpPr>
          <p:sp>
            <p:nvSpPr>
              <p:cNvPr id="25" name="标题 9"/>
              <p:cNvSpPr txBox="1"/>
              <p:nvPr/>
            </p:nvSpPr>
            <p:spPr>
              <a:xfrm>
                <a:off x="2689863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447099" y="4330116"/>
              <a:ext cx="2660890" cy="841302"/>
              <a:chOff x="1034376" y="4738725"/>
              <a:chExt cx="2660890" cy="841302"/>
            </a:xfrm>
          </p:grpSpPr>
          <p:sp>
            <p:nvSpPr>
              <p:cNvPr id="28" name="标题 9"/>
              <p:cNvSpPr txBox="1"/>
              <p:nvPr/>
            </p:nvSpPr>
            <p:spPr>
              <a:xfrm>
                <a:off x="2689863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596570"/>
            <a:ext cx="2815771" cy="5261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菱形 1"/>
          <p:cNvSpPr/>
          <p:nvPr/>
        </p:nvSpPr>
        <p:spPr>
          <a:xfrm rot="18909934">
            <a:off x="3438299" y="1122676"/>
            <a:ext cx="595589" cy="59558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5" y="1366415"/>
            <a:ext cx="3392138" cy="50912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93079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3970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96311" y="1960173"/>
            <a:ext cx="6278750" cy="793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Donec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luctus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nibh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sem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vulputate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venenatis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bibendum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orci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pulvinar. 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99343" y="5720806"/>
            <a:ext cx="673596" cy="52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5354" y="3270204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4" name="文本框 46"/>
          <p:cNvSpPr txBox="1"/>
          <p:nvPr/>
        </p:nvSpPr>
        <p:spPr>
          <a:xfrm>
            <a:off x="8555354" y="3664434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84931" y="3285330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26" name="文本框 48"/>
          <p:cNvSpPr txBox="1"/>
          <p:nvPr/>
        </p:nvSpPr>
        <p:spPr>
          <a:xfrm>
            <a:off x="4984931" y="3679560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3" name="AutoShape 2" descr="A book and a large paper clip on a computer desk with an iMac"/>
          <p:cNvSpPr>
            <a:spLocks noChangeAspect="1" noChangeArrowheads="1"/>
          </p:cNvSpPr>
          <p:nvPr/>
        </p:nvSpPr>
        <p:spPr bwMode="auto">
          <a:xfrm>
            <a:off x="5674360" y="31769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46"/>
          <p:cNvSpPr txBox="1"/>
          <p:nvPr/>
        </p:nvSpPr>
        <p:spPr>
          <a:xfrm>
            <a:off x="8555354" y="458548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28" name="文本框 48"/>
          <p:cNvSpPr txBox="1"/>
          <p:nvPr/>
        </p:nvSpPr>
        <p:spPr>
          <a:xfrm>
            <a:off x="4984931" y="4600611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nzibh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orciz</a:t>
            </a:r>
            <a:r>
              <a:rPr lang="en-US" altLang="zh-CN" sz="1000" dirty="0">
                <a:cs typeface="+mn-ea"/>
                <a:sym typeface="+mn-lt"/>
              </a:rPr>
              <a:t> pulvinar. </a:t>
            </a:r>
            <a:endParaRPr lang="en-US" altLang="zh-CN" sz="10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0" grpId="0" animBg="1"/>
      <p:bldP spid="18" grpId="0" animBg="1"/>
      <p:bldP spid="23" grpId="0" animBg="1"/>
      <p:bldP spid="22" grpId="0"/>
      <p:bldP spid="24" grpId="0"/>
      <p:bldP spid="25" grpId="0"/>
      <p:bldP spid="26" grpId="0"/>
      <p:bldP spid="13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  <a:endParaRPr lang="zh-CN" altLang="en-US" sz="115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  <a:endParaRPr lang="zh-CN" altLang="en-US" sz="115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2025" y="3207385"/>
            <a:ext cx="48936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优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基本介绍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225933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基本介绍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23060" y="1750695"/>
            <a:ext cx="668591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90000"/>
              </a:lnSpc>
              <a:buFont typeface="Wingdings" panose="05000000000000000000" charset="0"/>
              <a:buChar char=""/>
            </a:pPr>
            <a:r>
              <a:rPr sz="2000">
                <a:solidFill>
                  <a:schemeClr val="bg2">
                    <a:lumMod val="50000"/>
                  </a:schemeClr>
                </a:solidFill>
              </a:rPr>
              <a:t>静态网站生成器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"/>
            </a:pPr>
            <a:r>
              <a:rPr sz="2000">
                <a:solidFill>
                  <a:schemeClr val="bg2">
                    <a:lumMod val="50000"/>
                  </a:schemeClr>
                </a:solidFill>
              </a:rPr>
              <a:t> VuePress 生成的页面都带有预渲染好的 HTML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"/>
            </a:pPr>
            <a:r>
              <a:rPr sz="2000">
                <a:solidFill>
                  <a:schemeClr val="bg2">
                    <a:lumMod val="50000"/>
                  </a:schemeClr>
                </a:solidFill>
              </a:rPr>
              <a:t>一旦页面被加载，Vue 将接管这些静态内容，并将其转换成一个完整的单页应用（SPA），其他的页面则会只在用户浏览到的时候才按需加载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23060" y="1750695"/>
            <a:ext cx="668591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90000"/>
              </a:lnSpc>
              <a:buFont typeface="Wingdings" panose="05000000000000000000" charset="0"/>
              <a:buChar char=""/>
            </a:pP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基于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Vue、Vue Router 和 webpack 驱动的单页应用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"/>
            </a:pPr>
            <a:r>
              <a:rPr sz="2000">
                <a:solidFill>
                  <a:schemeClr val="bg2">
                    <a:lumMod val="50000"/>
                  </a:schemeClr>
                </a:solidFill>
              </a:rPr>
              <a:t>在 Markdown 中 使用 Vue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"/>
            </a:pPr>
            <a:r>
              <a:rPr sz="2000">
                <a:solidFill>
                  <a:schemeClr val="bg2">
                    <a:lumMod val="50000"/>
                  </a:schemeClr>
                </a:solidFill>
              </a:rPr>
              <a:t>Vue驱动的自定义主题系统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"/>
            </a:pPr>
            <a:r>
              <a:rPr sz="2000">
                <a:solidFill>
                  <a:schemeClr val="bg2">
                    <a:lumMod val="50000"/>
                  </a:schemeClr>
                </a:solidFill>
              </a:rPr>
              <a:t>强大的 Plugin API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"/>
            </a:p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</p:txBody>
      </p:sp>
      <p:sp>
        <p:nvSpPr>
          <p:cNvPr id="3" name="任意多边形 18"/>
          <p:cNvSpPr/>
          <p:nvPr/>
        </p:nvSpPr>
        <p:spPr>
          <a:xfrm>
            <a:off x="1738630" y="304165"/>
            <a:ext cx="225933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基本介绍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86510" y="13398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设计理念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7000" y="2061845"/>
            <a:ext cx="901700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70000"/>
              </a:lnSpc>
              <a:buNone/>
            </a:pP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插件化   </a:t>
            </a:r>
            <a:endParaRPr lang="zh-CN" sz="2000">
              <a:solidFill>
                <a:schemeClr val="bg2">
                  <a:lumMod val="50000"/>
                </a:schemeClr>
              </a:solidFill>
            </a:endParaRPr>
          </a:p>
          <a:p>
            <a:pPr indent="0" algn="l">
              <a:lnSpc>
                <a:spcPct val="170000"/>
              </a:lnSpc>
              <a:buNone/>
            </a:pP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插件系统：https://vuepress.vuejs.org/zh/plugin/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 algn="l">
              <a:lnSpc>
                <a:spcPct val="170000"/>
              </a:lnSpc>
              <a:buNone/>
            </a:pP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约定大于配置</a:t>
            </a:r>
            <a:endParaRPr lang="zh-CN" sz="2000">
              <a:solidFill>
                <a:schemeClr val="bg2">
                  <a:lumMod val="50000"/>
                </a:schemeClr>
              </a:solidFill>
            </a:endParaRPr>
          </a:p>
          <a:p>
            <a:pPr indent="0" algn="l">
              <a:lnSpc>
                <a:spcPct val="170000"/>
              </a:lnSpc>
              <a:buNone/>
            </a:pP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减少用户过多的配置压力， 例如：体现是对文档目录结构和主题目录结构的约定。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indent="0" algn="l">
              <a:lnSpc>
                <a:spcPct val="170000"/>
              </a:lnSpc>
              <a:buNone/>
            </a:pP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合理的优先级管理</a:t>
            </a:r>
            <a:br>
              <a:rPr lang="zh-CN" sz="2000">
                <a:solidFill>
                  <a:schemeClr val="bg2">
                    <a:lumMod val="50000"/>
                  </a:schemeClr>
                </a:solidFill>
              </a:rPr>
            </a:b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用户的 styles/palette.styl 具有比主题的 styles/palette.styl 更高的优先级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任意多边形 18"/>
          <p:cNvSpPr/>
          <p:nvPr/>
        </p:nvSpPr>
        <p:spPr>
          <a:xfrm>
            <a:off x="1738630" y="304165"/>
            <a:ext cx="2259330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基本介绍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  <a:endParaRPr lang="en-US" altLang="zh-CN" sz="138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环境搭建与实践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4050665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环境搭建与实践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16100" y="2030095"/>
            <a:ext cx="6489700" cy="4048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# 将 VuePress 作为一个本地依赖安装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yarn add -D vuepress # 或者：npm install -D vuepress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# 新建一个 docs 文件夹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mkdir docs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# 新建一个 markdown 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echo '# Hello VuePress!' &gt; docs/README.md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# 开始写作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npx vuepress dev docs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6100" y="13912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630" y="304165"/>
            <a:ext cx="4050665" cy="618490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环境搭建与实践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1363980"/>
            <a:ext cx="3873500" cy="486918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05400" y="1251585"/>
            <a:ext cx="60706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docs/.vuepress:  全局的配置、组件、静态资源等。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docs/.vuepress/components: 该目录中的 Vue 组件将会被自动注册为全局组件。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docs/.vuepress/theme: 用于存放本地主题。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docs/.vuepress/styles: 用于存放样式相关的文件。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docs/.vuepress/public: 静态资源目录。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docs/.vuepress/templates: 存储 HTML 模板文件。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docs/.vuepress/templates/dev.html: 用于开发环境的 HTML 模板文件。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docs/.vuepress/templates/ssr.html: 构建时基于 Vue SSR 的 HTML 模板文件。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docs/.vuepress/config.js: 配置文件的入口文件，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p="http://schemas.openxmlformats.org/presentationml/2006/main">
  <p:tag name="MH" val="20160809101803"/>
  <p:tag name="MH_LIBRARY" val="GRAPHIC"/>
  <p:tag name="MH_TYPE" val="Other"/>
  <p:tag name="MH_ORDER" val="5"/>
</p:tagLst>
</file>

<file path=ppt/tags/tag3.xml><?xml version="1.0" encoding="utf-8"?>
<p:tagLst xmlns:p="http://schemas.openxmlformats.org/presentationml/2006/main">
  <p:tag name="MH" val="20160809101803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60809101803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60809101803"/>
  <p:tag name="MH_LIBRARY" val="GRAPHIC"/>
  <p:tag name="MH_TYPE" val="Other"/>
  <p:tag name="MH_ORDER" val="8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5198</Words>
  <Application>WPS 文字</Application>
  <PresentationFormat>宽屏</PresentationFormat>
  <Paragraphs>340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51" baseType="lpstr">
      <vt:lpstr>Arial</vt:lpstr>
      <vt:lpstr>方正书宋_GBK</vt:lpstr>
      <vt:lpstr>Wingdings</vt:lpstr>
      <vt:lpstr>仿宋</vt:lpstr>
      <vt:lpstr>Gill Sans</vt:lpstr>
      <vt:lpstr>Gill Sans</vt:lpstr>
      <vt:lpstr>Calibri</vt:lpstr>
      <vt:lpstr>宋体</vt:lpstr>
      <vt:lpstr>Book Antiqua</vt:lpstr>
      <vt:lpstr>微软雅黑</vt:lpstr>
      <vt:lpstr>Meiryo</vt:lpstr>
      <vt:lpstr>Arial Narrow</vt:lpstr>
      <vt:lpstr>Helvetica Neue</vt:lpstr>
      <vt:lpstr>汉仪仿宋KW</vt:lpstr>
      <vt:lpstr>汉仪旗黑KW</vt:lpstr>
      <vt:lpstr>宋体</vt:lpstr>
      <vt:lpstr>Arial Unicode MS</vt:lpstr>
      <vt:lpstr>汉仪书宋二KW</vt:lpstr>
      <vt:lpstr>Calibri Light</vt:lpstr>
      <vt:lpstr>等线</vt:lpstr>
      <vt:lpstr>汉仪中等线KW</vt:lpstr>
      <vt:lpstr>华文宋体</vt:lpstr>
      <vt:lpstr>Hiragino Sans</vt:lpstr>
      <vt:lpstr>Wingdings</vt:lpstr>
      <vt:lpstr>千图网海量PPT模板www.58pic.com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wangxiaolong</cp:lastModifiedBy>
  <cp:revision>120</cp:revision>
  <dcterms:created xsi:type="dcterms:W3CDTF">2019-10-09T11:37:57Z</dcterms:created>
  <dcterms:modified xsi:type="dcterms:W3CDTF">2019-10-09T11:37:57Z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  <property fmtid="{D5CDD505-2E9C-101B-9397-08002B2CF9AE}" pid="3" name="KSORubyTemplateID">
    <vt:lpwstr>2</vt:lpwstr>
  </property>
</Properties>
</file>