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45FDC7-3833-40CB-A8E2-509F11DFD42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4F5AB5-9E5F-441A-A33D-29052A8D6C81}">
      <dgm:prSet/>
      <dgm:spPr/>
      <dgm:t>
        <a:bodyPr/>
        <a:lstStyle/>
        <a:p>
          <a:r>
            <a:rPr lang="en-US"/>
            <a:t>We explored and implemented a solution for those in New York who do not have health insurance using data. </a:t>
          </a:r>
        </a:p>
      </dgm:t>
    </dgm:pt>
    <dgm:pt modelId="{55017984-99FE-45F3-9FB5-3200537E17DE}" type="parTrans" cxnId="{12BEE918-4C72-4062-A250-C5AD7DE80ADA}">
      <dgm:prSet/>
      <dgm:spPr/>
      <dgm:t>
        <a:bodyPr/>
        <a:lstStyle/>
        <a:p>
          <a:endParaRPr lang="en-US"/>
        </a:p>
      </dgm:t>
    </dgm:pt>
    <dgm:pt modelId="{4A7A3D46-3D06-4C73-9250-3EED24D8AAE1}" type="sibTrans" cxnId="{12BEE918-4C72-4062-A250-C5AD7DE80ADA}">
      <dgm:prSet/>
      <dgm:spPr/>
      <dgm:t>
        <a:bodyPr/>
        <a:lstStyle/>
        <a:p>
          <a:endParaRPr lang="en-US"/>
        </a:p>
      </dgm:t>
    </dgm:pt>
    <dgm:pt modelId="{98F6505E-D737-4ABB-B3EF-3AFF1DF2C69C}">
      <dgm:prSet/>
      <dgm:spPr/>
      <dgm:t>
        <a:bodyPr/>
        <a:lstStyle/>
        <a:p>
          <a:r>
            <a:rPr lang="en-US"/>
            <a:t>First, we'll go over how we described the problem and concern, taking into account both pre-pandemic and pandemic conditions. </a:t>
          </a:r>
        </a:p>
      </dgm:t>
    </dgm:pt>
    <dgm:pt modelId="{EA7398F6-609C-46A0-BB21-EB1FACE43341}" type="parTrans" cxnId="{AD6F9C17-7575-4895-B060-B038E8C91553}">
      <dgm:prSet/>
      <dgm:spPr/>
      <dgm:t>
        <a:bodyPr/>
        <a:lstStyle/>
        <a:p>
          <a:endParaRPr lang="en-US"/>
        </a:p>
      </dgm:t>
    </dgm:pt>
    <dgm:pt modelId="{8E9A4900-D06C-4311-8A97-FDB271C8DC0E}" type="sibTrans" cxnId="{AD6F9C17-7575-4895-B060-B038E8C91553}">
      <dgm:prSet/>
      <dgm:spPr/>
      <dgm:t>
        <a:bodyPr/>
        <a:lstStyle/>
        <a:p>
          <a:endParaRPr lang="en-US"/>
        </a:p>
      </dgm:t>
    </dgm:pt>
    <dgm:pt modelId="{F3C56B7E-71B7-4AE5-B789-E42517767696}">
      <dgm:prSet/>
      <dgm:spPr/>
      <dgm:t>
        <a:bodyPr/>
        <a:lstStyle/>
        <a:p>
          <a:r>
            <a:rPr lang="en-US"/>
            <a:t>We examined data sets, completed analysis, and created visualizations to explain the issue from a data perspective after identifying the problem.</a:t>
          </a:r>
        </a:p>
      </dgm:t>
    </dgm:pt>
    <dgm:pt modelId="{AF95C9C7-4BDB-4E14-89D2-E75116DAFEF9}" type="parTrans" cxnId="{0B6EDDE2-D045-4280-BE6E-9708DA94C743}">
      <dgm:prSet/>
      <dgm:spPr/>
      <dgm:t>
        <a:bodyPr/>
        <a:lstStyle/>
        <a:p>
          <a:endParaRPr lang="en-US"/>
        </a:p>
      </dgm:t>
    </dgm:pt>
    <dgm:pt modelId="{4D7EEC0C-2F89-49F8-B725-A1EA52CBB0FE}" type="sibTrans" cxnId="{0B6EDDE2-D045-4280-BE6E-9708DA94C743}">
      <dgm:prSet/>
      <dgm:spPr/>
      <dgm:t>
        <a:bodyPr/>
        <a:lstStyle/>
        <a:p>
          <a:endParaRPr lang="en-US"/>
        </a:p>
      </dgm:t>
    </dgm:pt>
    <dgm:pt modelId="{D7D24511-6250-42C7-BD2E-D7B76A5209AE}" type="pres">
      <dgm:prSet presAssocID="{3B45FDC7-3833-40CB-A8E2-509F11DFD421}" presName="linear" presStyleCnt="0">
        <dgm:presLayoutVars>
          <dgm:animLvl val="lvl"/>
          <dgm:resizeHandles val="exact"/>
        </dgm:presLayoutVars>
      </dgm:prSet>
      <dgm:spPr/>
    </dgm:pt>
    <dgm:pt modelId="{5B62A00B-42E1-4E6D-83E8-4CDE8721885C}" type="pres">
      <dgm:prSet presAssocID="{A64F5AB5-9E5F-441A-A33D-29052A8D6C8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B9670FA-D5DC-467D-8321-0618371226AA}" type="pres">
      <dgm:prSet presAssocID="{4A7A3D46-3D06-4C73-9250-3EED24D8AAE1}" presName="spacer" presStyleCnt="0"/>
      <dgm:spPr/>
    </dgm:pt>
    <dgm:pt modelId="{D80B63B6-D9A7-4BBF-ACDD-0C12FE6A4598}" type="pres">
      <dgm:prSet presAssocID="{98F6505E-D737-4ABB-B3EF-3AFF1DF2C6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FC5ED44-A785-43FE-8225-F08506694F9C}" type="pres">
      <dgm:prSet presAssocID="{8E9A4900-D06C-4311-8A97-FDB271C8DC0E}" presName="spacer" presStyleCnt="0"/>
      <dgm:spPr/>
    </dgm:pt>
    <dgm:pt modelId="{DF7BE0DC-CD3F-42B9-B2E5-B58B89A69259}" type="pres">
      <dgm:prSet presAssocID="{F3C56B7E-71B7-4AE5-B789-E4251776769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D6F9C17-7575-4895-B060-B038E8C91553}" srcId="{3B45FDC7-3833-40CB-A8E2-509F11DFD421}" destId="{98F6505E-D737-4ABB-B3EF-3AFF1DF2C69C}" srcOrd="1" destOrd="0" parTransId="{EA7398F6-609C-46A0-BB21-EB1FACE43341}" sibTransId="{8E9A4900-D06C-4311-8A97-FDB271C8DC0E}"/>
    <dgm:cxn modelId="{12BEE918-4C72-4062-A250-C5AD7DE80ADA}" srcId="{3B45FDC7-3833-40CB-A8E2-509F11DFD421}" destId="{A64F5AB5-9E5F-441A-A33D-29052A8D6C81}" srcOrd="0" destOrd="0" parTransId="{55017984-99FE-45F3-9FB5-3200537E17DE}" sibTransId="{4A7A3D46-3D06-4C73-9250-3EED24D8AAE1}"/>
    <dgm:cxn modelId="{6CBF5722-B1F3-4116-A467-10A92CAF7CA0}" type="presOf" srcId="{A64F5AB5-9E5F-441A-A33D-29052A8D6C81}" destId="{5B62A00B-42E1-4E6D-83E8-4CDE8721885C}" srcOrd="0" destOrd="0" presId="urn:microsoft.com/office/officeart/2005/8/layout/vList2"/>
    <dgm:cxn modelId="{0529712A-0161-4B32-AF8A-32E634511AC2}" type="presOf" srcId="{3B45FDC7-3833-40CB-A8E2-509F11DFD421}" destId="{D7D24511-6250-42C7-BD2E-D7B76A5209AE}" srcOrd="0" destOrd="0" presId="urn:microsoft.com/office/officeart/2005/8/layout/vList2"/>
    <dgm:cxn modelId="{D7AC133B-2D91-4AA3-9E6B-D27238536130}" type="presOf" srcId="{98F6505E-D737-4ABB-B3EF-3AFF1DF2C69C}" destId="{D80B63B6-D9A7-4BBF-ACDD-0C12FE6A4598}" srcOrd="0" destOrd="0" presId="urn:microsoft.com/office/officeart/2005/8/layout/vList2"/>
    <dgm:cxn modelId="{B460C5A0-9389-47A0-8893-658ABF187EEE}" type="presOf" srcId="{F3C56B7E-71B7-4AE5-B789-E42517767696}" destId="{DF7BE0DC-CD3F-42B9-B2E5-B58B89A69259}" srcOrd="0" destOrd="0" presId="urn:microsoft.com/office/officeart/2005/8/layout/vList2"/>
    <dgm:cxn modelId="{0B6EDDE2-D045-4280-BE6E-9708DA94C743}" srcId="{3B45FDC7-3833-40CB-A8E2-509F11DFD421}" destId="{F3C56B7E-71B7-4AE5-B789-E42517767696}" srcOrd="2" destOrd="0" parTransId="{AF95C9C7-4BDB-4E14-89D2-E75116DAFEF9}" sibTransId="{4D7EEC0C-2F89-49F8-B725-A1EA52CBB0FE}"/>
    <dgm:cxn modelId="{0DE75F0F-7AA8-47D2-997C-96C4F00AB9EF}" type="presParOf" srcId="{D7D24511-6250-42C7-BD2E-D7B76A5209AE}" destId="{5B62A00B-42E1-4E6D-83E8-4CDE8721885C}" srcOrd="0" destOrd="0" presId="urn:microsoft.com/office/officeart/2005/8/layout/vList2"/>
    <dgm:cxn modelId="{E22782E9-09DC-4833-8A6F-F763A083CF08}" type="presParOf" srcId="{D7D24511-6250-42C7-BD2E-D7B76A5209AE}" destId="{DB9670FA-D5DC-467D-8321-0618371226AA}" srcOrd="1" destOrd="0" presId="urn:microsoft.com/office/officeart/2005/8/layout/vList2"/>
    <dgm:cxn modelId="{BFEC17E4-2811-445D-9E9E-210188EEEDB3}" type="presParOf" srcId="{D7D24511-6250-42C7-BD2E-D7B76A5209AE}" destId="{D80B63B6-D9A7-4BBF-ACDD-0C12FE6A4598}" srcOrd="2" destOrd="0" presId="urn:microsoft.com/office/officeart/2005/8/layout/vList2"/>
    <dgm:cxn modelId="{6D7A9A6C-7825-4DBF-A2EF-6ACDD1F1CAA7}" type="presParOf" srcId="{D7D24511-6250-42C7-BD2E-D7B76A5209AE}" destId="{4FC5ED44-A785-43FE-8225-F08506694F9C}" srcOrd="3" destOrd="0" presId="urn:microsoft.com/office/officeart/2005/8/layout/vList2"/>
    <dgm:cxn modelId="{57CEBD44-B1EB-474A-801F-8D4A27F1EAB3}" type="presParOf" srcId="{D7D24511-6250-42C7-BD2E-D7B76A5209AE}" destId="{DF7BE0DC-CD3F-42B9-B2E5-B58B89A6925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2A00B-42E1-4E6D-83E8-4CDE8721885C}">
      <dsp:nvSpPr>
        <dsp:cNvPr id="0" name=""/>
        <dsp:cNvSpPr/>
      </dsp:nvSpPr>
      <dsp:spPr>
        <a:xfrm>
          <a:off x="0" y="50430"/>
          <a:ext cx="6900512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We explored and implemented a solution for those in New York who do not have health insurance using data. </a:t>
          </a:r>
        </a:p>
      </dsp:txBody>
      <dsp:txXfrm>
        <a:off x="85444" y="135874"/>
        <a:ext cx="6729624" cy="1579432"/>
      </dsp:txXfrm>
    </dsp:sp>
    <dsp:sp modelId="{D80B63B6-D9A7-4BBF-ACDD-0C12FE6A4598}">
      <dsp:nvSpPr>
        <dsp:cNvPr id="0" name=""/>
        <dsp:cNvSpPr/>
      </dsp:nvSpPr>
      <dsp:spPr>
        <a:xfrm>
          <a:off x="0" y="1892910"/>
          <a:ext cx="6900512" cy="175032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First, we'll go over how we described the problem and concern, taking into account both pre-pandemic and pandemic conditions. </a:t>
          </a:r>
        </a:p>
      </dsp:txBody>
      <dsp:txXfrm>
        <a:off x="85444" y="1978354"/>
        <a:ext cx="6729624" cy="1579432"/>
      </dsp:txXfrm>
    </dsp:sp>
    <dsp:sp modelId="{DF7BE0DC-CD3F-42B9-B2E5-B58B89A69259}">
      <dsp:nvSpPr>
        <dsp:cNvPr id="0" name=""/>
        <dsp:cNvSpPr/>
      </dsp:nvSpPr>
      <dsp:spPr>
        <a:xfrm>
          <a:off x="0" y="3735390"/>
          <a:ext cx="6900512" cy="175032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We examined data sets, completed analysis, and created visualizations to explain the issue from a data perspective after identifying the problem.</a:t>
          </a:r>
        </a:p>
      </dsp:txBody>
      <dsp:txXfrm>
        <a:off x="85444" y="3820834"/>
        <a:ext cx="6729624" cy="157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2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8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1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8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67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9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77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5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8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3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8DE97-75A4-4486-A9BE-6C2E3D025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 dirty="0"/>
              <a:t>Health Insurance Options for the Uninsured in New York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4B19E-FC9A-4E9F-8A63-E72A3C764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807446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53BEA983-EAAB-42FB-84E9-E7770816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3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A76E-847C-4566-B4F2-5E0FBEFA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deviation, Variance and </a:t>
            </a:r>
            <a:r>
              <a:rPr lang="en-US" dirty="0" err="1"/>
              <a:t>Iqr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35DD88-10F9-4EE0-8376-C68BBF842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280" y="2235200"/>
            <a:ext cx="9428285" cy="3718560"/>
          </a:xfrm>
        </p:spPr>
      </p:pic>
    </p:spTree>
    <p:extLst>
      <p:ext uri="{BB962C8B-B14F-4D97-AF65-F5344CB8AC3E}">
        <p14:creationId xmlns:p14="http://schemas.microsoft.com/office/powerpoint/2010/main" val="209065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E634-79FE-4ADA-817C-4DD2D90E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each attribute: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E3E88-3C31-4622-A465-BB81C8553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0480"/>
            <a:ext cx="10136401" cy="2600960"/>
          </a:xfrm>
        </p:spPr>
      </p:pic>
    </p:spTree>
    <p:extLst>
      <p:ext uri="{BB962C8B-B14F-4D97-AF65-F5344CB8AC3E}">
        <p14:creationId xmlns:p14="http://schemas.microsoft.com/office/powerpoint/2010/main" val="4253444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1ABE-CF33-4BC6-B73B-7A0398E3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 fontScale="90000"/>
          </a:bodyPr>
          <a:lstStyle/>
          <a:p>
            <a:r>
              <a:rPr lang="en-US" dirty="0"/>
              <a:t>No of new covid-19 positive cases in each county: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DD00E-3498-4B95-84B8-848DF74C7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3520"/>
            <a:ext cx="10515600" cy="4749165"/>
          </a:xfrm>
        </p:spPr>
      </p:pic>
    </p:spTree>
    <p:extLst>
      <p:ext uri="{BB962C8B-B14F-4D97-AF65-F5344CB8AC3E}">
        <p14:creationId xmlns:p14="http://schemas.microsoft.com/office/powerpoint/2010/main" val="199524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4D55-BB61-43DA-9E83-F7CE889D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 map: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ECE56-CDAD-4F38-B012-B792BE51B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760" y="1975537"/>
            <a:ext cx="8727440" cy="4159464"/>
          </a:xfrm>
        </p:spPr>
      </p:pic>
    </p:spTree>
    <p:extLst>
      <p:ext uri="{BB962C8B-B14F-4D97-AF65-F5344CB8AC3E}">
        <p14:creationId xmlns:p14="http://schemas.microsoft.com/office/powerpoint/2010/main" val="402454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414CF-DE35-4FCC-B29C-19C0485F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Thank you</a:t>
            </a:r>
            <a:br>
              <a:rPr lang="en-US" sz="8000"/>
            </a:br>
            <a:endParaRPr lang="en-US" sz="800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2276"/>
          </a:solidFill>
          <a:ln w="38100" cap="rnd">
            <a:solidFill>
              <a:srgbClr val="FF227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ying a bow in an arrangment of presents">
            <a:extLst>
              <a:ext uri="{FF2B5EF4-FFF2-40B4-BE49-F238E27FC236}">
                <a16:creationId xmlns:a16="http://schemas.microsoft.com/office/drawing/2014/main" id="{3337C48C-A510-4CEC-AE89-1316EE9B1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4" r="1652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123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997D1-6D3C-4D3D-8F86-BB5F10E8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Summary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DB118E-8315-4804-B4BA-6532ED156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64342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683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E849D-2F35-432F-A2FB-C76006E84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/>
              <a:t>Problem &amp; Issue Identification:</a:t>
            </a:r>
            <a:br>
              <a:rPr lang="en-US" sz="3200"/>
            </a:br>
            <a:br>
              <a:rPr lang="en-US" sz="3200"/>
            </a:br>
            <a:r>
              <a:rPr lang="en-US" sz="3200"/>
              <a:t>● Who are the people or communities in need of help?: </a:t>
            </a:r>
            <a:br>
              <a:rPr lang="en-US" sz="3200"/>
            </a:br>
            <a:br>
              <a:rPr lang="en-US" sz="3200"/>
            </a:br>
            <a:endParaRPr lang="en-US" sz="3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93CF2-F3A1-4CD4-9933-055260187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US"/>
              <a:t>The communities in need of help are those without health insurance during the COVID-19 pandemic.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Many question marks on black background">
            <a:extLst>
              <a:ext uri="{FF2B5EF4-FFF2-40B4-BE49-F238E27FC236}">
                <a16:creationId xmlns:a16="http://schemas.microsoft.com/office/drawing/2014/main" id="{0178CEED-4111-43BE-B46E-0EEE21706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1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845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4980C-FDED-4ED0-B209-0DC7E8546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r>
              <a:rPr lang="en-US" sz="7400" dirty="0">
                <a:solidFill>
                  <a:srgbClr val="FBF9F6"/>
                </a:solidFill>
              </a:rPr>
              <a:t>When did the problem take place?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92E2F-9010-41B5-B835-44E8AB2E4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>
                <a:solidFill>
                  <a:srgbClr val="FBF9F6"/>
                </a:solidFill>
              </a:rPr>
              <a:t>Although the lack of affordable health care has long been a concern in the United States, it became even more so during the COVID-19 pandemic, which struck the country in March of 2020 and continues to be an issue.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3FBD61B1-DD4A-4057-8C16-338C3D0BB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27432"/>
          </a:xfrm>
          <a:custGeom>
            <a:avLst/>
            <a:gdLst>
              <a:gd name="connsiteX0" fmla="*/ 0 w 5303520"/>
              <a:gd name="connsiteY0" fmla="*/ 0 h 27432"/>
              <a:gd name="connsiteX1" fmla="*/ 556870 w 5303520"/>
              <a:gd name="connsiteY1" fmla="*/ 0 h 27432"/>
              <a:gd name="connsiteX2" fmla="*/ 1272845 w 5303520"/>
              <a:gd name="connsiteY2" fmla="*/ 0 h 27432"/>
              <a:gd name="connsiteX3" fmla="*/ 1882750 w 5303520"/>
              <a:gd name="connsiteY3" fmla="*/ 0 h 27432"/>
              <a:gd name="connsiteX4" fmla="*/ 2439619 w 5303520"/>
              <a:gd name="connsiteY4" fmla="*/ 0 h 27432"/>
              <a:gd name="connsiteX5" fmla="*/ 3155594 w 5303520"/>
              <a:gd name="connsiteY5" fmla="*/ 0 h 27432"/>
              <a:gd name="connsiteX6" fmla="*/ 3818534 w 5303520"/>
              <a:gd name="connsiteY6" fmla="*/ 0 h 27432"/>
              <a:gd name="connsiteX7" fmla="*/ 4481474 w 5303520"/>
              <a:gd name="connsiteY7" fmla="*/ 0 h 27432"/>
              <a:gd name="connsiteX8" fmla="*/ 5303520 w 5303520"/>
              <a:gd name="connsiteY8" fmla="*/ 0 h 27432"/>
              <a:gd name="connsiteX9" fmla="*/ 5303520 w 5303520"/>
              <a:gd name="connsiteY9" fmla="*/ 27432 h 27432"/>
              <a:gd name="connsiteX10" fmla="*/ 4746650 w 5303520"/>
              <a:gd name="connsiteY10" fmla="*/ 27432 h 27432"/>
              <a:gd name="connsiteX11" fmla="*/ 4242816 w 5303520"/>
              <a:gd name="connsiteY11" fmla="*/ 27432 h 27432"/>
              <a:gd name="connsiteX12" fmla="*/ 3526841 w 5303520"/>
              <a:gd name="connsiteY12" fmla="*/ 27432 h 27432"/>
              <a:gd name="connsiteX13" fmla="*/ 2969971 w 5303520"/>
              <a:gd name="connsiteY13" fmla="*/ 27432 h 27432"/>
              <a:gd name="connsiteX14" fmla="*/ 2253996 w 5303520"/>
              <a:gd name="connsiteY14" fmla="*/ 27432 h 27432"/>
              <a:gd name="connsiteX15" fmla="*/ 1484986 w 5303520"/>
              <a:gd name="connsiteY15" fmla="*/ 27432 h 27432"/>
              <a:gd name="connsiteX16" fmla="*/ 875081 w 5303520"/>
              <a:gd name="connsiteY16" fmla="*/ 27432 h 27432"/>
              <a:gd name="connsiteX17" fmla="*/ 0 w 5303520"/>
              <a:gd name="connsiteY17" fmla="*/ 27432 h 27432"/>
              <a:gd name="connsiteX18" fmla="*/ 0 w 530352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27432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3593" y="13343"/>
                  <a:pt x="5303797" y="14402"/>
                  <a:pt x="5303520" y="27432"/>
                </a:cubicBezTo>
                <a:cubicBezTo>
                  <a:pt x="5132450" y="9645"/>
                  <a:pt x="4953391" y="27858"/>
                  <a:pt x="4746650" y="27432"/>
                </a:cubicBezTo>
                <a:cubicBezTo>
                  <a:pt x="4539909" y="27007"/>
                  <a:pt x="4361261" y="16312"/>
                  <a:pt x="4242816" y="27432"/>
                </a:cubicBezTo>
                <a:cubicBezTo>
                  <a:pt x="4124371" y="38552"/>
                  <a:pt x="3754907" y="30170"/>
                  <a:pt x="3526841" y="27432"/>
                </a:cubicBezTo>
                <a:cubicBezTo>
                  <a:pt x="3298775" y="24694"/>
                  <a:pt x="3164473" y="13057"/>
                  <a:pt x="2969971" y="27432"/>
                </a:cubicBezTo>
                <a:cubicBezTo>
                  <a:pt x="2775469" y="41808"/>
                  <a:pt x="2608536" y="11194"/>
                  <a:pt x="2253996" y="27432"/>
                </a:cubicBezTo>
                <a:cubicBezTo>
                  <a:pt x="1899456" y="43670"/>
                  <a:pt x="1752044" y="37933"/>
                  <a:pt x="1484986" y="27432"/>
                </a:cubicBezTo>
                <a:cubicBezTo>
                  <a:pt x="1217928" y="16932"/>
                  <a:pt x="1060609" y="4360"/>
                  <a:pt x="875081" y="27432"/>
                </a:cubicBezTo>
                <a:cubicBezTo>
                  <a:pt x="689553" y="50504"/>
                  <a:pt x="188846" y="34372"/>
                  <a:pt x="0" y="27432"/>
                </a:cubicBezTo>
                <a:cubicBezTo>
                  <a:pt x="-1027" y="16774"/>
                  <a:pt x="589" y="8401"/>
                  <a:pt x="0" y="0"/>
                </a:cubicBezTo>
                <a:close/>
              </a:path>
              <a:path w="5303520" h="27432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3295" y="13080"/>
                  <a:pt x="5304172" y="14823"/>
                  <a:pt x="5303520" y="27432"/>
                </a:cubicBezTo>
                <a:cubicBezTo>
                  <a:pt x="5082751" y="27600"/>
                  <a:pt x="4993374" y="33244"/>
                  <a:pt x="4746650" y="27432"/>
                </a:cubicBezTo>
                <a:cubicBezTo>
                  <a:pt x="4499926" y="21621"/>
                  <a:pt x="4368648" y="1957"/>
                  <a:pt x="4083710" y="27432"/>
                </a:cubicBezTo>
                <a:cubicBezTo>
                  <a:pt x="3798772" y="52907"/>
                  <a:pt x="3729434" y="14645"/>
                  <a:pt x="3473806" y="27432"/>
                </a:cubicBezTo>
                <a:cubicBezTo>
                  <a:pt x="3218178" y="40219"/>
                  <a:pt x="3056855" y="39147"/>
                  <a:pt x="2704795" y="27432"/>
                </a:cubicBezTo>
                <a:cubicBezTo>
                  <a:pt x="2352735" y="15717"/>
                  <a:pt x="2319447" y="38401"/>
                  <a:pt x="1935785" y="27432"/>
                </a:cubicBezTo>
                <a:cubicBezTo>
                  <a:pt x="1552123" y="16464"/>
                  <a:pt x="1532619" y="8678"/>
                  <a:pt x="1378915" y="27432"/>
                </a:cubicBezTo>
                <a:cubicBezTo>
                  <a:pt x="1225211" y="46187"/>
                  <a:pt x="1038692" y="43452"/>
                  <a:pt x="715975" y="27432"/>
                </a:cubicBezTo>
                <a:cubicBezTo>
                  <a:pt x="393258" y="11412"/>
                  <a:pt x="303768" y="36088"/>
                  <a:pt x="0" y="27432"/>
                </a:cubicBezTo>
                <a:cubicBezTo>
                  <a:pt x="151" y="17585"/>
                  <a:pt x="-198" y="13251"/>
                  <a:pt x="0" y="0"/>
                </a:cubicBezTo>
                <a:close/>
              </a:path>
            </a:pathLst>
          </a:custGeom>
          <a:solidFill>
            <a:srgbClr val="FBF9F6"/>
          </a:solidFill>
          <a:ln w="41275" cap="rnd">
            <a:solidFill>
              <a:srgbClr val="FBF9F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7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DB17D-3696-403D-BC82-3F91A9C91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6894575" cy="3566160"/>
          </a:xfrm>
        </p:spPr>
        <p:txBody>
          <a:bodyPr>
            <a:normAutofit/>
          </a:bodyPr>
          <a:lstStyle/>
          <a:p>
            <a:r>
              <a:rPr lang="en-US"/>
              <a:t>Where did this happen?: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FB75D-6DC3-4380-B49B-BE53D3212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6008"/>
            <a:ext cx="6894576" cy="1572768"/>
          </a:xfrm>
        </p:spPr>
        <p:txBody>
          <a:bodyPr>
            <a:normAutofit/>
          </a:bodyPr>
          <a:lstStyle/>
          <a:p>
            <a:r>
              <a:rPr lang="en-US" dirty="0"/>
              <a:t>The United States, but specifically the State of New York.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6D8DA5"/>
          </a:solidFill>
          <a:ln w="38100" cap="rnd">
            <a:solidFill>
              <a:srgbClr val="6D8DA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lescope at top of the Eiffel Tower looking down out at the city">
            <a:extLst>
              <a:ext uri="{FF2B5EF4-FFF2-40B4-BE49-F238E27FC236}">
                <a16:creationId xmlns:a16="http://schemas.microsoft.com/office/drawing/2014/main" id="{0B24A79A-93E4-4A7B-B4EF-3BE003B18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8" r="20197" b="-1"/>
          <a:stretch/>
        </p:blipFill>
        <p:spPr>
          <a:xfrm>
            <a:off x="8139803" y="10"/>
            <a:ext cx="4052199" cy="6857990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8700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C7036-20BC-4F5E-997D-8817ADEE1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r>
              <a:rPr lang="en-US" sz="8800"/>
              <a:t>Why?: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0B1F1-9191-4B4D-852C-9BB34EA62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bg1"/>
                </a:solidFill>
              </a:rPr>
              <a:t>Many people in the United States may not have health insurance. The COVID-19 pandemic has intensified this problem by causing many people to lose their jobs and, as a result, their health insurance. Many people are struggling to get access to appropriate medical services at a time when staying healthy is more important than ever.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27432"/>
          </a:xfrm>
          <a:custGeom>
            <a:avLst/>
            <a:gdLst>
              <a:gd name="connsiteX0" fmla="*/ 0 w 6281928"/>
              <a:gd name="connsiteY0" fmla="*/ 0 h 27432"/>
              <a:gd name="connsiteX1" fmla="*/ 572353 w 6281928"/>
              <a:gd name="connsiteY1" fmla="*/ 0 h 27432"/>
              <a:gd name="connsiteX2" fmla="*/ 1207526 w 6281928"/>
              <a:gd name="connsiteY2" fmla="*/ 0 h 27432"/>
              <a:gd name="connsiteX3" fmla="*/ 1779880 w 6281928"/>
              <a:gd name="connsiteY3" fmla="*/ 0 h 27432"/>
              <a:gd name="connsiteX4" fmla="*/ 2540691 w 6281928"/>
              <a:gd name="connsiteY4" fmla="*/ 0 h 27432"/>
              <a:gd name="connsiteX5" fmla="*/ 3238683 w 6281928"/>
              <a:gd name="connsiteY5" fmla="*/ 0 h 27432"/>
              <a:gd name="connsiteX6" fmla="*/ 3936675 w 6281928"/>
              <a:gd name="connsiteY6" fmla="*/ 0 h 27432"/>
              <a:gd name="connsiteX7" fmla="*/ 4760305 w 6281928"/>
              <a:gd name="connsiteY7" fmla="*/ 0 h 27432"/>
              <a:gd name="connsiteX8" fmla="*/ 5521117 w 6281928"/>
              <a:gd name="connsiteY8" fmla="*/ 0 h 27432"/>
              <a:gd name="connsiteX9" fmla="*/ 6281928 w 6281928"/>
              <a:gd name="connsiteY9" fmla="*/ 0 h 27432"/>
              <a:gd name="connsiteX10" fmla="*/ 6281928 w 6281928"/>
              <a:gd name="connsiteY10" fmla="*/ 27432 h 27432"/>
              <a:gd name="connsiteX11" fmla="*/ 5772394 w 6281928"/>
              <a:gd name="connsiteY11" fmla="*/ 27432 h 27432"/>
              <a:gd name="connsiteX12" fmla="*/ 5200040 w 6281928"/>
              <a:gd name="connsiteY12" fmla="*/ 27432 h 27432"/>
              <a:gd name="connsiteX13" fmla="*/ 4439229 w 6281928"/>
              <a:gd name="connsiteY13" fmla="*/ 27432 h 27432"/>
              <a:gd name="connsiteX14" fmla="*/ 3615599 w 6281928"/>
              <a:gd name="connsiteY14" fmla="*/ 27432 h 27432"/>
              <a:gd name="connsiteX15" fmla="*/ 2980426 w 6281928"/>
              <a:gd name="connsiteY15" fmla="*/ 27432 h 27432"/>
              <a:gd name="connsiteX16" fmla="*/ 2156795 w 6281928"/>
              <a:gd name="connsiteY16" fmla="*/ 27432 h 27432"/>
              <a:gd name="connsiteX17" fmla="*/ 1584442 w 6281928"/>
              <a:gd name="connsiteY17" fmla="*/ 27432 h 27432"/>
              <a:gd name="connsiteX18" fmla="*/ 1074908 w 6281928"/>
              <a:gd name="connsiteY18" fmla="*/ 27432 h 27432"/>
              <a:gd name="connsiteX19" fmla="*/ 0 w 6281928"/>
              <a:gd name="connsiteY19" fmla="*/ 27432 h 27432"/>
              <a:gd name="connsiteX20" fmla="*/ 0 w 6281928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27432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764" y="13055"/>
                  <a:pt x="6281755" y="18641"/>
                  <a:pt x="6281928" y="27432"/>
                </a:cubicBezTo>
                <a:cubicBezTo>
                  <a:pt x="6078981" y="17572"/>
                  <a:pt x="5961061" y="11434"/>
                  <a:pt x="5772394" y="27432"/>
                </a:cubicBezTo>
                <a:cubicBezTo>
                  <a:pt x="5583727" y="43430"/>
                  <a:pt x="5329968" y="33352"/>
                  <a:pt x="5200040" y="27432"/>
                </a:cubicBezTo>
                <a:cubicBezTo>
                  <a:pt x="5070112" y="21512"/>
                  <a:pt x="4793288" y="30214"/>
                  <a:pt x="4439229" y="27432"/>
                </a:cubicBezTo>
                <a:cubicBezTo>
                  <a:pt x="4085170" y="24650"/>
                  <a:pt x="3813765" y="-7322"/>
                  <a:pt x="3615599" y="27432"/>
                </a:cubicBezTo>
                <a:cubicBezTo>
                  <a:pt x="3417433" y="62186"/>
                  <a:pt x="3133643" y="29871"/>
                  <a:pt x="2980426" y="27432"/>
                </a:cubicBezTo>
                <a:cubicBezTo>
                  <a:pt x="2827209" y="24993"/>
                  <a:pt x="2380685" y="60994"/>
                  <a:pt x="2156795" y="27432"/>
                </a:cubicBezTo>
                <a:cubicBezTo>
                  <a:pt x="1932905" y="-6130"/>
                  <a:pt x="1716744" y="7746"/>
                  <a:pt x="1584442" y="27432"/>
                </a:cubicBezTo>
                <a:cubicBezTo>
                  <a:pt x="1452140" y="47118"/>
                  <a:pt x="1280887" y="21894"/>
                  <a:pt x="1074908" y="27432"/>
                </a:cubicBezTo>
                <a:cubicBezTo>
                  <a:pt x="868929" y="32970"/>
                  <a:pt x="318124" y="-8734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6281928" h="27432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725" y="11634"/>
                  <a:pt x="6283131" y="16994"/>
                  <a:pt x="6281928" y="27432"/>
                </a:cubicBezTo>
                <a:cubicBezTo>
                  <a:pt x="6036108" y="24483"/>
                  <a:pt x="5743611" y="19559"/>
                  <a:pt x="5583936" y="27432"/>
                </a:cubicBezTo>
                <a:cubicBezTo>
                  <a:pt x="5424261" y="35305"/>
                  <a:pt x="5250533" y="8965"/>
                  <a:pt x="4948763" y="27432"/>
                </a:cubicBezTo>
                <a:cubicBezTo>
                  <a:pt x="4646993" y="45899"/>
                  <a:pt x="4354673" y="16709"/>
                  <a:pt x="4125133" y="27432"/>
                </a:cubicBezTo>
                <a:cubicBezTo>
                  <a:pt x="3895593" y="38156"/>
                  <a:pt x="3570246" y="38353"/>
                  <a:pt x="3301502" y="27432"/>
                </a:cubicBezTo>
                <a:cubicBezTo>
                  <a:pt x="3032758" y="16511"/>
                  <a:pt x="2955340" y="21049"/>
                  <a:pt x="2729149" y="27432"/>
                </a:cubicBezTo>
                <a:cubicBezTo>
                  <a:pt x="2502958" y="33815"/>
                  <a:pt x="2269423" y="12286"/>
                  <a:pt x="2031157" y="27432"/>
                </a:cubicBezTo>
                <a:cubicBezTo>
                  <a:pt x="1792891" y="42578"/>
                  <a:pt x="1484731" y="31266"/>
                  <a:pt x="1207526" y="27432"/>
                </a:cubicBezTo>
                <a:cubicBezTo>
                  <a:pt x="930321" y="23598"/>
                  <a:pt x="560231" y="-24258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9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147C-B451-47C5-95F7-D4872A8D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Searching, Analysis, and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48DCC-1C29-40C1-95BA-8921AD5F9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506" y="2011680"/>
            <a:ext cx="8332588" cy="4116597"/>
          </a:xfrm>
        </p:spPr>
      </p:pic>
    </p:spTree>
    <p:extLst>
      <p:ext uri="{BB962C8B-B14F-4D97-AF65-F5344CB8AC3E}">
        <p14:creationId xmlns:p14="http://schemas.microsoft.com/office/powerpoint/2010/main" val="99138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DC83-E858-498B-B35D-AE2F3944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COVID-19 Cases</a:t>
            </a:r>
            <a:br>
              <a:rPr lang="en-US" dirty="0"/>
            </a:br>
            <a:r>
              <a:rPr lang="en-US" dirty="0"/>
              <a:t>New York Analysis: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ED9EC3-F315-46BC-8397-912B77A01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2133600"/>
            <a:ext cx="9253438" cy="4003040"/>
          </a:xfrm>
        </p:spPr>
      </p:pic>
    </p:spTree>
    <p:extLst>
      <p:ext uri="{BB962C8B-B14F-4D97-AF65-F5344CB8AC3E}">
        <p14:creationId xmlns:p14="http://schemas.microsoft.com/office/powerpoint/2010/main" val="272342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24CC-2A6B-4913-A7AB-3668F89C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41DCA-DA4A-4845-88F5-167B885C4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640" y="2072640"/>
            <a:ext cx="8290727" cy="4277360"/>
          </a:xfrm>
        </p:spPr>
      </p:pic>
    </p:spTree>
    <p:extLst>
      <p:ext uri="{BB962C8B-B14F-4D97-AF65-F5344CB8AC3E}">
        <p14:creationId xmlns:p14="http://schemas.microsoft.com/office/powerpoint/2010/main" val="92416530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288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The Hand Bold</vt:lpstr>
      <vt:lpstr>The Serif Hand Black</vt:lpstr>
      <vt:lpstr>SketchyVTI</vt:lpstr>
      <vt:lpstr>Health Insurance Options for the Uninsured in New York</vt:lpstr>
      <vt:lpstr>Summary</vt:lpstr>
      <vt:lpstr>Problem &amp; Issue Identification:  ● Who are the people or communities in need of help?:   </vt:lpstr>
      <vt:lpstr>When did the problem take place?</vt:lpstr>
      <vt:lpstr>Where did this happen?:</vt:lpstr>
      <vt:lpstr>Why?:</vt:lpstr>
      <vt:lpstr>Data Searching, Analysis, and Visualization</vt:lpstr>
      <vt:lpstr>COVID-19 Cases New York Analysis:</vt:lpstr>
      <vt:lpstr>Data Analysis:</vt:lpstr>
      <vt:lpstr>Standard deviation, Variance and Iqr:</vt:lpstr>
      <vt:lpstr>Correlation between each attribute:</vt:lpstr>
      <vt:lpstr>No of new covid-19 positive cases in each county:</vt:lpstr>
      <vt:lpstr>Correlation heat map: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 Options for the Uninsured in New York</dc:title>
  <dc:creator>Ankireddypalli, Amarnadha Reddy (UMKC-Student)</dc:creator>
  <cp:lastModifiedBy>Ankireddypalli, Amarnadha Reddy (UMKC-Student)</cp:lastModifiedBy>
  <cp:revision>4</cp:revision>
  <dcterms:created xsi:type="dcterms:W3CDTF">2021-04-21T03:33:57Z</dcterms:created>
  <dcterms:modified xsi:type="dcterms:W3CDTF">2021-04-21T04:06:24Z</dcterms:modified>
</cp:coreProperties>
</file>