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5FDC7-3833-40CB-A8E2-509F11DFD42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4F5AB5-9E5F-441A-A33D-29052A8D6C81}">
      <dgm:prSet/>
      <dgm:spPr/>
      <dgm:t>
        <a:bodyPr/>
        <a:lstStyle/>
        <a:p>
          <a:r>
            <a:rPr lang="en-US"/>
            <a:t>We explored and implemented a solution for those in New York who do not have health insurance using data. </a:t>
          </a:r>
        </a:p>
      </dgm:t>
    </dgm:pt>
    <dgm:pt modelId="{55017984-99FE-45F3-9FB5-3200537E17DE}" type="parTrans" cxnId="{12BEE918-4C72-4062-A250-C5AD7DE80ADA}">
      <dgm:prSet/>
      <dgm:spPr/>
      <dgm:t>
        <a:bodyPr/>
        <a:lstStyle/>
        <a:p>
          <a:endParaRPr lang="en-US"/>
        </a:p>
      </dgm:t>
    </dgm:pt>
    <dgm:pt modelId="{4A7A3D46-3D06-4C73-9250-3EED24D8AAE1}" type="sibTrans" cxnId="{12BEE918-4C72-4062-A250-C5AD7DE80ADA}">
      <dgm:prSet/>
      <dgm:spPr/>
      <dgm:t>
        <a:bodyPr/>
        <a:lstStyle/>
        <a:p>
          <a:endParaRPr lang="en-US"/>
        </a:p>
      </dgm:t>
    </dgm:pt>
    <dgm:pt modelId="{98F6505E-D737-4ABB-B3EF-3AFF1DF2C69C}">
      <dgm:prSet/>
      <dgm:spPr/>
      <dgm:t>
        <a:bodyPr/>
        <a:lstStyle/>
        <a:p>
          <a:r>
            <a:rPr lang="en-US"/>
            <a:t>First, we'll go over how we described the problem and concern, taking into account both pre-pandemic and pandemic conditions. </a:t>
          </a:r>
        </a:p>
      </dgm:t>
    </dgm:pt>
    <dgm:pt modelId="{EA7398F6-609C-46A0-BB21-EB1FACE43341}" type="parTrans" cxnId="{AD6F9C17-7575-4895-B060-B038E8C91553}">
      <dgm:prSet/>
      <dgm:spPr/>
      <dgm:t>
        <a:bodyPr/>
        <a:lstStyle/>
        <a:p>
          <a:endParaRPr lang="en-US"/>
        </a:p>
      </dgm:t>
    </dgm:pt>
    <dgm:pt modelId="{8E9A4900-D06C-4311-8A97-FDB271C8DC0E}" type="sibTrans" cxnId="{AD6F9C17-7575-4895-B060-B038E8C91553}">
      <dgm:prSet/>
      <dgm:spPr/>
      <dgm:t>
        <a:bodyPr/>
        <a:lstStyle/>
        <a:p>
          <a:endParaRPr lang="en-US"/>
        </a:p>
      </dgm:t>
    </dgm:pt>
    <dgm:pt modelId="{F3C56B7E-71B7-4AE5-B789-E42517767696}">
      <dgm:prSet/>
      <dgm:spPr/>
      <dgm:t>
        <a:bodyPr/>
        <a:lstStyle/>
        <a:p>
          <a:r>
            <a:rPr lang="en-US"/>
            <a:t>We examined data sets, completed analysis, and created visualizations to explain the issue from a data perspective after identifying the problem.</a:t>
          </a:r>
        </a:p>
      </dgm:t>
    </dgm:pt>
    <dgm:pt modelId="{AF95C9C7-4BDB-4E14-89D2-E75116DAFEF9}" type="parTrans" cxnId="{0B6EDDE2-D045-4280-BE6E-9708DA94C743}">
      <dgm:prSet/>
      <dgm:spPr/>
      <dgm:t>
        <a:bodyPr/>
        <a:lstStyle/>
        <a:p>
          <a:endParaRPr lang="en-US"/>
        </a:p>
      </dgm:t>
    </dgm:pt>
    <dgm:pt modelId="{4D7EEC0C-2F89-49F8-B725-A1EA52CBB0FE}" type="sibTrans" cxnId="{0B6EDDE2-D045-4280-BE6E-9708DA94C743}">
      <dgm:prSet/>
      <dgm:spPr/>
      <dgm:t>
        <a:bodyPr/>
        <a:lstStyle/>
        <a:p>
          <a:endParaRPr lang="en-US"/>
        </a:p>
      </dgm:t>
    </dgm:pt>
    <dgm:pt modelId="{D7D24511-6250-42C7-BD2E-D7B76A5209AE}" type="pres">
      <dgm:prSet presAssocID="{3B45FDC7-3833-40CB-A8E2-509F11DFD421}" presName="linear" presStyleCnt="0">
        <dgm:presLayoutVars>
          <dgm:animLvl val="lvl"/>
          <dgm:resizeHandles val="exact"/>
        </dgm:presLayoutVars>
      </dgm:prSet>
      <dgm:spPr/>
    </dgm:pt>
    <dgm:pt modelId="{5B62A00B-42E1-4E6D-83E8-4CDE8721885C}" type="pres">
      <dgm:prSet presAssocID="{A64F5AB5-9E5F-441A-A33D-29052A8D6C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9670FA-D5DC-467D-8321-0618371226AA}" type="pres">
      <dgm:prSet presAssocID="{4A7A3D46-3D06-4C73-9250-3EED24D8AAE1}" presName="spacer" presStyleCnt="0"/>
      <dgm:spPr/>
    </dgm:pt>
    <dgm:pt modelId="{D80B63B6-D9A7-4BBF-ACDD-0C12FE6A4598}" type="pres">
      <dgm:prSet presAssocID="{98F6505E-D737-4ABB-B3EF-3AFF1DF2C6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C5ED44-A785-43FE-8225-F08506694F9C}" type="pres">
      <dgm:prSet presAssocID="{8E9A4900-D06C-4311-8A97-FDB271C8DC0E}" presName="spacer" presStyleCnt="0"/>
      <dgm:spPr/>
    </dgm:pt>
    <dgm:pt modelId="{DF7BE0DC-CD3F-42B9-B2E5-B58B89A69259}" type="pres">
      <dgm:prSet presAssocID="{F3C56B7E-71B7-4AE5-B789-E4251776769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D6F9C17-7575-4895-B060-B038E8C91553}" srcId="{3B45FDC7-3833-40CB-A8E2-509F11DFD421}" destId="{98F6505E-D737-4ABB-B3EF-3AFF1DF2C69C}" srcOrd="1" destOrd="0" parTransId="{EA7398F6-609C-46A0-BB21-EB1FACE43341}" sibTransId="{8E9A4900-D06C-4311-8A97-FDB271C8DC0E}"/>
    <dgm:cxn modelId="{12BEE918-4C72-4062-A250-C5AD7DE80ADA}" srcId="{3B45FDC7-3833-40CB-A8E2-509F11DFD421}" destId="{A64F5AB5-9E5F-441A-A33D-29052A8D6C81}" srcOrd="0" destOrd="0" parTransId="{55017984-99FE-45F3-9FB5-3200537E17DE}" sibTransId="{4A7A3D46-3D06-4C73-9250-3EED24D8AAE1}"/>
    <dgm:cxn modelId="{6CBF5722-B1F3-4116-A467-10A92CAF7CA0}" type="presOf" srcId="{A64F5AB5-9E5F-441A-A33D-29052A8D6C81}" destId="{5B62A00B-42E1-4E6D-83E8-4CDE8721885C}" srcOrd="0" destOrd="0" presId="urn:microsoft.com/office/officeart/2005/8/layout/vList2"/>
    <dgm:cxn modelId="{0529712A-0161-4B32-AF8A-32E634511AC2}" type="presOf" srcId="{3B45FDC7-3833-40CB-A8E2-509F11DFD421}" destId="{D7D24511-6250-42C7-BD2E-D7B76A5209AE}" srcOrd="0" destOrd="0" presId="urn:microsoft.com/office/officeart/2005/8/layout/vList2"/>
    <dgm:cxn modelId="{D7AC133B-2D91-4AA3-9E6B-D27238536130}" type="presOf" srcId="{98F6505E-D737-4ABB-B3EF-3AFF1DF2C69C}" destId="{D80B63B6-D9A7-4BBF-ACDD-0C12FE6A4598}" srcOrd="0" destOrd="0" presId="urn:microsoft.com/office/officeart/2005/8/layout/vList2"/>
    <dgm:cxn modelId="{B460C5A0-9389-47A0-8893-658ABF187EEE}" type="presOf" srcId="{F3C56B7E-71B7-4AE5-B789-E42517767696}" destId="{DF7BE0DC-CD3F-42B9-B2E5-B58B89A69259}" srcOrd="0" destOrd="0" presId="urn:microsoft.com/office/officeart/2005/8/layout/vList2"/>
    <dgm:cxn modelId="{0B6EDDE2-D045-4280-BE6E-9708DA94C743}" srcId="{3B45FDC7-3833-40CB-A8E2-509F11DFD421}" destId="{F3C56B7E-71B7-4AE5-B789-E42517767696}" srcOrd="2" destOrd="0" parTransId="{AF95C9C7-4BDB-4E14-89D2-E75116DAFEF9}" sibTransId="{4D7EEC0C-2F89-49F8-B725-A1EA52CBB0FE}"/>
    <dgm:cxn modelId="{0DE75F0F-7AA8-47D2-997C-96C4F00AB9EF}" type="presParOf" srcId="{D7D24511-6250-42C7-BD2E-D7B76A5209AE}" destId="{5B62A00B-42E1-4E6D-83E8-4CDE8721885C}" srcOrd="0" destOrd="0" presId="urn:microsoft.com/office/officeart/2005/8/layout/vList2"/>
    <dgm:cxn modelId="{E22782E9-09DC-4833-8A6F-F763A083CF08}" type="presParOf" srcId="{D7D24511-6250-42C7-BD2E-D7B76A5209AE}" destId="{DB9670FA-D5DC-467D-8321-0618371226AA}" srcOrd="1" destOrd="0" presId="urn:microsoft.com/office/officeart/2005/8/layout/vList2"/>
    <dgm:cxn modelId="{BFEC17E4-2811-445D-9E9E-210188EEEDB3}" type="presParOf" srcId="{D7D24511-6250-42C7-BD2E-D7B76A5209AE}" destId="{D80B63B6-D9A7-4BBF-ACDD-0C12FE6A4598}" srcOrd="2" destOrd="0" presId="urn:microsoft.com/office/officeart/2005/8/layout/vList2"/>
    <dgm:cxn modelId="{6D7A9A6C-7825-4DBF-A2EF-6ACDD1F1CAA7}" type="presParOf" srcId="{D7D24511-6250-42C7-BD2E-D7B76A5209AE}" destId="{4FC5ED44-A785-43FE-8225-F08506694F9C}" srcOrd="3" destOrd="0" presId="urn:microsoft.com/office/officeart/2005/8/layout/vList2"/>
    <dgm:cxn modelId="{57CEBD44-B1EB-474A-801F-8D4A27F1EAB3}" type="presParOf" srcId="{D7D24511-6250-42C7-BD2E-D7B76A5209AE}" destId="{DF7BE0DC-CD3F-42B9-B2E5-B58B89A6925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2A00B-42E1-4E6D-83E8-4CDE8721885C}">
      <dsp:nvSpPr>
        <dsp:cNvPr id="0" name=""/>
        <dsp:cNvSpPr/>
      </dsp:nvSpPr>
      <dsp:spPr>
        <a:xfrm>
          <a:off x="0" y="50430"/>
          <a:ext cx="6900512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We explored and implemented a solution for those in New York who do not have health insurance using data. </a:t>
          </a:r>
        </a:p>
      </dsp:txBody>
      <dsp:txXfrm>
        <a:off x="85444" y="135874"/>
        <a:ext cx="6729624" cy="1579432"/>
      </dsp:txXfrm>
    </dsp:sp>
    <dsp:sp modelId="{D80B63B6-D9A7-4BBF-ACDD-0C12FE6A4598}">
      <dsp:nvSpPr>
        <dsp:cNvPr id="0" name=""/>
        <dsp:cNvSpPr/>
      </dsp:nvSpPr>
      <dsp:spPr>
        <a:xfrm>
          <a:off x="0" y="1892910"/>
          <a:ext cx="6900512" cy="175032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First, we'll go over how we described the problem and concern, taking into account both pre-pandemic and pandemic conditions. </a:t>
          </a:r>
        </a:p>
      </dsp:txBody>
      <dsp:txXfrm>
        <a:off x="85444" y="1978354"/>
        <a:ext cx="6729624" cy="1579432"/>
      </dsp:txXfrm>
    </dsp:sp>
    <dsp:sp modelId="{DF7BE0DC-CD3F-42B9-B2E5-B58B89A69259}">
      <dsp:nvSpPr>
        <dsp:cNvPr id="0" name=""/>
        <dsp:cNvSpPr/>
      </dsp:nvSpPr>
      <dsp:spPr>
        <a:xfrm>
          <a:off x="0" y="3735390"/>
          <a:ext cx="6900512" cy="175032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We examined data sets, completed analysis, and created visualizations to explain the issue from a data perspective after identifying the problem.</a:t>
          </a:r>
        </a:p>
      </dsp:txBody>
      <dsp:txXfrm>
        <a:off x="85444" y="3820834"/>
        <a:ext cx="6729624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2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8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1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8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7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9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7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5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8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8DE97-75A4-4486-A9BE-6C2E3D025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dirty="0"/>
              <a:t>Health Insurance Options for the Uninsured in New York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4B19E-FC9A-4E9F-8A63-E72A3C764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6436" y="3536255"/>
            <a:ext cx="3223928" cy="380744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4D565-E36B-428C-89E1-4DB8AA560416}"/>
              </a:ext>
            </a:extLst>
          </p:cNvPr>
          <p:cNvSpPr txBox="1"/>
          <p:nvPr/>
        </p:nvSpPr>
        <p:spPr>
          <a:xfrm>
            <a:off x="8737600" y="2296160"/>
            <a:ext cx="2255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Amarnadha Reddy A</a:t>
            </a:r>
          </a:p>
          <a:p>
            <a:r>
              <a:rPr lang="en-US" sz="2800" dirty="0"/>
              <a:t>Saikumar Reddy P</a:t>
            </a:r>
          </a:p>
          <a:p>
            <a:r>
              <a:rPr lang="en-US" sz="2800" dirty="0"/>
              <a:t>Naga Mounika T</a:t>
            </a:r>
          </a:p>
        </p:txBody>
      </p:sp>
    </p:spTree>
    <p:extLst>
      <p:ext uri="{BB962C8B-B14F-4D97-AF65-F5344CB8AC3E}">
        <p14:creationId xmlns:p14="http://schemas.microsoft.com/office/powerpoint/2010/main" val="118703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A76E-847C-4566-B4F2-5E0FBEFA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deviation, Variance and </a:t>
            </a:r>
            <a:r>
              <a:rPr lang="en-US" dirty="0" err="1"/>
              <a:t>Iqr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5DD88-10F9-4EE0-8376-C68BBF842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280" y="2235200"/>
            <a:ext cx="9428285" cy="3718560"/>
          </a:xfrm>
        </p:spPr>
      </p:pic>
    </p:spTree>
    <p:extLst>
      <p:ext uri="{BB962C8B-B14F-4D97-AF65-F5344CB8AC3E}">
        <p14:creationId xmlns:p14="http://schemas.microsoft.com/office/powerpoint/2010/main" val="209065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E634-79FE-4ADA-817C-4DD2D90E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each attribute: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E3E88-3C31-4622-A465-BB81C855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0480"/>
            <a:ext cx="10136401" cy="2600960"/>
          </a:xfrm>
        </p:spPr>
      </p:pic>
    </p:spTree>
    <p:extLst>
      <p:ext uri="{BB962C8B-B14F-4D97-AF65-F5344CB8AC3E}">
        <p14:creationId xmlns:p14="http://schemas.microsoft.com/office/powerpoint/2010/main" val="425344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1ABE-CF33-4BC6-B73B-7A0398E3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 fontScale="90000"/>
          </a:bodyPr>
          <a:lstStyle/>
          <a:p>
            <a:r>
              <a:rPr lang="en-US" dirty="0"/>
              <a:t>No of new covid-19 positive cases in each county: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DD00E-3498-4B95-84B8-848DF74C7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3520"/>
            <a:ext cx="10515600" cy="4749165"/>
          </a:xfrm>
        </p:spPr>
      </p:pic>
    </p:spTree>
    <p:extLst>
      <p:ext uri="{BB962C8B-B14F-4D97-AF65-F5344CB8AC3E}">
        <p14:creationId xmlns:p14="http://schemas.microsoft.com/office/powerpoint/2010/main" val="199524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4D55-BB61-43DA-9E83-F7CE889D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 map: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ECE56-CDAD-4F38-B012-B792BE51B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760" y="1975537"/>
            <a:ext cx="8727440" cy="4159464"/>
          </a:xfrm>
        </p:spPr>
      </p:pic>
    </p:spTree>
    <p:extLst>
      <p:ext uri="{BB962C8B-B14F-4D97-AF65-F5344CB8AC3E}">
        <p14:creationId xmlns:p14="http://schemas.microsoft.com/office/powerpoint/2010/main" val="40245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14CF-DE35-4FCC-B29C-19C0485F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</a:t>
            </a:r>
            <a:br>
              <a:rPr lang="en-US" sz="8000"/>
            </a:br>
            <a:endParaRPr lang="en-US" sz="800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2276"/>
          </a:solidFill>
          <a:ln w="38100" cap="rnd">
            <a:solidFill>
              <a:srgbClr val="FF227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id="{3337C48C-A510-4CEC-AE89-1316EE9B1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4" r="165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123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997D1-6D3C-4D3D-8F86-BB5F10E8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Summary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DB118E-8315-4804-B4BA-6532ED156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64342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83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E849D-2F35-432F-A2FB-C76006E84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/>
              <a:t>Problem &amp; Issue Identification:</a:t>
            </a:r>
            <a:br>
              <a:rPr lang="en-US" sz="3200"/>
            </a:br>
            <a:br>
              <a:rPr lang="en-US" sz="3200"/>
            </a:br>
            <a:r>
              <a:rPr lang="en-US" sz="3200"/>
              <a:t>● Who are the people or communities in need of help?: </a:t>
            </a:r>
            <a:br>
              <a:rPr lang="en-US" sz="3200"/>
            </a:br>
            <a:br>
              <a:rPr lang="en-US" sz="3200"/>
            </a:br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93CF2-F3A1-4CD4-9933-055260187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/>
              <a:t>The communities in need of help are those without health insurance during the COVID-19 pandemic.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Many question marks on black background">
            <a:extLst>
              <a:ext uri="{FF2B5EF4-FFF2-40B4-BE49-F238E27FC236}">
                <a16:creationId xmlns:a16="http://schemas.microsoft.com/office/drawing/2014/main" id="{0178CEED-4111-43BE-B46E-0EEE21706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845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4980C-FDED-4ED0-B209-0DC7E8546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r>
              <a:rPr lang="en-US" sz="7400" dirty="0">
                <a:solidFill>
                  <a:srgbClr val="FBF9F6"/>
                </a:solidFill>
              </a:rPr>
              <a:t>When did the problem take place?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92E2F-9010-41B5-B835-44E8AB2E4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>
                <a:solidFill>
                  <a:srgbClr val="FBF9F6"/>
                </a:solidFill>
              </a:rPr>
              <a:t>Although the lack of affordable health care has long been a concern in the United States, it became even more so during the COVID-19 pandemic, which struck the country in March of 2020 and continues to be an issue.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3FBD61B1-DD4A-4057-8C16-338C3D0BB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7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DB17D-3696-403D-BC82-3F91A9C91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</p:spPr>
        <p:txBody>
          <a:bodyPr>
            <a:normAutofit/>
          </a:bodyPr>
          <a:lstStyle/>
          <a:p>
            <a:r>
              <a:rPr lang="en-US"/>
              <a:t>Where did this happen?: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FB75D-6DC3-4380-B49B-BE53D3212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>
            <a:normAutofit/>
          </a:bodyPr>
          <a:lstStyle/>
          <a:p>
            <a:r>
              <a:rPr lang="en-US" dirty="0"/>
              <a:t>The United States, but specifically the State of New York.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D8DA5"/>
          </a:solidFill>
          <a:ln w="38100" cap="rnd">
            <a:solidFill>
              <a:srgbClr val="6D8DA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lescope at top of the Eiffel Tower looking down out at the city">
            <a:extLst>
              <a:ext uri="{FF2B5EF4-FFF2-40B4-BE49-F238E27FC236}">
                <a16:creationId xmlns:a16="http://schemas.microsoft.com/office/drawing/2014/main" id="{0B24A79A-93E4-4A7B-B4EF-3BE003B18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8" r="20197" b="-1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700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C7036-20BC-4F5E-997D-8817ADEE1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r>
              <a:rPr lang="en-US" sz="8800"/>
              <a:t>Why?: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0B1F1-9191-4B4D-852C-9BB34EA62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1"/>
                </a:solidFill>
              </a:rPr>
              <a:t>Many people in the United States may not have health insurance. The COVID-19 pandemic has intensified this problem by causing many people to lose their jobs and, as a result, their health insurance. Many people are struggling to get access to appropriate medical services at a time when staying healthy is more important than ever.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9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147C-B451-47C5-95F7-D4872A8D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Searching, Analysis, and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48DCC-1C29-40C1-95BA-8921AD5F9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506" y="2011680"/>
            <a:ext cx="8332588" cy="4116597"/>
          </a:xfrm>
        </p:spPr>
      </p:pic>
    </p:spTree>
    <p:extLst>
      <p:ext uri="{BB962C8B-B14F-4D97-AF65-F5344CB8AC3E}">
        <p14:creationId xmlns:p14="http://schemas.microsoft.com/office/powerpoint/2010/main" val="99138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DC83-E858-498B-B35D-AE2F3944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COVID-19 Cases</a:t>
            </a:r>
            <a:br>
              <a:rPr lang="en-US" dirty="0"/>
            </a:br>
            <a:r>
              <a:rPr lang="en-US" dirty="0"/>
              <a:t>New York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D9EC3-F315-46BC-8397-912B77A01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2133600"/>
            <a:ext cx="9253438" cy="4003040"/>
          </a:xfrm>
        </p:spPr>
      </p:pic>
    </p:spTree>
    <p:extLst>
      <p:ext uri="{BB962C8B-B14F-4D97-AF65-F5344CB8AC3E}">
        <p14:creationId xmlns:p14="http://schemas.microsoft.com/office/powerpoint/2010/main" val="272342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24CC-2A6B-4913-A7AB-3668F89C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41DCA-DA4A-4845-88F5-167B885C4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40" y="2072640"/>
            <a:ext cx="8290727" cy="4277360"/>
          </a:xfrm>
        </p:spPr>
      </p:pic>
    </p:spTree>
    <p:extLst>
      <p:ext uri="{BB962C8B-B14F-4D97-AF65-F5344CB8AC3E}">
        <p14:creationId xmlns:p14="http://schemas.microsoft.com/office/powerpoint/2010/main" val="92416530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297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The Hand Bold</vt:lpstr>
      <vt:lpstr>The Serif Hand Black</vt:lpstr>
      <vt:lpstr>SketchyVTI</vt:lpstr>
      <vt:lpstr>Health Insurance Options for the Uninsured in New York</vt:lpstr>
      <vt:lpstr>Summary</vt:lpstr>
      <vt:lpstr>Problem &amp; Issue Identification:  ● Who are the people or communities in need of help?:   </vt:lpstr>
      <vt:lpstr>When did the problem take place?</vt:lpstr>
      <vt:lpstr>Where did this happen?:</vt:lpstr>
      <vt:lpstr>Why?:</vt:lpstr>
      <vt:lpstr>Data Searching, Analysis, and Visualization</vt:lpstr>
      <vt:lpstr>COVID-19 Cases New York Analysis:</vt:lpstr>
      <vt:lpstr>Data Analysis:</vt:lpstr>
      <vt:lpstr>Standard deviation, Variance and Iqr:</vt:lpstr>
      <vt:lpstr>Correlation between each attribute:</vt:lpstr>
      <vt:lpstr>No of new covid-19 positive cases in each county:</vt:lpstr>
      <vt:lpstr>Correlation heat map: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Options for the Uninsured in New York</dc:title>
  <dc:creator>Ankireddypalli, Amarnadha Reddy (UMKC-Student)</dc:creator>
  <cp:lastModifiedBy>Ankireddypalli, Amarnadha Reddy (UMKC-Student)</cp:lastModifiedBy>
  <cp:revision>5</cp:revision>
  <dcterms:created xsi:type="dcterms:W3CDTF">2021-04-21T03:33:57Z</dcterms:created>
  <dcterms:modified xsi:type="dcterms:W3CDTF">2021-04-21T04:16:01Z</dcterms:modified>
</cp:coreProperties>
</file>