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3" r:id="rId6"/>
    <p:sldId id="264" r:id="rId7"/>
    <p:sldId id="269" r:id="rId8"/>
    <p:sldId id="272" r:id="rId9"/>
    <p:sldId id="273" r:id="rId10"/>
    <p:sldId id="262" r:id="rId11"/>
    <p:sldId id="260" r:id="rId12"/>
    <p:sldId id="271" r:id="rId13"/>
    <p:sldId id="261" r:id="rId14"/>
    <p:sldId id="270" r:id="rId15"/>
    <p:sldId id="265" r:id="rId16"/>
    <p:sldId id="266" r:id="rId17"/>
    <p:sldId id="275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5" autoAdjust="0"/>
    <p:restoredTop sz="94660"/>
  </p:normalViewPr>
  <p:slideViewPr>
    <p:cSldViewPr>
      <p:cViewPr>
        <p:scale>
          <a:sx n="125" d="100"/>
          <a:sy n="125" d="100"/>
        </p:scale>
        <p:origin x="1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E36FEE7-E729-4003-83FE-1BA6007F8DCF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583FD8A5-9854-449D-8A21-3AE521AF2F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844824"/>
            <a:ext cx="7772400" cy="1143000"/>
          </a:xfrm>
          <a:ln cmpd="dbl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softEdge rad="698500"/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/>
            <a:r>
              <a:rPr lang="ko-KR" altLang="en-US" sz="4800" b="1" cap="none" dirty="0" err="1" smtClean="0">
                <a:ln/>
                <a:solidFill>
                  <a:schemeClr val="accent3"/>
                </a:solidFill>
              </a:rPr>
              <a:t>올망</a:t>
            </a:r>
            <a:r>
              <a:rPr lang="ko-KR" altLang="en-US" sz="4800" b="1" cap="none" dirty="0" smtClean="0">
                <a:ln/>
                <a:solidFill>
                  <a:schemeClr val="accent3"/>
                </a:solidFill>
              </a:rPr>
              <a:t> </a:t>
            </a:r>
            <a:r>
              <a:rPr lang="ko-KR" altLang="en-US" sz="4800" b="1" cap="none" dirty="0" err="1" smtClean="0">
                <a:ln/>
                <a:solidFill>
                  <a:schemeClr val="accent3"/>
                </a:solidFill>
              </a:rPr>
              <a:t>졸망</a:t>
            </a:r>
            <a:endParaRPr lang="ko-KR" altLang="en-US" sz="48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sz="quarter" idx="13"/>
          </p:nvPr>
        </p:nvSpPr>
        <p:spPr>
          <a:xfrm>
            <a:off x="971600" y="2204864"/>
            <a:ext cx="7560840" cy="2664296"/>
          </a:xfrm>
        </p:spPr>
        <p:txBody>
          <a:bodyPr>
            <a:normAutofit fontScale="70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 algn="r">
              <a:buNone/>
            </a:pPr>
            <a:endParaRPr lang="en-US" altLang="ko-KR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 algn="r">
              <a:buNone/>
            </a:pPr>
            <a:endParaRPr lang="en-US" altLang="ko-KR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 algn="r">
              <a:buNone/>
            </a:pPr>
            <a:endParaRPr lang="en-US" altLang="ko-KR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 algn="r">
              <a:buNone/>
            </a:pP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팀장</a:t>
            </a:r>
            <a:r>
              <a:rPr lang="en-US" altLang="ko-KR" sz="2300" b="1" dirty="0" smtClean="0">
                <a:ln w="50800"/>
                <a:solidFill>
                  <a:schemeClr val="accent5"/>
                </a:solidFill>
              </a:rPr>
              <a:t>: </a:t>
            </a: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임현동</a:t>
            </a:r>
            <a:endParaRPr lang="en-US" altLang="ko-KR" sz="2300" b="1" dirty="0" smtClean="0">
              <a:ln w="50800"/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조원</a:t>
            </a:r>
            <a:r>
              <a:rPr lang="en-US" altLang="ko-KR" sz="2300" b="1" dirty="0" smtClean="0">
                <a:ln w="50800"/>
                <a:solidFill>
                  <a:schemeClr val="accent5"/>
                </a:solidFill>
              </a:rPr>
              <a:t>: </a:t>
            </a: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송진호</a:t>
            </a:r>
            <a:endParaRPr lang="en-US" altLang="ko-KR" sz="2300" b="1" dirty="0" smtClean="0">
              <a:ln w="50800"/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       이현재</a:t>
            </a:r>
            <a:endParaRPr lang="en-US" altLang="ko-KR" sz="2300" b="1" dirty="0" smtClean="0">
              <a:ln w="50800"/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       김민우</a:t>
            </a:r>
            <a:endParaRPr lang="en-US" altLang="ko-KR" sz="2300" b="1" dirty="0" smtClean="0">
              <a:ln w="50800"/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       최수빈</a:t>
            </a:r>
            <a:endParaRPr lang="en-US" altLang="ko-KR" sz="2300" b="1" dirty="0" smtClean="0">
              <a:ln w="50800"/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ko-KR" altLang="en-US" sz="2300" b="1" dirty="0" smtClean="0">
                <a:ln w="50800"/>
                <a:solidFill>
                  <a:schemeClr val="accent5"/>
                </a:solidFill>
              </a:rPr>
              <a:t>       한정훈</a:t>
            </a:r>
            <a:endParaRPr lang="ko-KR" altLang="en-US" sz="2300" b="1" dirty="0">
              <a:ln w="50800"/>
              <a:solidFill>
                <a:schemeClr val="accent5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4427984" y="4869160"/>
            <a:ext cx="4254624" cy="1112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담당 교수 </a:t>
            </a:r>
            <a:r>
              <a:rPr lang="en-US" altLang="ko-KR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 </a:t>
            </a:r>
            <a:r>
              <a:rPr lang="ko-KR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안태옥</a:t>
            </a:r>
            <a:endParaRPr lang="en-US" altLang="ko-KR" b="1" cap="all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>
                <a:solidFill>
                  <a:schemeClr val="bg1"/>
                </a:solidFill>
              </a:rPr>
              <a:t>호원대학교 컴퓨터 게임학부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7584" y="836712"/>
            <a:ext cx="7772400" cy="1143000"/>
          </a:xfrm>
          <a:prstGeom prst="rect">
            <a:avLst/>
          </a:prstGeom>
          <a:ln cmpd="dbl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softEdge rad="698500"/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 vert="horz" lIns="0" tIns="45720" rIns="0" bIns="45720" rtlCol="0" anchor="ctr">
            <a:normAutofit fontScale="85000" lnSpcReduction="2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 smtClean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NFC</a:t>
            </a:r>
            <a:r>
              <a:rPr lang="ko-KR" altLang="en-US" sz="4800" b="1" dirty="0" smtClean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와 웹페이지를 이용한 전자출석체크 시스템</a:t>
            </a:r>
            <a:endParaRPr kumimoji="0" lang="ko-KR" altLang="en-US" sz="4800" b="1" i="0" u="none" strike="noStrike" kern="1200" cap="none" spc="0" normalizeH="0" baseline="0" noProof="0" dirty="0">
              <a:ln/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1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772400" cy="1143000"/>
          </a:xfrm>
        </p:spPr>
        <p:txBody>
          <a:bodyPr/>
          <a:lstStyle/>
          <a:p>
            <a:r>
              <a:rPr lang="ko-KR" alt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팀원 구성 및 담당역할</a:t>
            </a:r>
            <a:endParaRPr lang="ko-KR" altLang="en-US" cap="non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9766784"/>
              </p:ext>
            </p:extLst>
          </p:nvPr>
        </p:nvGraphicFramePr>
        <p:xfrm>
          <a:off x="685800" y="1600200"/>
          <a:ext cx="7990656" cy="34849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3552"/>
                <a:gridCol w="2663552"/>
                <a:gridCol w="2663552"/>
              </a:tblGrid>
              <a:tr h="37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학번</a:t>
                      </a:r>
                      <a:endParaRPr lang="ko-KR" altLang="en-US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담당역할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  <a:tr h="65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임현동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조장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11013026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총괄</a:t>
                      </a:r>
                      <a:r>
                        <a:rPr lang="en-US" altLang="ko-KR" dirty="0" smtClean="0"/>
                        <a:t>, DB</a:t>
                      </a:r>
                      <a:r>
                        <a:rPr lang="ko-KR" altLang="en-US" dirty="0" smtClean="0"/>
                        <a:t>설계와 전반적인 프로그래밍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  <a:tr h="37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한정훈</a:t>
                      </a:r>
                      <a:endParaRPr lang="ko-KR" altLang="en-US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10825019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안드로이드</a:t>
                      </a:r>
                      <a:r>
                        <a:rPr lang="ko-KR" altLang="en-US" dirty="0" smtClean="0"/>
                        <a:t> 프로그래밍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  <a:tr h="65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31265001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웹디자인</a:t>
                      </a:r>
                      <a:r>
                        <a:rPr lang="ko-KR" altLang="en-US" dirty="0" smtClean="0"/>
                        <a:t> 총괄 및 문서관리 보조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  <a:tr h="65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송진호</a:t>
                      </a:r>
                      <a:endParaRPr lang="ko-KR" altLang="en-US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10713016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웹디자인</a:t>
                      </a:r>
                      <a:r>
                        <a:rPr lang="ko-KR" altLang="en-US" dirty="0" smtClean="0"/>
                        <a:t> 보조 및 </a:t>
                      </a:r>
                      <a:r>
                        <a:rPr lang="ko-KR" altLang="en-US" dirty="0" err="1" smtClean="0"/>
                        <a:t>웹프로그래밍</a:t>
                      </a:r>
                      <a:r>
                        <a:rPr lang="ko-KR" altLang="en-US" dirty="0" smtClean="0"/>
                        <a:t> 보조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  <a:tr h="37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김민우</a:t>
                      </a:r>
                      <a:endParaRPr lang="ko-KR" altLang="en-US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웹디자인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  <a:tr h="37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최수빈</a:t>
                      </a:r>
                      <a:endParaRPr lang="ko-KR" altLang="en-US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10713029</a:t>
                      </a:r>
                      <a:endParaRPr lang="ko-KR" alt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문서관리</a:t>
                      </a:r>
                      <a:endParaRPr lang="ko-KR" alt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-171400"/>
            <a:ext cx="7772400" cy="1143000"/>
          </a:xfrm>
        </p:spPr>
        <p:txBody>
          <a:bodyPr/>
          <a:lstStyle/>
          <a:p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개발환경</a:t>
            </a:r>
            <a:endParaRPr lang="ko-KR" altLang="en-US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</a:rPr>
              <a:t>웹 개발</a:t>
            </a:r>
            <a:r>
              <a:rPr lang="en-US" altLang="ko-KR" sz="2200" dirty="0" smtClean="0">
                <a:solidFill>
                  <a:schemeClr val="bg1"/>
                </a:solidFill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</a:rPr>
              <a:t>환경 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2200" dirty="0" smtClean="0">
                <a:solidFill>
                  <a:schemeClr val="bg1"/>
                </a:solidFill>
              </a:rPr>
              <a:t>OS: </a:t>
            </a:r>
            <a:r>
              <a:rPr lang="en-US" altLang="ko-KR" sz="2200" dirty="0" err="1" smtClean="0">
                <a:solidFill>
                  <a:schemeClr val="bg1"/>
                </a:solidFill>
              </a:rPr>
              <a:t>Ubuntu</a:t>
            </a:r>
            <a:r>
              <a:rPr lang="en-US" altLang="ko-KR" sz="2200" dirty="0" smtClean="0">
                <a:solidFill>
                  <a:schemeClr val="bg1"/>
                </a:solidFill>
              </a:rPr>
              <a:t> Linux 12.04 LTS</a:t>
            </a:r>
          </a:p>
          <a:p>
            <a:pPr lvl="1"/>
            <a:r>
              <a:rPr lang="en-US" altLang="ko-KR" sz="2200" dirty="0" smtClean="0">
                <a:solidFill>
                  <a:schemeClr val="bg1"/>
                </a:solidFill>
              </a:rPr>
              <a:t>DBMS : </a:t>
            </a:r>
            <a:r>
              <a:rPr lang="en-US" altLang="ko-KR" sz="2200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2200" dirty="0" smtClean="0">
                <a:solidFill>
                  <a:schemeClr val="bg1"/>
                </a:solidFill>
              </a:rPr>
              <a:t> 5.5</a:t>
            </a:r>
          </a:p>
          <a:p>
            <a:pPr lvl="1"/>
            <a:r>
              <a:rPr lang="ko-KR" altLang="en-US" sz="2200" dirty="0" smtClean="0">
                <a:solidFill>
                  <a:schemeClr val="bg1"/>
                </a:solidFill>
              </a:rPr>
              <a:t>사용언어</a:t>
            </a:r>
            <a:r>
              <a:rPr lang="en-US" altLang="ko-KR" sz="2200" dirty="0" smtClean="0">
                <a:solidFill>
                  <a:schemeClr val="bg1"/>
                </a:solidFill>
              </a:rPr>
              <a:t>: Java</a:t>
            </a:r>
          </a:p>
          <a:p>
            <a:pPr lvl="1"/>
            <a:r>
              <a:rPr lang="en-US" altLang="ko-KR" sz="2200" dirty="0" smtClean="0">
                <a:solidFill>
                  <a:schemeClr val="bg1"/>
                </a:solidFill>
              </a:rPr>
              <a:t>Java </a:t>
            </a:r>
            <a:r>
              <a:rPr lang="ko-KR" altLang="en-US" sz="2200" dirty="0" smtClean="0">
                <a:solidFill>
                  <a:schemeClr val="bg1"/>
                </a:solidFill>
              </a:rPr>
              <a:t>버전</a:t>
            </a:r>
            <a:r>
              <a:rPr lang="en-US" altLang="ko-KR" sz="2200" dirty="0" smtClean="0">
                <a:solidFill>
                  <a:schemeClr val="bg1"/>
                </a:solidFill>
              </a:rPr>
              <a:t> : 1.7</a:t>
            </a:r>
          </a:p>
          <a:p>
            <a:pPr lvl="1"/>
            <a:r>
              <a:rPr lang="ko-KR" altLang="en-US" sz="2200" dirty="0" smtClean="0">
                <a:solidFill>
                  <a:schemeClr val="bg1"/>
                </a:solidFill>
              </a:rPr>
              <a:t>컨테이너</a:t>
            </a:r>
            <a:r>
              <a:rPr lang="en-US" altLang="ko-KR" sz="2200" dirty="0" smtClean="0">
                <a:solidFill>
                  <a:schemeClr val="bg1"/>
                </a:solidFill>
              </a:rPr>
              <a:t>: Tomcat 7.0</a:t>
            </a:r>
          </a:p>
          <a:p>
            <a:pPr lvl="1"/>
            <a:r>
              <a:rPr lang="en-US" altLang="ko-KR" sz="2200" dirty="0" smtClean="0">
                <a:solidFill>
                  <a:schemeClr val="bg1"/>
                </a:solidFill>
              </a:rPr>
              <a:t>IDE: Eclipse </a:t>
            </a:r>
            <a:r>
              <a:rPr lang="en-US" altLang="ko-KR" sz="2200" dirty="0" err="1" smtClean="0">
                <a:solidFill>
                  <a:schemeClr val="bg1"/>
                </a:solidFill>
              </a:rPr>
              <a:t>Kepler</a:t>
            </a:r>
            <a:r>
              <a:rPr lang="en-US" altLang="ko-KR" sz="2200" dirty="0" smtClean="0">
                <a:solidFill>
                  <a:schemeClr val="bg1"/>
                </a:solidFill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</a:rPr>
              <a:t>JavaEE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r>
              <a:rPr lang="ko-KR" altLang="en-US" sz="22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200" dirty="0" smtClean="0">
                <a:solidFill>
                  <a:schemeClr val="bg1"/>
                </a:solidFill>
              </a:rPr>
              <a:t> 개발 환경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2200" dirty="0" smtClean="0">
                <a:solidFill>
                  <a:schemeClr val="bg1"/>
                </a:solidFill>
              </a:rPr>
              <a:t>OS: Windows7, </a:t>
            </a:r>
            <a:r>
              <a:rPr lang="en-US" altLang="ko-KR" sz="2200" dirty="0" err="1" smtClean="0">
                <a:solidFill>
                  <a:schemeClr val="bg1"/>
                </a:solidFill>
              </a:rPr>
              <a:t>Ubuntu</a:t>
            </a:r>
            <a:r>
              <a:rPr lang="en-US" altLang="ko-KR" sz="2200" dirty="0" smtClean="0">
                <a:solidFill>
                  <a:schemeClr val="bg1"/>
                </a:solidFill>
              </a:rPr>
              <a:t> Linux 12.04 LTS</a:t>
            </a:r>
          </a:p>
          <a:p>
            <a:pPr lvl="1"/>
            <a:r>
              <a:rPr lang="ko-KR" altLang="en-US" sz="22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200" dirty="0" smtClean="0">
                <a:solidFill>
                  <a:schemeClr val="bg1"/>
                </a:solidFill>
              </a:rPr>
              <a:t> </a:t>
            </a:r>
            <a:r>
              <a:rPr lang="en-US" altLang="ko-KR" sz="2200" dirty="0" smtClean="0">
                <a:solidFill>
                  <a:schemeClr val="bg1"/>
                </a:solidFill>
              </a:rPr>
              <a:t>OS: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안드로이드</a:t>
            </a:r>
            <a:r>
              <a:rPr lang="ko-KR" altLang="en-US" sz="2200" dirty="0" smtClean="0">
                <a:solidFill>
                  <a:schemeClr val="bg1"/>
                </a:solidFill>
              </a:rPr>
              <a:t> </a:t>
            </a:r>
            <a:r>
              <a:rPr lang="en-US" altLang="ko-KR" sz="2200" dirty="0" smtClean="0">
                <a:solidFill>
                  <a:schemeClr val="bg1"/>
                </a:solidFill>
              </a:rPr>
              <a:t>2.3.3 ~ 4.2</a:t>
            </a:r>
          </a:p>
          <a:p>
            <a:pPr lvl="1"/>
            <a:r>
              <a:rPr lang="en-US" altLang="ko-KR" sz="2200" dirty="0" smtClean="0">
                <a:solidFill>
                  <a:schemeClr val="bg1"/>
                </a:solidFill>
              </a:rPr>
              <a:t>IDE: Eclipse </a:t>
            </a:r>
            <a:r>
              <a:rPr lang="en-US" altLang="ko-KR" sz="2200" dirty="0" err="1" smtClean="0">
                <a:solidFill>
                  <a:schemeClr val="bg1"/>
                </a:solidFill>
              </a:rPr>
              <a:t>Kepler</a:t>
            </a:r>
            <a:r>
              <a:rPr lang="en-US" altLang="ko-KR" sz="2200" dirty="0" smtClean="0">
                <a:solidFill>
                  <a:schemeClr val="bg1"/>
                </a:solidFill>
              </a:rPr>
              <a:t> </a:t>
            </a:r>
            <a:r>
              <a:rPr lang="en-US" altLang="ko-KR" sz="2200" dirty="0" smtClean="0">
                <a:solidFill>
                  <a:schemeClr val="bg1"/>
                </a:solidFill>
              </a:rPr>
              <a:t>Java classic</a:t>
            </a:r>
          </a:p>
          <a:p>
            <a:pPr lvl="1"/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플랫폼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sz="2800" dirty="0" smtClean="0">
                <a:solidFill>
                  <a:schemeClr val="bg1"/>
                </a:solidFill>
              </a:rPr>
              <a:t>웹 사용자 </a:t>
            </a:r>
            <a:r>
              <a:rPr lang="en-US" altLang="ko-KR" sz="2800" dirty="0" smtClean="0">
                <a:solidFill>
                  <a:schemeClr val="bg1"/>
                </a:solidFill>
              </a:rPr>
              <a:t>:  Google Chrome Browser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800" dirty="0" smtClean="0">
                <a:solidFill>
                  <a:schemeClr val="bg1"/>
                </a:solidFill>
              </a:rPr>
              <a:t> 사용자 </a:t>
            </a:r>
            <a:r>
              <a:rPr lang="en-US" altLang="ko-KR" sz="2800" dirty="0" smtClean="0">
                <a:solidFill>
                  <a:schemeClr val="bg1"/>
                </a:solidFill>
              </a:rPr>
              <a:t>: NFC read</a:t>
            </a:r>
            <a:r>
              <a:rPr lang="ko-KR" altLang="en-US" sz="2800" dirty="0" smtClean="0">
                <a:solidFill>
                  <a:schemeClr val="bg1"/>
                </a:solidFill>
              </a:rPr>
              <a:t>를 지원하</a:t>
            </a:r>
            <a:r>
              <a:rPr lang="ko-KR" altLang="en-US" sz="2800" dirty="0" smtClean="0">
                <a:solidFill>
                  <a:schemeClr val="bg1"/>
                </a:solidFill>
              </a:rPr>
              <a:t>는</a:t>
            </a:r>
            <a:r>
              <a:rPr lang="ko-KR" altLang="en-US" sz="2800" dirty="0" smtClean="0">
                <a:solidFill>
                  <a:schemeClr val="bg1"/>
                </a:solidFill>
              </a:rPr>
              <a:t> 하드웨어와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안드로이드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2.3.3</a:t>
            </a:r>
            <a:r>
              <a:rPr lang="ko-KR" altLang="en-US" sz="2800" dirty="0" smtClean="0">
                <a:solidFill>
                  <a:schemeClr val="bg1"/>
                </a:solidFill>
              </a:rPr>
              <a:t>버전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진저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브레드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smtClean="0">
                <a:solidFill>
                  <a:schemeClr val="bg1"/>
                </a:solidFill>
              </a:rPr>
              <a:t>이상의 </a:t>
            </a:r>
            <a:r>
              <a:rPr lang="en-US" altLang="ko-KR" sz="2800" dirty="0" smtClean="0">
                <a:solidFill>
                  <a:schemeClr val="bg1"/>
                </a:solidFill>
              </a:rPr>
              <a:t>OS </a:t>
            </a:r>
            <a:r>
              <a:rPr lang="ko-KR" altLang="en-US" sz="2800" dirty="0" smtClean="0">
                <a:solidFill>
                  <a:schemeClr val="bg1"/>
                </a:solidFill>
              </a:rPr>
              <a:t>탑재한 디바이스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772400" cy="1143000"/>
          </a:xfrm>
        </p:spPr>
        <p:txBody>
          <a:bodyPr/>
          <a:lstStyle/>
          <a:p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일정표</a:t>
            </a:r>
            <a:endParaRPr lang="ko-KR" altLang="en-US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7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772400" cy="792088"/>
          </a:xfrm>
        </p:spPr>
        <p:txBody>
          <a:bodyPr/>
          <a:lstStyle/>
          <a:p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관리자 기능 </a:t>
            </a:r>
            <a:r>
              <a:rPr lang="en-US" altLang="ko-K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Case Diagram</a:t>
            </a:r>
            <a:endParaRPr lang="ko-KR" altLang="en-US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39673"/>
            <a:ext cx="8712968" cy="552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720080"/>
          </a:xfrm>
        </p:spPr>
        <p:txBody>
          <a:bodyPr/>
          <a:lstStyle/>
          <a:p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사용자 </a:t>
            </a:r>
            <a:r>
              <a:rPr lang="en-US" altLang="ko-K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</a:t>
            </a:r>
            <a:r>
              <a:rPr lang="en-US" altLang="ko-K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Case </a:t>
            </a:r>
            <a:r>
              <a:rPr lang="en-US" altLang="ko-K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Diagram(</a:t>
            </a:r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교수</a:t>
            </a:r>
            <a:r>
              <a:rPr lang="en-US" altLang="ko-K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학생</a:t>
            </a:r>
            <a:r>
              <a:rPr lang="en-US" altLang="ko-KR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ko-KR" altLang="en-US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784976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56207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065241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r>
              <a:rPr lang="ko-KR" altLang="en-US" dirty="0" smtClean="0">
                <a:solidFill>
                  <a:srgbClr val="002060"/>
                </a:solidFill>
              </a:rPr>
              <a:t>학년이 되고 졸업작품이라는 것을 만들게 되었습니다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계획대로 진행이 된 적은 없고 생각하지도 못 한 곳에서 버그가 튀어나왔습니다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  <a:r>
              <a:rPr lang="ko-KR" altLang="en-US" dirty="0" smtClean="0">
                <a:solidFill>
                  <a:srgbClr val="002060"/>
                </a:solidFill>
              </a:rPr>
              <a:t>심지어 프로그램의 구조를 처음부터 뒤집어야 하는 경우도 있었습니다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결과물도 화려하지 않고 결함투성이에 깔끔하지 못한 소스코드를 가지고 있는 프로그램입니다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하지만 팀원들끼리 모여 의견을 모으고 역할을 나누고 다같이 밤을 새워 코딩을 하며 협업을 알았습니다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이제 우리는 사회로 나갑니다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이번 프로젝트가 큰 도움이 되었을 것이라고 생각합니다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프로젝트를 마치며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13724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7200" dirty="0" smtClean="0">
              <a:solidFill>
                <a:srgbClr val="D60093"/>
              </a:solidFill>
            </a:endParaRPr>
          </a:p>
          <a:p>
            <a:pPr algn="ctr">
              <a:buNone/>
            </a:pPr>
            <a:r>
              <a:rPr lang="en-US" altLang="ko-KR" sz="7200" dirty="0" smtClean="0">
                <a:solidFill>
                  <a:srgbClr val="D60093"/>
                </a:solidFill>
                <a:latin typeface="+mn-ea"/>
              </a:rPr>
              <a:t>Q&amp;A</a:t>
            </a:r>
            <a:endParaRPr lang="en-US" altLang="ko-KR" sz="7200" dirty="0" smtClean="0">
              <a:solidFill>
                <a:srgbClr val="D60093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ko-KR" alt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목  차</a:t>
            </a:r>
            <a:endParaRPr lang="ko-KR" altLang="en-US" cap="non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7724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500" dirty="0" smtClean="0">
                <a:solidFill>
                  <a:schemeClr val="accent5"/>
                </a:solidFill>
              </a:rPr>
              <a:t>01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프로젝트 개요</a:t>
            </a:r>
            <a:r>
              <a:rPr lang="en-US" altLang="ko-KR" sz="2500" dirty="0" smtClean="0">
                <a:solidFill>
                  <a:schemeClr val="accent5"/>
                </a:solidFill>
              </a:rPr>
              <a:t>(</a:t>
            </a:r>
            <a:r>
              <a:rPr lang="ko-KR" altLang="en-US" sz="2500" dirty="0" smtClean="0">
                <a:solidFill>
                  <a:schemeClr val="accent5"/>
                </a:solidFill>
              </a:rPr>
              <a:t>선택</a:t>
            </a:r>
            <a:r>
              <a:rPr lang="en-US" altLang="ko-KR" sz="2500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02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프로젝트 특징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03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유사사례 분석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04. 0</a:t>
            </a:r>
            <a:r>
              <a:rPr lang="en-US" altLang="ko-KR" sz="2500" dirty="0" smtClean="0">
                <a:solidFill>
                  <a:schemeClr val="accent5"/>
                </a:solidFill>
              </a:rPr>
              <a:t>4-1</a:t>
            </a:r>
            <a:r>
              <a:rPr lang="en-US" altLang="ko-KR" sz="2500" dirty="0" smtClean="0">
                <a:solidFill>
                  <a:schemeClr val="accent5"/>
                </a:solidFill>
              </a:rPr>
              <a:t>) </a:t>
            </a:r>
            <a:r>
              <a:rPr lang="ko-KR" altLang="en-US" sz="2500" dirty="0" smtClean="0">
                <a:solidFill>
                  <a:schemeClr val="accent5"/>
                </a:solidFill>
              </a:rPr>
              <a:t>유사 사례 장단점 사용법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05.</a:t>
            </a:r>
            <a:r>
              <a:rPr lang="ko-KR" altLang="en-US" sz="2500" dirty="0" smtClean="0">
                <a:solidFill>
                  <a:schemeClr val="accent5"/>
                </a:solidFill>
              </a:rPr>
              <a:t> 타당성 분석</a:t>
            </a:r>
            <a:r>
              <a:rPr lang="en-US" altLang="ko-KR" sz="2500" dirty="0" smtClean="0">
                <a:solidFill>
                  <a:schemeClr val="accent5"/>
                </a:solidFill>
              </a:rPr>
              <a:t>(</a:t>
            </a:r>
            <a:r>
              <a:rPr lang="ko-KR" altLang="en-US" sz="2500" dirty="0" smtClean="0">
                <a:solidFill>
                  <a:schemeClr val="accent5"/>
                </a:solidFill>
              </a:rPr>
              <a:t>설문지</a:t>
            </a:r>
            <a:r>
              <a:rPr lang="en-US" altLang="ko-KR" sz="2500" dirty="0" smtClean="0">
                <a:solidFill>
                  <a:schemeClr val="accent5"/>
                </a:solidFill>
              </a:rPr>
              <a:t>), (</a:t>
            </a:r>
            <a:r>
              <a:rPr lang="ko-KR" altLang="en-US" sz="2500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2500" dirty="0" smtClean="0">
                <a:solidFill>
                  <a:schemeClr val="accent5"/>
                </a:solidFill>
              </a:rPr>
              <a:t>)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chemeClr val="accent5"/>
                </a:solidFill>
              </a:rPr>
              <a:t> </a:t>
            </a:r>
            <a:r>
              <a:rPr lang="en-US" altLang="ko-KR" sz="2500" dirty="0" smtClean="0">
                <a:solidFill>
                  <a:schemeClr val="accent5"/>
                </a:solidFill>
              </a:rPr>
              <a:t>      -</a:t>
            </a:r>
            <a:r>
              <a:rPr lang="ko-KR" altLang="en-US" sz="2500" dirty="0" smtClean="0">
                <a:solidFill>
                  <a:schemeClr val="accent5"/>
                </a:solidFill>
              </a:rPr>
              <a:t>타당성 분석</a:t>
            </a:r>
            <a:r>
              <a:rPr lang="en-US" altLang="ko-KR" sz="2500" dirty="0" smtClean="0">
                <a:solidFill>
                  <a:schemeClr val="accent5"/>
                </a:solidFill>
              </a:rPr>
              <a:t>(</a:t>
            </a:r>
            <a:r>
              <a:rPr lang="ko-KR" altLang="en-US" sz="2500" dirty="0" smtClean="0">
                <a:solidFill>
                  <a:schemeClr val="accent5"/>
                </a:solidFill>
              </a:rPr>
              <a:t>설문지</a:t>
            </a:r>
            <a:r>
              <a:rPr lang="en-US" altLang="ko-KR" sz="2500" dirty="0" smtClean="0">
                <a:solidFill>
                  <a:schemeClr val="accent5"/>
                </a:solidFill>
              </a:rPr>
              <a:t>), (</a:t>
            </a:r>
            <a:r>
              <a:rPr lang="ko-KR" altLang="en-US" sz="2500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2500" dirty="0" smtClean="0">
                <a:solidFill>
                  <a:schemeClr val="accent5"/>
                </a:solidFill>
              </a:rPr>
              <a:t>)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06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팀원 </a:t>
            </a:r>
            <a:r>
              <a:rPr lang="ko-KR" altLang="en-US" sz="2500" dirty="0" err="1" smtClean="0">
                <a:solidFill>
                  <a:schemeClr val="accent5"/>
                </a:solidFill>
              </a:rPr>
              <a:t>구성및</a:t>
            </a:r>
            <a:r>
              <a:rPr lang="ko-KR" altLang="en-US" sz="2500" dirty="0" smtClean="0">
                <a:solidFill>
                  <a:schemeClr val="accent5"/>
                </a:solidFill>
              </a:rPr>
              <a:t> 역할 담당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07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개발환경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08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프로젝트 일정표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09.</a:t>
            </a:r>
            <a:r>
              <a:rPr lang="ko-KR" altLang="en-US" sz="2500" dirty="0" smtClean="0">
                <a:solidFill>
                  <a:schemeClr val="accent5"/>
                </a:solidFill>
              </a:rPr>
              <a:t>관리자기능 </a:t>
            </a:r>
            <a:r>
              <a:rPr lang="ko-KR" altLang="en-US" sz="2500" dirty="0" err="1" smtClean="0">
                <a:solidFill>
                  <a:schemeClr val="accent5"/>
                </a:solidFill>
              </a:rPr>
              <a:t>유스케이스</a:t>
            </a:r>
            <a:r>
              <a:rPr lang="ko-KR" altLang="en-US" sz="2500" dirty="0" smtClean="0">
                <a:solidFill>
                  <a:schemeClr val="accent5"/>
                </a:solidFill>
              </a:rPr>
              <a:t> 다이어그램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10.</a:t>
            </a:r>
            <a:r>
              <a:rPr lang="ko-KR" altLang="en-US" sz="2500" dirty="0" smtClean="0">
                <a:solidFill>
                  <a:schemeClr val="accent5"/>
                </a:solidFill>
              </a:rPr>
              <a:t>사용자 </a:t>
            </a:r>
            <a:r>
              <a:rPr lang="ko-KR" altLang="en-US" sz="2500" dirty="0" err="1" smtClean="0">
                <a:solidFill>
                  <a:schemeClr val="accent5"/>
                </a:solidFill>
              </a:rPr>
              <a:t>유스케이스</a:t>
            </a:r>
            <a:r>
              <a:rPr lang="ko-KR" altLang="en-US" sz="2500" dirty="0" smtClean="0">
                <a:solidFill>
                  <a:schemeClr val="accent5"/>
                </a:solidFill>
              </a:rPr>
              <a:t> 다이어그램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11.</a:t>
            </a:r>
            <a:r>
              <a:rPr lang="ko-KR" altLang="en-US" sz="2500" dirty="0" smtClean="0">
                <a:solidFill>
                  <a:schemeClr val="accent5"/>
                </a:solidFill>
              </a:rPr>
              <a:t>결과보고서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r>
              <a:rPr lang="en-US" altLang="ko-KR" sz="2500" dirty="0" smtClean="0">
                <a:solidFill>
                  <a:schemeClr val="accent5"/>
                </a:solidFill>
              </a:rPr>
              <a:t>12.</a:t>
            </a:r>
            <a:r>
              <a:rPr lang="ko-KR" altLang="en-US" sz="2500" dirty="0" smtClean="0">
                <a:solidFill>
                  <a:schemeClr val="accent5"/>
                </a:solidFill>
              </a:rPr>
              <a:t>프로젝트를 마치며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endParaRPr lang="en-US" altLang="ko-KR" sz="2500" dirty="0" smtClean="0">
              <a:solidFill>
                <a:schemeClr val="accent5"/>
              </a:solidFill>
            </a:endParaRPr>
          </a:p>
          <a:p>
            <a:endParaRPr lang="en-US" altLang="ko-KR" sz="2500" dirty="0" smtClean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5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0"/>
            <a:ext cx="7772400" cy="836712"/>
          </a:xfrm>
        </p:spPr>
        <p:txBody>
          <a:bodyPr/>
          <a:lstStyle/>
          <a:p>
            <a:r>
              <a:rPr lang="ko-KR" alt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선택 개요</a:t>
            </a:r>
            <a:endParaRPr lang="ko-KR" altLang="en-US" cap="non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482453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l"/>
            </a:pPr>
            <a:r>
              <a:rPr lang="ko-KR" altLang="en-US" sz="3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</a:t>
            </a:r>
            <a:r>
              <a:rPr lang="en-US" altLang="ko-KR" sz="3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sz="3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프로젝트로 </a:t>
            </a:r>
            <a:r>
              <a:rPr lang="ko-KR" altLang="en-US" sz="39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정했는가</a:t>
            </a:r>
            <a:r>
              <a:rPr lang="en-US" altLang="ko-KR" sz="29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29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본래 취지는 상황인식 시스템을 이용한 프로그램을 </a:t>
            </a:r>
            <a:r>
              <a:rPr lang="ko-KR" altLang="en-US" sz="2400" dirty="0" smtClean="0">
                <a:solidFill>
                  <a:srgbClr val="FF0000"/>
                </a:solidFill>
              </a:rPr>
              <a:t>제작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이였다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그렇게 해서 첫 번째로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떠올랏던</a:t>
            </a:r>
            <a:r>
              <a:rPr lang="ko-KR" altLang="en-US" sz="2400" dirty="0" smtClean="0">
                <a:solidFill>
                  <a:srgbClr val="FF0000"/>
                </a:solidFill>
              </a:rPr>
              <a:t> 것이 수업 중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스마트폰을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무분별하게 사용하는 행위를 방지하는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어플리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케이션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하지만 개인의 자유를 침해할 수 있다는 의견이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많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아 </a:t>
            </a:r>
            <a:r>
              <a:rPr lang="ko-KR" altLang="en-US" sz="2400" dirty="0" smtClean="0">
                <a:solidFill>
                  <a:srgbClr val="FF0000"/>
                </a:solidFill>
              </a:rPr>
              <a:t>주제를 전환할 필요가 있었다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또한 추후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아이폰을</a:t>
            </a:r>
            <a:r>
              <a:rPr lang="ko-KR" altLang="en-US" sz="2400" dirty="0" smtClean="0">
                <a:solidFill>
                  <a:srgbClr val="FF0000"/>
                </a:solidFill>
              </a:rPr>
              <a:t> 위한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어플리케이션을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만드는것도</a:t>
            </a:r>
            <a:r>
              <a:rPr lang="ko-KR" altLang="en-US" sz="2400" dirty="0" smtClean="0">
                <a:solidFill>
                  <a:srgbClr val="FF0000"/>
                </a:solidFill>
              </a:rPr>
              <a:t> 고려해야 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아이폰은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제어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권을 </a:t>
            </a:r>
            <a:r>
              <a:rPr lang="ko-KR" altLang="en-US" sz="2400" dirty="0" smtClean="0">
                <a:solidFill>
                  <a:srgbClr val="FF0000"/>
                </a:solidFill>
              </a:rPr>
              <a:t>쉽게 내어주지 않기로 유명하다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해서 과정과 기능이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유사하면서도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제어권이</a:t>
            </a:r>
            <a:r>
              <a:rPr lang="ko-KR" altLang="en-US" sz="2400" dirty="0" smtClean="0">
                <a:solidFill>
                  <a:srgbClr val="FF0000"/>
                </a:solidFill>
              </a:rPr>
              <a:t> 크게 필요하지 않은 전자출석 </a:t>
            </a:r>
            <a:r>
              <a:rPr lang="ko-KR" altLang="en-US" sz="2400" dirty="0" smtClean="0">
                <a:solidFill>
                  <a:srgbClr val="FF0000"/>
                </a:solidFill>
              </a:rPr>
              <a:t>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스템을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떠올리게 되었다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0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7772400" cy="1008112"/>
          </a:xfrm>
        </p:spPr>
        <p:txBody>
          <a:bodyPr/>
          <a:lstStyle/>
          <a:p>
            <a:r>
              <a:rPr lang="ko-KR" alt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특징</a:t>
            </a:r>
            <a:endParaRPr lang="ko-KR" altLang="en-US" cap="non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7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테마 특징</a:t>
            </a:r>
            <a:r>
              <a:rPr lang="en-US" altLang="ko-KR" sz="27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7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출석체크 방식으로 </a:t>
            </a:r>
            <a:r>
              <a:rPr lang="en-US" altLang="ko-KR" sz="2400" dirty="0" smtClean="0">
                <a:solidFill>
                  <a:srgbClr val="FF0000"/>
                </a:solidFill>
              </a:rPr>
              <a:t>NFC</a:t>
            </a:r>
            <a:r>
              <a:rPr lang="ko-KR" altLang="en-US" sz="2400" dirty="0" smtClean="0">
                <a:solidFill>
                  <a:srgbClr val="FF0000"/>
                </a:solidFill>
              </a:rPr>
              <a:t>를 채택하였다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QR</a:t>
            </a:r>
            <a:r>
              <a:rPr lang="ko-KR" altLang="en-US" sz="2400" dirty="0" smtClean="0">
                <a:solidFill>
                  <a:srgbClr val="FF0000"/>
                </a:solidFill>
              </a:rPr>
              <a:t>코드를 </a:t>
            </a:r>
            <a:r>
              <a:rPr lang="ko-KR" altLang="en-US" sz="2400" dirty="0" smtClean="0">
                <a:solidFill>
                  <a:srgbClr val="FF0000"/>
                </a:solidFill>
              </a:rPr>
              <a:t>읽어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   서 </a:t>
            </a:r>
            <a:r>
              <a:rPr lang="ko-KR" altLang="en-US" sz="2400" dirty="0" smtClean="0">
                <a:solidFill>
                  <a:srgbClr val="FF0000"/>
                </a:solidFill>
              </a:rPr>
              <a:t>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방식은 </a:t>
            </a:r>
            <a:r>
              <a:rPr lang="ko-KR" altLang="en-US" sz="2400" dirty="0" smtClean="0">
                <a:solidFill>
                  <a:srgbClr val="FF0000"/>
                </a:solidFill>
              </a:rPr>
              <a:t>불편하고 번거롭다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GPS</a:t>
            </a:r>
            <a:r>
              <a:rPr lang="ko-KR" altLang="en-US" sz="2400" dirty="0" smtClean="0">
                <a:solidFill>
                  <a:srgbClr val="FF0000"/>
                </a:solidFill>
              </a:rPr>
              <a:t>는 정밀하지 </a:t>
            </a:r>
            <a:r>
              <a:rPr lang="ko-KR" altLang="en-US" sz="2400" dirty="0" smtClean="0">
                <a:solidFill>
                  <a:srgbClr val="FF0000"/>
                </a:solidFill>
              </a:rPr>
              <a:t>못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   하며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건물내에서는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특히 </a:t>
            </a:r>
            <a:r>
              <a:rPr lang="ko-KR" altLang="en-US" sz="2400" dirty="0" smtClean="0">
                <a:solidFill>
                  <a:srgbClr val="FF0000"/>
                </a:solidFill>
              </a:rPr>
              <a:t>심하다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ID-Password </a:t>
            </a:r>
            <a:r>
              <a:rPr lang="ko-KR" altLang="en-US" sz="2400" dirty="0" smtClean="0">
                <a:solidFill>
                  <a:srgbClr val="FF0000"/>
                </a:solidFill>
              </a:rPr>
              <a:t>방식은 </a:t>
            </a:r>
            <a:r>
              <a:rPr lang="ko-KR" altLang="en-US" sz="2400" dirty="0" smtClean="0">
                <a:solidFill>
                  <a:srgbClr val="FF0000"/>
                </a:solidFill>
              </a:rPr>
              <a:t>모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바일과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어울리지 않는다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기존의 </a:t>
            </a:r>
            <a:r>
              <a:rPr lang="en-US" altLang="ko-KR" sz="2400" dirty="0" smtClean="0">
                <a:solidFill>
                  <a:srgbClr val="FF0000"/>
                </a:solidFill>
              </a:rPr>
              <a:t>NFC</a:t>
            </a:r>
            <a:r>
              <a:rPr lang="ko-KR" altLang="en-US" sz="2400" dirty="0" smtClean="0">
                <a:solidFill>
                  <a:srgbClr val="FF0000"/>
                </a:solidFill>
              </a:rPr>
              <a:t>기기를 이용하여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   카드를 </a:t>
            </a:r>
            <a:r>
              <a:rPr lang="ko-KR" altLang="en-US" sz="2400" dirty="0" smtClean="0">
                <a:solidFill>
                  <a:srgbClr val="FF0000"/>
                </a:solidFill>
              </a:rPr>
              <a:t>접촉하는 방식은 </a:t>
            </a:r>
            <a:r>
              <a:rPr lang="ko-KR" altLang="en-US" sz="2400" dirty="0" smtClean="0">
                <a:solidFill>
                  <a:srgbClr val="FF0000"/>
                </a:solidFill>
              </a:rPr>
              <a:t>기기 값이 부담될 뿐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더러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dirty="0" smtClean="0">
                <a:solidFill>
                  <a:srgbClr val="FF0000"/>
                </a:solidFill>
              </a:rPr>
              <a:t>사람이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한순간에</a:t>
            </a:r>
            <a:r>
              <a:rPr lang="ko-KR" altLang="en-US" sz="2400" dirty="0" smtClean="0">
                <a:solidFill>
                  <a:srgbClr val="FF0000"/>
                </a:solidFill>
              </a:rPr>
              <a:t> 몰리면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줄을서서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기다려야한다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하지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   만 </a:t>
            </a:r>
            <a:r>
              <a:rPr lang="en-US" altLang="ko-KR" sz="2400" dirty="0" smtClean="0">
                <a:solidFill>
                  <a:srgbClr val="FF0000"/>
                </a:solidFill>
              </a:rPr>
              <a:t>NFC</a:t>
            </a:r>
            <a:r>
              <a:rPr lang="ko-KR" altLang="en-US" sz="2400" dirty="0" smtClean="0">
                <a:solidFill>
                  <a:srgbClr val="FF0000"/>
                </a:solidFill>
              </a:rPr>
              <a:t>태그와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스마트폰을</a:t>
            </a:r>
            <a:r>
              <a:rPr lang="ko-KR" altLang="en-US" sz="2400" dirty="0" smtClean="0">
                <a:solidFill>
                  <a:srgbClr val="FF0000"/>
                </a:solidFill>
              </a:rPr>
              <a:t> 이용하는 방식은 앞의 모든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   단점에서 자유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롭다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3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유사 사례 분석</a:t>
            </a:r>
            <a:endParaRPr lang="ko-KR" altLang="en-US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내용 개체 틀 3" descr="layout_2013-8-15_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72816"/>
            <a:ext cx="2524125" cy="2524125"/>
          </a:xfrm>
        </p:spPr>
      </p:pic>
      <p:sp>
        <p:nvSpPr>
          <p:cNvPr id="7" name="TextBox 6"/>
          <p:cNvSpPr txBox="1"/>
          <p:nvPr/>
        </p:nvSpPr>
        <p:spPr>
          <a:xfrm>
            <a:off x="3995936" y="1700808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인치 </a:t>
            </a:r>
            <a:r>
              <a:rPr lang="ko-KR" altLang="en-US" dirty="0" err="1" smtClean="0">
                <a:solidFill>
                  <a:srgbClr val="FF0000"/>
                </a:solidFill>
              </a:rPr>
              <a:t>메시지보드형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RFID</a:t>
            </a:r>
            <a:r>
              <a:rPr lang="ko-KR" altLang="en-US" dirty="0" smtClean="0">
                <a:solidFill>
                  <a:srgbClr val="FF0000"/>
                </a:solidFill>
              </a:rPr>
              <a:t>체크 단말기 및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RFID</a:t>
            </a:r>
            <a:r>
              <a:rPr lang="ko-KR" altLang="en-US" dirty="0" smtClean="0">
                <a:solidFill>
                  <a:srgbClr val="FF0000"/>
                </a:solidFill>
              </a:rPr>
              <a:t>체크단말기를 이용하여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연수생의 </a:t>
            </a:r>
            <a:r>
              <a:rPr lang="ko-KR" altLang="en-US" dirty="0" smtClean="0">
                <a:solidFill>
                  <a:srgbClr val="FF0000"/>
                </a:solidFill>
              </a:rPr>
              <a:t>수업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체크 </a:t>
            </a:r>
            <a:r>
              <a:rPr lang="ko-KR" altLang="en-US" dirty="0" smtClean="0">
                <a:solidFill>
                  <a:srgbClr val="FF0000"/>
                </a:solidFill>
              </a:rPr>
              <a:t>및 현황조회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통계제공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출석부제공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전자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사물함연동 </a:t>
            </a:r>
            <a:r>
              <a:rPr lang="ko-KR" altLang="en-US" dirty="0" smtClean="0">
                <a:solidFill>
                  <a:srgbClr val="FF0000"/>
                </a:solidFill>
              </a:rPr>
              <a:t>통합 관리 등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통합적 조회 및 </a:t>
            </a:r>
            <a:r>
              <a:rPr lang="ko-KR" altLang="en-US" dirty="0" smtClean="0">
                <a:solidFill>
                  <a:srgbClr val="FF0000"/>
                </a:solidFill>
              </a:rPr>
              <a:t>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리가 </a:t>
            </a:r>
            <a:r>
              <a:rPr lang="ko-KR" altLang="en-US" dirty="0" smtClean="0">
                <a:solidFill>
                  <a:srgbClr val="FF0000"/>
                </a:solidFill>
              </a:rPr>
              <a:t>가능한 시스템</a:t>
            </a: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구성 </a:t>
            </a:r>
            <a:r>
              <a:rPr lang="en-US" altLang="ko-KR" dirty="0" smtClean="0">
                <a:solidFill>
                  <a:srgbClr val="FF0000"/>
                </a:solidFill>
              </a:rPr>
              <a:t>: 10</a:t>
            </a:r>
            <a:r>
              <a:rPr lang="ko-KR" altLang="en-US" dirty="0" smtClean="0">
                <a:solidFill>
                  <a:srgbClr val="FF0000"/>
                </a:solidFill>
              </a:rPr>
              <a:t>인치 터치 메시지보드 </a:t>
            </a:r>
            <a:r>
              <a:rPr lang="en-US" altLang="ko-KR" dirty="0" smtClean="0">
                <a:solidFill>
                  <a:srgbClr val="FF0000"/>
                </a:solidFill>
              </a:rPr>
              <a:t>RFID</a:t>
            </a:r>
            <a:r>
              <a:rPr lang="ko-KR" altLang="en-US" dirty="0" smtClean="0">
                <a:solidFill>
                  <a:srgbClr val="FF0000"/>
                </a:solidFill>
              </a:rPr>
              <a:t>체크 단말기</a:t>
            </a:r>
            <a:r>
              <a:rPr lang="en-US" altLang="ko-KR" dirty="0" smtClean="0">
                <a:solidFill>
                  <a:srgbClr val="FF0000"/>
                </a:solidFill>
              </a:rPr>
              <a:t>, RFID</a:t>
            </a:r>
            <a:r>
              <a:rPr lang="ko-KR" altLang="en-US" dirty="0" smtClean="0">
                <a:solidFill>
                  <a:srgbClr val="FF0000"/>
                </a:solidFill>
              </a:rPr>
              <a:t>체크 단말기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네트워크 관리 </a:t>
            </a:r>
            <a:r>
              <a:rPr lang="en-US" altLang="ko-KR" dirty="0" smtClean="0">
                <a:solidFill>
                  <a:srgbClr val="FF0000"/>
                </a:solidFill>
              </a:rPr>
              <a:t>SW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772400" cy="1143000"/>
          </a:xfrm>
        </p:spPr>
        <p:txBody>
          <a:bodyPr/>
          <a:lstStyle/>
          <a:p>
            <a:r>
              <a:rPr lang="ko-KR" alt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유사 사례 분석</a:t>
            </a:r>
            <a:endParaRPr lang="ko-KR" altLang="en-US" cap="non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468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accent5"/>
                </a:solidFill>
              </a:rPr>
              <a:t>장단점 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accent5"/>
                </a:solidFill>
              </a:rPr>
              <a:t>-</a:t>
            </a:r>
            <a:r>
              <a:rPr lang="ko-KR" altLang="en-US" sz="2500" dirty="0" smtClean="0">
                <a:solidFill>
                  <a:schemeClr val="accent5"/>
                </a:solidFill>
              </a:rPr>
              <a:t>장점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accent5"/>
                </a:solidFill>
              </a:rPr>
              <a:t>카드 하나면 출석체크는 물론 사물함을 관리기능도 있다</a:t>
            </a:r>
            <a:r>
              <a:rPr lang="en-US" altLang="ko-KR" sz="2500" dirty="0" smtClean="0">
                <a:solidFill>
                  <a:schemeClr val="accent5"/>
                </a:solidFill>
              </a:rPr>
              <a:t>. </a:t>
            </a:r>
            <a:r>
              <a:rPr lang="ko-KR" altLang="en-US" sz="2500" dirty="0" smtClean="0">
                <a:solidFill>
                  <a:schemeClr val="accent5"/>
                </a:solidFill>
              </a:rPr>
              <a:t>편하고</a:t>
            </a:r>
            <a:r>
              <a:rPr lang="en-US" altLang="ko-KR" sz="2500" dirty="0" smtClean="0">
                <a:solidFill>
                  <a:schemeClr val="accent5"/>
                </a:solidFill>
              </a:rPr>
              <a:t> </a:t>
            </a:r>
            <a:r>
              <a:rPr lang="ko-KR" altLang="en-US" sz="2500" dirty="0" smtClean="0">
                <a:solidFill>
                  <a:schemeClr val="accent5"/>
                </a:solidFill>
              </a:rPr>
              <a:t>간편하다는 것이 최고 장점이다</a:t>
            </a:r>
            <a:r>
              <a:rPr lang="en-US" altLang="ko-KR" sz="2500" dirty="0" smtClean="0">
                <a:solidFill>
                  <a:schemeClr val="accent5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5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accent5"/>
                </a:solidFill>
              </a:rPr>
              <a:t>단점</a:t>
            </a:r>
            <a:endParaRPr lang="en-US" altLang="ko-KR" sz="25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accent5"/>
                </a:solidFill>
              </a:rPr>
              <a:t>시설에 대한 비용이 매우 많이 든다</a:t>
            </a:r>
            <a:r>
              <a:rPr lang="en-US" altLang="ko-KR" sz="2500" dirty="0" smtClean="0">
                <a:solidFill>
                  <a:schemeClr val="accent5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accent5"/>
                </a:solidFill>
              </a:rPr>
              <a:t>사물함 관리가  같이 되어서 분실 시  도난의 위험이 매우 높다</a:t>
            </a:r>
            <a:r>
              <a:rPr lang="en-US" altLang="ko-KR" sz="2500" dirty="0" smtClean="0">
                <a:solidFill>
                  <a:schemeClr val="accent5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accent5"/>
                </a:solidFill>
              </a:rPr>
              <a:t>대리출석의 위험이 있다</a:t>
            </a:r>
            <a:r>
              <a:rPr lang="en-US" altLang="ko-KR" sz="2500" dirty="0" smtClean="0">
                <a:solidFill>
                  <a:schemeClr val="accent5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5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778098"/>
          </a:xfrm>
        </p:spPr>
        <p:txBody>
          <a:bodyPr/>
          <a:lstStyle/>
          <a:p>
            <a:r>
              <a:rPr lang="ko-KR" alt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유사 사례 분석</a:t>
            </a:r>
            <a:endParaRPr lang="ko-KR" altLang="en-US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유사사례 분석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QR</a:t>
            </a:r>
            <a:r>
              <a:rPr lang="ko-KR" altLang="en-US" dirty="0" smtClean="0">
                <a:solidFill>
                  <a:srgbClr val="FF0000"/>
                </a:solidFill>
              </a:rPr>
              <a:t>코드를 이용한 출석체크 시스템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장점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카메라만 있다면 </a:t>
            </a:r>
            <a:r>
              <a:rPr lang="ko-KR" altLang="en-US" dirty="0" err="1" smtClean="0">
                <a:solidFill>
                  <a:srgbClr val="FF0000"/>
                </a:solidFill>
              </a:rPr>
              <a:t>실행가능하다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단점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출석체크 과정이 </a:t>
            </a:r>
            <a:r>
              <a:rPr lang="ko-KR" altLang="en-US" dirty="0" err="1" smtClean="0">
                <a:solidFill>
                  <a:srgbClr val="FF0000"/>
                </a:solidFill>
              </a:rPr>
              <a:t>번거로울수</a:t>
            </a:r>
            <a:r>
              <a:rPr lang="ko-KR" altLang="en-US" dirty="0" smtClean="0">
                <a:solidFill>
                  <a:srgbClr val="FF0000"/>
                </a:solidFill>
              </a:rPr>
              <a:t> 있으며</a:t>
            </a:r>
            <a:r>
              <a:rPr lang="en-US" altLang="ko-KR" dirty="0" smtClean="0">
                <a:solidFill>
                  <a:srgbClr val="FF0000"/>
                </a:solidFill>
              </a:rPr>
              <a:t>, QR</a:t>
            </a:r>
            <a:r>
              <a:rPr lang="ko-KR" altLang="en-US" dirty="0" smtClean="0">
                <a:solidFill>
                  <a:srgbClr val="FF0000"/>
                </a:solidFill>
              </a:rPr>
              <a:t>코드는 복사에 취약하다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타당성 분석 </a:t>
            </a:r>
            <a:r>
              <a:rPr lang="ko-KR" altLang="en-US" dirty="0" smtClean="0">
                <a:solidFill>
                  <a:srgbClr val="FF0000"/>
                </a:solidFill>
              </a:rPr>
              <a:t>설문지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7632848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  타당성 분석 </a:t>
            </a:r>
            <a:r>
              <a:rPr lang="ko-KR" altLang="en-US" dirty="0" smtClean="0">
                <a:solidFill>
                  <a:srgbClr val="FF0000"/>
                </a:solidFill>
              </a:rPr>
              <a:t>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832648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 smtClean="0">
                <a:solidFill>
                  <a:schemeClr val="bg1"/>
                </a:solidFill>
              </a:rPr>
              <a:t>요즘 학생들 중에서 스마트 </a:t>
            </a:r>
            <a:r>
              <a:rPr lang="ko-KR" altLang="en-US" dirty="0" err="1" smtClean="0">
                <a:solidFill>
                  <a:schemeClr val="bg1"/>
                </a:solidFill>
              </a:rPr>
              <a:t>폰이</a:t>
            </a:r>
            <a:r>
              <a:rPr lang="ko-KR" altLang="en-US" dirty="0" smtClean="0">
                <a:solidFill>
                  <a:schemeClr val="bg1"/>
                </a:solidFill>
              </a:rPr>
              <a:t> 없는 학생은 극히 드물어졌다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각자 기기의 회사는 다르지만 스마트 </a:t>
            </a:r>
            <a:r>
              <a:rPr lang="ko-KR" altLang="en-US" dirty="0" err="1" smtClean="0">
                <a:solidFill>
                  <a:schemeClr val="bg1"/>
                </a:solidFill>
              </a:rPr>
              <a:t>폰을</a:t>
            </a:r>
            <a:r>
              <a:rPr lang="ko-KR" altLang="en-US" dirty="0" smtClean="0">
                <a:solidFill>
                  <a:schemeClr val="bg1"/>
                </a:solidFill>
              </a:rPr>
              <a:t> 소지 하고 있는 것이 설문 조사결과 나왔다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그리고 </a:t>
            </a:r>
            <a:r>
              <a:rPr lang="en-US" altLang="ko-KR" dirty="0" smtClean="0">
                <a:solidFill>
                  <a:schemeClr val="bg1"/>
                </a:solidFill>
              </a:rPr>
              <a:t>NFC</a:t>
            </a:r>
            <a:r>
              <a:rPr lang="ko-KR" altLang="en-US" dirty="0" smtClean="0">
                <a:solidFill>
                  <a:schemeClr val="bg1"/>
                </a:solidFill>
              </a:rPr>
              <a:t>태그를 알고 있냐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라는 질문에는 절반이상의 사람들이 알고 있다고 답했지만 버스카드 외에는 사용을 하고 있지 않고 있었다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그리고 </a:t>
            </a:r>
            <a:r>
              <a:rPr lang="en-US" altLang="ko-KR" dirty="0" smtClean="0">
                <a:solidFill>
                  <a:schemeClr val="bg1"/>
                </a:solidFill>
              </a:rPr>
              <a:t>QR</a:t>
            </a:r>
            <a:r>
              <a:rPr lang="ko-KR" altLang="en-US" dirty="0" smtClean="0">
                <a:solidFill>
                  <a:schemeClr val="bg1"/>
                </a:solidFill>
              </a:rPr>
              <a:t>코드의 관한 질문에서는 모두 알고 있었고 사용하고 있는 범위는 제품설명 사이트 이동 동영상 시청 순으로 많았다</a:t>
            </a:r>
            <a:r>
              <a:rPr lang="en-US" altLang="ko-KR" dirty="0" smtClean="0">
                <a:solidFill>
                  <a:schemeClr val="bg1"/>
                </a:solidFill>
              </a:rPr>
              <a:t>. 9</a:t>
            </a:r>
            <a:r>
              <a:rPr lang="ko-KR" altLang="en-US" dirty="0" smtClean="0">
                <a:solidFill>
                  <a:schemeClr val="bg1"/>
                </a:solidFill>
              </a:rPr>
              <a:t>번 문항의 </a:t>
            </a:r>
            <a:r>
              <a:rPr lang="ko-KR" altLang="en-US" dirty="0" smtClean="0">
                <a:solidFill>
                  <a:schemeClr val="bg1"/>
                </a:solidFill>
              </a:rPr>
              <a:t>우리가 개발하려고 하는 전자출석 시스템의 사용 유무를 알아보는 질문에는 총인원 중 </a:t>
            </a:r>
            <a:r>
              <a:rPr lang="en-US" altLang="ko-KR" dirty="0" smtClean="0">
                <a:solidFill>
                  <a:schemeClr val="bg1"/>
                </a:solidFill>
              </a:rPr>
              <a:t>70%</a:t>
            </a:r>
            <a:r>
              <a:rPr lang="ko-KR" altLang="en-US" dirty="0" smtClean="0">
                <a:solidFill>
                  <a:schemeClr val="bg1"/>
                </a:solidFill>
              </a:rPr>
              <a:t>의 사람이 사용하겠다고 답하였다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pPr fontAlgn="base" latinLnBrk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 이렇듯 </a:t>
            </a:r>
            <a:r>
              <a:rPr lang="en-US" altLang="ko-KR" dirty="0" smtClean="0">
                <a:solidFill>
                  <a:schemeClr val="bg1"/>
                </a:solidFill>
              </a:rPr>
              <a:t>NFC</a:t>
            </a:r>
            <a:r>
              <a:rPr lang="ko-KR" altLang="en-US" dirty="0" smtClean="0">
                <a:solidFill>
                  <a:schemeClr val="bg1"/>
                </a:solidFill>
              </a:rPr>
              <a:t>태그에 대해서는 알고 있지만 일상 생화에서는 사용 되지 않고 있었다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pPr fontAlgn="base" latinLnBrk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그와 </a:t>
            </a:r>
            <a:r>
              <a:rPr lang="ko-KR" altLang="en-US" dirty="0" smtClean="0">
                <a:solidFill>
                  <a:schemeClr val="bg1"/>
                </a:solidFill>
              </a:rPr>
              <a:t>반대로 </a:t>
            </a:r>
            <a:r>
              <a:rPr lang="en-US" altLang="ko-KR" dirty="0" smtClean="0">
                <a:solidFill>
                  <a:schemeClr val="bg1"/>
                </a:solidFill>
              </a:rPr>
              <a:t>QR</a:t>
            </a:r>
            <a:r>
              <a:rPr lang="ko-KR" altLang="en-US" dirty="0" smtClean="0">
                <a:solidFill>
                  <a:schemeClr val="bg1"/>
                </a:solidFill>
              </a:rPr>
              <a:t>코드는 </a:t>
            </a:r>
            <a:r>
              <a:rPr lang="ko-KR" altLang="en-US" dirty="0" err="1" smtClean="0">
                <a:solidFill>
                  <a:schemeClr val="bg1"/>
                </a:solidFill>
              </a:rPr>
              <a:t>모두알고</a:t>
            </a:r>
            <a:r>
              <a:rPr lang="ko-KR" altLang="en-US" dirty="0" smtClean="0">
                <a:solidFill>
                  <a:schemeClr val="bg1"/>
                </a:solidFill>
              </a:rPr>
              <a:t> 사용 하고 있었다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우리가 개발하려는 시스템을 사용 하겠다는 의 견이 많았고 사용하지 않겠다는 사람은 모두 </a:t>
            </a:r>
            <a:r>
              <a:rPr lang="en-US" altLang="ko-KR" dirty="0" smtClean="0">
                <a:solidFill>
                  <a:schemeClr val="bg1"/>
                </a:solidFill>
              </a:rPr>
              <a:t>NFC</a:t>
            </a:r>
            <a:r>
              <a:rPr lang="ko-KR" altLang="en-US" dirty="0" smtClean="0">
                <a:solidFill>
                  <a:schemeClr val="bg1"/>
                </a:solidFill>
              </a:rPr>
              <a:t>에 대해서 잘 모르거나 사용 하지 않는 사람 들 이였다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이러한 결과로 볼 때 모르기 때문에 생기는 거부 반응 같았다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우리는 이러한 결과를 참조해서 조금서 쉽게 이용할 수 있는 시스템으로 만들고 </a:t>
            </a:r>
            <a:r>
              <a:rPr lang="en-US" altLang="ko-KR" dirty="0" smtClean="0">
                <a:solidFill>
                  <a:schemeClr val="bg1"/>
                </a:solidFill>
              </a:rPr>
              <a:t>NFC</a:t>
            </a:r>
            <a:r>
              <a:rPr lang="ko-KR" altLang="en-US" dirty="0" smtClean="0">
                <a:solidFill>
                  <a:schemeClr val="bg1"/>
                </a:solidFill>
              </a:rPr>
              <a:t>의 기능을 잘 활용해서 사용하겠다고 생각했다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390</TotalTime>
  <Words>768</Words>
  <Application>Microsoft Office PowerPoint</Application>
  <PresentationFormat>화면 슬라이드 쇼(4:3)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어번 팝</vt:lpstr>
      <vt:lpstr>올망 졸망</vt:lpstr>
      <vt:lpstr>목  차</vt:lpstr>
      <vt:lpstr>프로젝트 선택 개요</vt:lpstr>
      <vt:lpstr>프로젝트 특징</vt:lpstr>
      <vt:lpstr>유사 사례 분석</vt:lpstr>
      <vt:lpstr>유사 사례 분석</vt:lpstr>
      <vt:lpstr>유사 사례 분석</vt:lpstr>
      <vt:lpstr>  타당성 분석 설문지</vt:lpstr>
      <vt:lpstr>    타당성 분석 결과</vt:lpstr>
      <vt:lpstr>팀원 구성 및 담당역할</vt:lpstr>
      <vt:lpstr>개발환경</vt:lpstr>
      <vt:lpstr>플랫폼</vt:lpstr>
      <vt:lpstr>프로젝트 일정표</vt:lpstr>
      <vt:lpstr>관리자 기능 Use Case Diagram</vt:lpstr>
      <vt:lpstr>사용자 Use Case Diagram(교수, 학생)</vt:lpstr>
      <vt:lpstr>슬라이드 16</vt:lpstr>
      <vt:lpstr>프로젝트를 마치며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올망 졸망</dc:title>
  <dc:creator>KIM</dc:creator>
  <cp:lastModifiedBy>lhj</cp:lastModifiedBy>
  <cp:revision>44</cp:revision>
  <dcterms:created xsi:type="dcterms:W3CDTF">2013-10-29T21:43:56Z</dcterms:created>
  <dcterms:modified xsi:type="dcterms:W3CDTF">2013-10-30T04:29:36Z</dcterms:modified>
</cp:coreProperties>
</file>