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8" r:id="rId2"/>
    <p:sldId id="312" r:id="rId3"/>
    <p:sldId id="259" r:id="rId4"/>
    <p:sldId id="258" r:id="rId5"/>
    <p:sldId id="261" r:id="rId6"/>
    <p:sldId id="291" r:id="rId7"/>
    <p:sldId id="257" r:id="rId8"/>
    <p:sldId id="310" r:id="rId9"/>
    <p:sldId id="307" r:id="rId10"/>
    <p:sldId id="298" r:id="rId11"/>
    <p:sldId id="308" r:id="rId12"/>
    <p:sldId id="309" r:id="rId13"/>
    <p:sldId id="292" r:id="rId14"/>
    <p:sldId id="306" r:id="rId15"/>
    <p:sldId id="294" r:id="rId16"/>
    <p:sldId id="295" r:id="rId17"/>
    <p:sldId id="296" r:id="rId18"/>
    <p:sldId id="272" r:id="rId19"/>
    <p:sldId id="270" r:id="rId20"/>
    <p:sldId id="273" r:id="rId21"/>
    <p:sldId id="293" r:id="rId22"/>
    <p:sldId id="302" r:id="rId23"/>
    <p:sldId id="303" r:id="rId24"/>
    <p:sldId id="304" r:id="rId25"/>
    <p:sldId id="276" r:id="rId26"/>
    <p:sldId id="278" r:id="rId27"/>
    <p:sldId id="305" r:id="rId28"/>
    <p:sldId id="29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A50"/>
    <a:srgbClr val="E3676A"/>
    <a:srgbClr val="E09A59"/>
    <a:srgbClr val="98BB52"/>
    <a:srgbClr val="F1D87C"/>
    <a:srgbClr val="9E2242"/>
    <a:srgbClr val="F00633"/>
    <a:srgbClr val="FA2F55"/>
    <a:srgbClr val="F82F54"/>
    <a:srgbClr val="EA3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7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E1AA-1100-4F3F-889A-40D920BE8AB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55A2-51B0-4E28-A7D2-7FD6BD49B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0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3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0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13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36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2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69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0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92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4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81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78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155A2-51B0-4E28-A7D2-7FD6BD49B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17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9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20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97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31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155A2-51B0-4E28-A7D2-7FD6BD49B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2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5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2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5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8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155A2-51B0-4E28-A7D2-7FD6BD49B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14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55A2-51B0-4E28-A7D2-7FD6BD49B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133276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607435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6B095F-14EE-4A41-BC4B-4FA8E198FF0B}"/>
              </a:ext>
            </a:extLst>
          </p:cNvPr>
          <p:cNvSpPr/>
          <p:nvPr/>
        </p:nvSpPr>
        <p:spPr>
          <a:xfrm>
            <a:off x="5994139" y="-4675799"/>
            <a:ext cx="11397261" cy="93515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4739340" y="3758624"/>
            <a:ext cx="4501369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3799559" y="2835294"/>
            <a:ext cx="65521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6000" b="1" spc="3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微软雅黑" pitchFamily="34" charset="-122"/>
              </a:rPr>
              <a:t>Moments</a:t>
            </a:r>
          </a:p>
        </p:txBody>
      </p:sp>
      <p:sp>
        <p:nvSpPr>
          <p:cNvPr id="8" name="文本框 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 rot="21585350">
            <a:off x="6265620" y="3829121"/>
            <a:ext cx="1619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04">
              <a:defRPr/>
            </a:pPr>
            <a:r>
              <a:rPr lang="en-US" altLang="zh-CN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Kartika" panose="02020503030404060203" pitchFamily="18" charset="0"/>
              </a:rPr>
              <a:t>Yifan Xu </a:t>
            </a:r>
          </a:p>
          <a:p>
            <a:pPr defTabSz="1218804">
              <a:defRPr/>
            </a:pPr>
            <a:r>
              <a:rPr lang="en-US" altLang="zh-CN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Kartika" panose="02020503030404060203" pitchFamily="18" charset="0"/>
              </a:rPr>
              <a:t>Wenxi Ran </a:t>
            </a:r>
          </a:p>
          <a:p>
            <a:pPr defTabSz="1218804">
              <a:defRPr/>
            </a:pPr>
            <a:r>
              <a:rPr lang="en-US" altLang="zh-CN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Kartika" panose="02020503030404060203" pitchFamily="18" charset="0"/>
              </a:rPr>
              <a:t>Chen Sun</a:t>
            </a:r>
          </a:p>
          <a:p>
            <a:pPr defTabSz="1218804">
              <a:defRPr/>
            </a:pPr>
            <a:r>
              <a:rPr lang="en-US" altLang="zh-CN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Kartika" panose="02020503030404060203" pitchFamily="18" charset="0"/>
              </a:rPr>
              <a:t>Chang Liu </a:t>
            </a:r>
          </a:p>
          <a:p>
            <a:pPr defTabSz="1218804">
              <a:defRPr/>
            </a:pPr>
            <a:r>
              <a:rPr lang="en-US" altLang="zh-CN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Kartika" panose="02020503030404060203" pitchFamily="18" charset="0"/>
              </a:rPr>
              <a:t>Wentao Shi</a:t>
            </a:r>
          </a:p>
          <a:p>
            <a:pPr defTabSz="1218804">
              <a:defRPr/>
            </a:pPr>
            <a:r>
              <a:rPr lang="en-US" altLang="zh-CN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Kartika" panose="02020503030404060203" pitchFamily="18" charset="0"/>
              </a:rPr>
              <a:t>Zhanyu Sha </a:t>
            </a:r>
          </a:p>
          <a:p>
            <a:pPr defTabSz="1218804">
              <a:defRPr/>
            </a:pPr>
            <a:endParaRPr lang="en-US" altLang="zh-CN" b="1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FDF8A9-255D-47DC-82D4-4E29FD4045F0}"/>
              </a:ext>
            </a:extLst>
          </p:cNvPr>
          <p:cNvSpPr/>
          <p:nvPr/>
        </p:nvSpPr>
        <p:spPr>
          <a:xfrm>
            <a:off x="-980934" y="-369383"/>
            <a:ext cx="5812971" cy="7311359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DF2881-40ED-4CEA-9553-778E8C2840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01" y="4019931"/>
            <a:ext cx="3121158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3257"/>
      </p:ext>
    </p:extLst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10" y="1133913"/>
            <a:ext cx="352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Bebas" pitchFamily="2" charset="0"/>
              </a:rPr>
              <a:t>Why?</a:t>
            </a:r>
            <a:endParaRPr lang="zh-CN" altLang="en-US" sz="54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9DE140-B8E2-4628-B8DA-E46DCB17EB0F}"/>
              </a:ext>
            </a:extLst>
          </p:cNvPr>
          <p:cNvSpPr/>
          <p:nvPr/>
        </p:nvSpPr>
        <p:spPr>
          <a:xfrm>
            <a:off x="2130943" y="2581248"/>
            <a:ext cx="8524357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1.Background Information: Participation of club enhance, students performance ,Education, Career, Culture.However, low attendance rate of international students. (habit, language, culture, overload) </a:t>
            </a: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srgbClr val="C12A50"/>
              </a:solidFill>
              <a:ea typeface="方正黑体简体" panose="02010601030101010101" pitchFamily="2" charset="-122"/>
              <a:sym typeface="Bebas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2.Help to beach information barrier, encourage participation.</a:t>
            </a:r>
            <a:endParaRPr lang="zh-CN" altLang="en-US" sz="2400" dirty="0">
              <a:solidFill>
                <a:srgbClr val="C12A50"/>
              </a:solidFill>
              <a:ea typeface="方正黑体简体" panose="02010601030101010101" pitchFamily="2" charset="-122"/>
              <a:sym typeface="Bebas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74A657-0631-4F12-ABD9-64E0F8A779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72974"/>
      </p:ext>
    </p:extLst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10" y="1133913"/>
            <a:ext cx="352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How?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9DE140-B8E2-4628-B8DA-E46DCB17EB0F}"/>
              </a:ext>
            </a:extLst>
          </p:cNvPr>
          <p:cNvSpPr/>
          <p:nvPr/>
        </p:nvSpPr>
        <p:spPr>
          <a:xfrm>
            <a:off x="1948063" y="2580701"/>
            <a:ext cx="8524357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1.Interactive system Create club Launch activities Sign up for activities Message board Recommend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400" dirty="0">
              <a:solidFill>
                <a:srgbClr val="C12A50"/>
              </a:solidFill>
              <a:ea typeface="方正黑体简体" panose="02010601030101010101" pitchFamily="2" charset="-122"/>
              <a:sym typeface="Bebas" pitchFamily="2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2.Extensive: Subscribe Group chatting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400" dirty="0">
              <a:solidFill>
                <a:srgbClr val="C12A50"/>
              </a:solidFill>
              <a:ea typeface="方正黑体简体" panose="02010601030101010101" pitchFamily="2" charset="-122"/>
              <a:sym typeface="Bebas" pitchFamily="2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3.User-friendly: Language transfer, Search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7A1E14-1DBA-491E-9B89-DE0DDC6CF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7820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10" y="1133913"/>
            <a:ext cx="352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Sum up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9DE140-B8E2-4628-B8DA-E46DCB17EB0F}"/>
              </a:ext>
            </a:extLst>
          </p:cNvPr>
          <p:cNvSpPr/>
          <p:nvPr/>
        </p:nvSpPr>
        <p:spPr>
          <a:xfrm>
            <a:off x="2130943" y="2581248"/>
            <a:ext cx="85243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Our web with information integrations and interactive system, can help students enjoying the life in club and joining social activities (Icon shows our goal).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9E58FE-15D4-4CF7-989A-2A01403BC1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68938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13B8F5-D07C-4B83-B2BB-282C28B22C80}"/>
              </a:ext>
            </a:extLst>
          </p:cNvPr>
          <p:cNvSpPr/>
          <p:nvPr/>
        </p:nvSpPr>
        <p:spPr>
          <a:xfrm rot="7701936">
            <a:off x="-2685339" y="-4318238"/>
            <a:ext cx="6720556" cy="75186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3651" y="1571765"/>
            <a:ext cx="3531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PART  03</a:t>
            </a:r>
            <a:endParaRPr lang="zh-CN" altLang="en-US" sz="6000" b="1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5" name="文本框 16"/>
          <p:cNvSpPr>
            <a:spLocks noChangeArrowheads="1"/>
          </p:cNvSpPr>
          <p:nvPr/>
        </p:nvSpPr>
        <p:spPr bwMode="auto">
          <a:xfrm>
            <a:off x="3384153" y="2627843"/>
            <a:ext cx="626203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Website Functions</a:t>
            </a:r>
          </a:p>
          <a:p>
            <a:endParaRPr lang="zh-CN" altLang="en-US" sz="54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D6B75A-BD7A-4E3F-8C4B-4E964DBF1A86}"/>
              </a:ext>
            </a:extLst>
          </p:cNvPr>
          <p:cNvCxnSpPr>
            <a:cxnSpLocks/>
          </p:cNvCxnSpPr>
          <p:nvPr/>
        </p:nvCxnSpPr>
        <p:spPr>
          <a:xfrm>
            <a:off x="4860442" y="2575127"/>
            <a:ext cx="3184848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0507F1B-2ACE-49C1-9089-30A1433BA45C}"/>
              </a:ext>
            </a:extLst>
          </p:cNvPr>
          <p:cNvGrpSpPr/>
          <p:nvPr/>
        </p:nvGrpSpPr>
        <p:grpSpPr>
          <a:xfrm>
            <a:off x="4922748" y="3953090"/>
            <a:ext cx="3184848" cy="983145"/>
            <a:chOff x="4904651" y="1612052"/>
            <a:chExt cx="2529636" cy="986696"/>
          </a:xfrm>
        </p:grpSpPr>
        <p:sp>
          <p:nvSpPr>
            <p:cNvPr id="14" name="圆角矩形 44">
              <a:extLst>
                <a:ext uri="{FF2B5EF4-FFF2-40B4-BE49-F238E27FC236}">
                  <a16:creationId xmlns:a16="http://schemas.microsoft.com/office/drawing/2014/main" id="{6EC06D49-9F06-44D0-9AFB-173B1CA1B2FA}"/>
                </a:ext>
              </a:extLst>
            </p:cNvPr>
            <p:cNvSpPr/>
            <p:nvPr/>
          </p:nvSpPr>
          <p:spPr>
            <a:xfrm>
              <a:off x="4904651" y="1612052"/>
              <a:ext cx="2529636" cy="677945"/>
            </a:xfrm>
            <a:prstGeom prst="roundRect">
              <a:avLst>
                <a:gd name="adj" fmla="val 0"/>
              </a:avLst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0645C5-EEAC-4487-8FEE-5052313258BC}"/>
                </a:ext>
              </a:extLst>
            </p:cNvPr>
            <p:cNvSpPr/>
            <p:nvPr/>
          </p:nvSpPr>
          <p:spPr>
            <a:xfrm>
              <a:off x="4904651" y="1764749"/>
              <a:ext cx="2529636" cy="83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User Views</a:t>
              </a:r>
            </a:p>
            <a:p>
              <a:pPr algn="ctr"/>
              <a:endParaRPr lang="zh-CN" altLang="en-US" sz="24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C7B898-12CB-4943-B460-ADA037B2E149}"/>
              </a:ext>
            </a:extLst>
          </p:cNvPr>
          <p:cNvGrpSpPr/>
          <p:nvPr/>
        </p:nvGrpSpPr>
        <p:grpSpPr>
          <a:xfrm>
            <a:off x="4922748" y="5196599"/>
            <a:ext cx="3184846" cy="675505"/>
            <a:chOff x="4904651" y="1612052"/>
            <a:chExt cx="2529636" cy="677945"/>
          </a:xfrm>
        </p:grpSpPr>
        <p:sp>
          <p:nvSpPr>
            <p:cNvPr id="17" name="圆角矩形 44">
              <a:extLst>
                <a:ext uri="{FF2B5EF4-FFF2-40B4-BE49-F238E27FC236}">
                  <a16:creationId xmlns:a16="http://schemas.microsoft.com/office/drawing/2014/main" id="{683C1D5B-D3E3-42FC-8DCD-60EDCDDFB4C7}"/>
                </a:ext>
              </a:extLst>
            </p:cNvPr>
            <p:cNvSpPr/>
            <p:nvPr/>
          </p:nvSpPr>
          <p:spPr>
            <a:xfrm>
              <a:off x="4904651" y="1612052"/>
              <a:ext cx="2529636" cy="677945"/>
            </a:xfrm>
            <a:prstGeom prst="roundRect">
              <a:avLst>
                <a:gd name="adj" fmla="val 0"/>
              </a:avLst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685226-2008-4C49-95D9-8A720C92BC9A}"/>
                </a:ext>
              </a:extLst>
            </p:cNvPr>
            <p:cNvSpPr/>
            <p:nvPr/>
          </p:nvSpPr>
          <p:spPr>
            <a:xfrm>
              <a:off x="4904651" y="1764749"/>
              <a:ext cx="2529636" cy="463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General Functions</a:t>
              </a:r>
              <a:endParaRPr lang="zh-CN" altLang="en-US" sz="24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AC26BF32-03AB-47A3-83CC-3BBE3BAE49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338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A0B6271-B111-4908-8D1B-DBFF004F9A0F}"/>
              </a:ext>
            </a:extLst>
          </p:cNvPr>
          <p:cNvSpPr/>
          <p:nvPr/>
        </p:nvSpPr>
        <p:spPr>
          <a:xfrm>
            <a:off x="2362141" y="2164080"/>
            <a:ext cx="6733000" cy="399428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73934" y="605879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024511" y="678244"/>
            <a:ext cx="352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User View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F7EE3F-6517-49FA-8072-B3768A924A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98" y="2571678"/>
            <a:ext cx="3121158" cy="312115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76A0DC0-2DD2-45E4-B643-44D17D365158}"/>
              </a:ext>
            </a:extLst>
          </p:cNvPr>
          <p:cNvSpPr/>
          <p:nvPr/>
        </p:nvSpPr>
        <p:spPr>
          <a:xfrm>
            <a:off x="3922551" y="1151290"/>
            <a:ext cx="3374525" cy="174305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Students</a:t>
            </a:r>
            <a:endParaRPr lang="zh-CN" altLang="en-US" sz="36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6BAC467-8728-4D98-8425-05E3063168BD}"/>
              </a:ext>
            </a:extLst>
          </p:cNvPr>
          <p:cNvSpPr/>
          <p:nvPr/>
        </p:nvSpPr>
        <p:spPr>
          <a:xfrm>
            <a:off x="647582" y="4272056"/>
            <a:ext cx="3355457" cy="181378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Societies</a:t>
            </a:r>
            <a:endParaRPr lang="zh-CN" altLang="en-US" sz="36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C53BB2-0AF2-4092-882A-29FE64A6526A}"/>
              </a:ext>
            </a:extLst>
          </p:cNvPr>
          <p:cNvSpPr/>
          <p:nvPr/>
        </p:nvSpPr>
        <p:spPr>
          <a:xfrm>
            <a:off x="7454242" y="3962400"/>
            <a:ext cx="3701178" cy="196573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University Department</a:t>
            </a:r>
            <a:endParaRPr lang="zh-CN" altLang="en-US" sz="36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669576-2266-42C7-9FC6-137C5701E0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01349"/>
      </p:ext>
    </p:extLst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10" y="1133913"/>
            <a:ext cx="3521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Student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CE8745-0F4C-4F87-B9A4-B195E32086C0}"/>
              </a:ext>
            </a:extLst>
          </p:cNvPr>
          <p:cNvSpPr/>
          <p:nvPr/>
        </p:nvSpPr>
        <p:spPr>
          <a:xfrm>
            <a:off x="1804658" y="2079865"/>
            <a:ext cx="8582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1. Own an account on the website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2. Edit personal information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3. Search information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4. Join/quit societies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5. Group chat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6. Register/cancel events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7. Post information on personal webpage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8. Make comments</a:t>
            </a:r>
            <a:endParaRPr lang="zh-CN" altLang="en-US" sz="36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AC77A7-CB90-4687-A3AA-9E1CF5C93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42901"/>
      </p:ext>
    </p:extLst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10" y="1133913"/>
            <a:ext cx="6507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Society Management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CE8745-0F4C-4F87-B9A4-B195E32086C0}"/>
              </a:ext>
            </a:extLst>
          </p:cNvPr>
          <p:cNvSpPr/>
          <p:nvPr/>
        </p:nvSpPr>
        <p:spPr>
          <a:xfrm>
            <a:off x="2151560" y="2421558"/>
            <a:ext cx="8049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1. Own an account on the website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2. Managing society members</a:t>
            </a:r>
            <a:endParaRPr lang="zh-CN" altLang="en-US" sz="36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3. Group chat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4. Edit society homepage information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5. Create &amp; edit activities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6. Launch notifications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93618C-3050-4E4B-A4A7-30E3FF328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6508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09" y="1133913"/>
            <a:ext cx="11003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University Department Administrator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CE8745-0F4C-4F87-B9A4-B195E32086C0}"/>
              </a:ext>
            </a:extLst>
          </p:cNvPr>
          <p:cNvSpPr/>
          <p:nvPr/>
        </p:nvSpPr>
        <p:spPr>
          <a:xfrm>
            <a:off x="1281930" y="2669787"/>
            <a:ext cx="102728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1. Own an account on the website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2. Edit university department homepage information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3. Create &amp; edit activities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4. Launch official notifications</a:t>
            </a:r>
          </a:p>
          <a:p>
            <a:r>
              <a:rPr lang="en-US" altLang="zh-CN" sz="3600" dirty="0">
                <a:solidFill>
                  <a:srgbClr val="C12A50"/>
                </a:solidFill>
                <a:ea typeface="方正黑体简体" panose="02010601030101010101" pitchFamily="2" charset="-122"/>
              </a:rPr>
              <a:t>5. Collect feedback (comments) from students</a:t>
            </a:r>
            <a:endParaRPr lang="zh-CN" altLang="en-US" sz="36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642A4B6-72A0-499D-A282-6F433531F3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46461"/>
      </p:ext>
    </p:extLst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06302" y="2427841"/>
            <a:ext cx="2618352" cy="263739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738618" y="2427841"/>
            <a:ext cx="2618352" cy="2637395"/>
          </a:xfrm>
          <a:prstGeom prst="ellipse">
            <a:avLst/>
          </a:prstGeom>
          <a:solidFill>
            <a:srgbClr val="E3676A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8572520" y="2427841"/>
            <a:ext cx="2616766" cy="263739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3961046" y="3475181"/>
            <a:ext cx="341180" cy="541127"/>
          </a:xfrm>
          <a:custGeom>
            <a:avLst/>
            <a:gdLst>
              <a:gd name="T0" fmla="*/ 0 w 429"/>
              <a:gd name="T1" fmla="*/ 0 h 673"/>
              <a:gd name="T2" fmla="*/ 231 w 429"/>
              <a:gd name="T3" fmla="*/ 0 h 673"/>
              <a:gd name="T4" fmla="*/ 429 w 429"/>
              <a:gd name="T5" fmla="*/ 336 h 673"/>
              <a:gd name="T6" fmla="*/ 231 w 429"/>
              <a:gd name="T7" fmla="*/ 673 h 673"/>
              <a:gd name="T8" fmla="*/ 0 w 429"/>
              <a:gd name="T9" fmla="*/ 673 h 673"/>
              <a:gd name="T10" fmla="*/ 198 w 429"/>
              <a:gd name="T11" fmla="*/ 336 h 673"/>
              <a:gd name="T12" fmla="*/ 0 w 429"/>
              <a:gd name="T13" fmla="*/ 0 h 673"/>
              <a:gd name="T14" fmla="*/ 99 w 429"/>
              <a:gd name="T15" fmla="*/ 16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" h="673">
                <a:moveTo>
                  <a:pt x="0" y="0"/>
                </a:moveTo>
                <a:lnTo>
                  <a:pt x="231" y="0"/>
                </a:lnTo>
                <a:lnTo>
                  <a:pt x="429" y="336"/>
                </a:lnTo>
                <a:lnTo>
                  <a:pt x="231" y="673"/>
                </a:lnTo>
                <a:lnTo>
                  <a:pt x="0" y="673"/>
                </a:lnTo>
                <a:lnTo>
                  <a:pt x="198" y="336"/>
                </a:lnTo>
                <a:lnTo>
                  <a:pt x="0" y="0"/>
                </a:lnTo>
                <a:close/>
                <a:moveTo>
                  <a:pt x="99" y="168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7793361" y="3475181"/>
            <a:ext cx="341180" cy="541127"/>
          </a:xfrm>
          <a:custGeom>
            <a:avLst/>
            <a:gdLst>
              <a:gd name="T0" fmla="*/ 0 w 428"/>
              <a:gd name="T1" fmla="*/ 0 h 673"/>
              <a:gd name="T2" fmla="*/ 231 w 428"/>
              <a:gd name="T3" fmla="*/ 0 h 673"/>
              <a:gd name="T4" fmla="*/ 428 w 428"/>
              <a:gd name="T5" fmla="*/ 336 h 673"/>
              <a:gd name="T6" fmla="*/ 231 w 428"/>
              <a:gd name="T7" fmla="*/ 673 h 673"/>
              <a:gd name="T8" fmla="*/ 0 w 428"/>
              <a:gd name="T9" fmla="*/ 673 h 673"/>
              <a:gd name="T10" fmla="*/ 197 w 428"/>
              <a:gd name="T11" fmla="*/ 336 h 673"/>
              <a:gd name="T12" fmla="*/ 0 w 428"/>
              <a:gd name="T13" fmla="*/ 0 h 673"/>
              <a:gd name="T14" fmla="*/ 98 w 428"/>
              <a:gd name="T15" fmla="*/ 16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673">
                <a:moveTo>
                  <a:pt x="0" y="0"/>
                </a:moveTo>
                <a:lnTo>
                  <a:pt x="231" y="0"/>
                </a:lnTo>
                <a:lnTo>
                  <a:pt x="428" y="336"/>
                </a:lnTo>
                <a:lnTo>
                  <a:pt x="231" y="673"/>
                </a:lnTo>
                <a:lnTo>
                  <a:pt x="0" y="673"/>
                </a:lnTo>
                <a:lnTo>
                  <a:pt x="197" y="336"/>
                </a:lnTo>
                <a:lnTo>
                  <a:pt x="0" y="0"/>
                </a:lnTo>
                <a:close/>
                <a:moveTo>
                  <a:pt x="98" y="168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13" name="TextBox 9"/>
          <p:cNvSpPr txBox="1"/>
          <p:nvPr/>
        </p:nvSpPr>
        <p:spPr>
          <a:xfrm>
            <a:off x="906302" y="3490317"/>
            <a:ext cx="33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Create a society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4410821" y="3497119"/>
            <a:ext cx="32739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Find and join in a society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8570932" y="3497119"/>
            <a:ext cx="2616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Management of a society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156183" y="2399164"/>
            <a:ext cx="509388" cy="510975"/>
          </a:xfrm>
          <a:prstGeom prst="ellipse">
            <a:avLst/>
          </a:prstGeom>
          <a:solidFill>
            <a:srgbClr val="E09A59"/>
          </a:solidFill>
          <a:ln w="28575">
            <a:solidFill>
              <a:srgbClr val="F8F8F8"/>
            </a:solidFill>
          </a:ln>
          <a:extLst/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2199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</a:t>
            </a:r>
            <a:endParaRPr lang="zh-CN" altLang="en-US" sz="2199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5073970" y="2399164"/>
            <a:ext cx="509388" cy="509389"/>
          </a:xfrm>
          <a:prstGeom prst="ellipse">
            <a:avLst/>
          </a:prstGeom>
          <a:solidFill>
            <a:srgbClr val="E3676A"/>
          </a:solidFill>
          <a:ln w="28575">
            <a:solidFill>
              <a:srgbClr val="F8F8F8"/>
            </a:solidFill>
          </a:ln>
          <a:extLst/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2199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2</a:t>
            </a:r>
            <a:endParaRPr lang="zh-CN" altLang="en-US" sz="2199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8888904" y="2399164"/>
            <a:ext cx="509388" cy="510975"/>
          </a:xfrm>
          <a:prstGeom prst="ellipse">
            <a:avLst/>
          </a:prstGeom>
          <a:solidFill>
            <a:srgbClr val="E09A59"/>
          </a:solidFill>
          <a:ln w="28575">
            <a:solidFill>
              <a:srgbClr val="F8F8F8"/>
            </a:solidFill>
          </a:ln>
          <a:extLst/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2199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3</a:t>
            </a:r>
            <a:endParaRPr lang="zh-CN" altLang="en-US" sz="2199" b="1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FAA7A4-4C92-4E57-B9D2-06B747BCF397}"/>
              </a:ext>
            </a:extLst>
          </p:cNvPr>
          <p:cNvGrpSpPr/>
          <p:nvPr/>
        </p:nvGrpSpPr>
        <p:grpSpPr>
          <a:xfrm>
            <a:off x="51411" y="47162"/>
            <a:ext cx="2181132" cy="596741"/>
            <a:chOff x="51411" y="47162"/>
            <a:chExt cx="2181132" cy="5967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BEF458-5369-4BEF-808D-1FF17C6A2A26}"/>
                </a:ext>
              </a:extLst>
            </p:cNvPr>
            <p:cNvSpPr/>
            <p:nvPr/>
          </p:nvSpPr>
          <p:spPr>
            <a:xfrm>
              <a:off x="51411" y="47162"/>
              <a:ext cx="533400" cy="59674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8597FB3-EF62-4DBF-8428-407FEDABBE56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DE0DF49-C394-43AA-85DB-CC77C00BD4F6}"/>
              </a:ext>
            </a:extLst>
          </p:cNvPr>
          <p:cNvSpPr/>
          <p:nvPr/>
        </p:nvSpPr>
        <p:spPr>
          <a:xfrm>
            <a:off x="1067003" y="927953"/>
            <a:ext cx="8887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Function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0BF3672-B645-45A7-B0A5-CE41C31CC147}"/>
              </a:ext>
            </a:extLst>
          </p:cNvPr>
          <p:cNvCxnSpPr>
            <a:cxnSpLocks/>
          </p:cNvCxnSpPr>
          <p:nvPr/>
        </p:nvCxnSpPr>
        <p:spPr>
          <a:xfrm flipV="1">
            <a:off x="906302" y="1851283"/>
            <a:ext cx="2759687" cy="38713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4E1DE10-A4F0-4DE1-9B1E-D75CA9C167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0445"/>
      </p:ext>
    </p:extLst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55C001B-246F-4992-8984-D15F3542F551}"/>
              </a:ext>
            </a:extLst>
          </p:cNvPr>
          <p:cNvGrpSpPr/>
          <p:nvPr/>
        </p:nvGrpSpPr>
        <p:grpSpPr>
          <a:xfrm>
            <a:off x="817083" y="1256228"/>
            <a:ext cx="10327495" cy="4581650"/>
            <a:chOff x="1428624" y="2133600"/>
            <a:chExt cx="9378509" cy="407272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18382" y="4122448"/>
              <a:ext cx="9147317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25451" y="2147458"/>
              <a:ext cx="0" cy="3854941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D0BFE5E-DB4D-4D82-A7F6-673597652F42}"/>
                </a:ext>
              </a:extLst>
            </p:cNvPr>
            <p:cNvGrpSpPr/>
            <p:nvPr/>
          </p:nvGrpSpPr>
          <p:grpSpPr>
            <a:xfrm>
              <a:off x="1428624" y="2133600"/>
              <a:ext cx="9378509" cy="4072724"/>
              <a:chOff x="1428624" y="2133600"/>
              <a:chExt cx="9378509" cy="407272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428624" y="2286053"/>
                <a:ext cx="9334752" cy="3716345"/>
                <a:chOff x="1428624" y="2286053"/>
                <a:chExt cx="9334752" cy="3716345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4546368" y="3357204"/>
                  <a:ext cx="3120384" cy="1530492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2133" kern="0" dirty="0">
                    <a:solidFill>
                      <a:srgbClr val="D00022"/>
                    </a:solidFill>
                    <a:latin typeface="Calibri"/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1428624" y="2286053"/>
                  <a:ext cx="3978357" cy="1530493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2133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6785020" y="2286053"/>
                  <a:ext cx="3978356" cy="1530493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2133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1428624" y="4471905"/>
                  <a:ext cx="3978357" cy="1530493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2133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6737502" y="4471904"/>
                  <a:ext cx="3978356" cy="1530493"/>
                </a:xfrm>
                <a:prstGeom prst="roundRect">
                  <a:avLst>
                    <a:gd name="adj" fmla="val 10131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2133" kern="0" dirty="0">
                    <a:solidFill>
                      <a:sysClr val="window" lastClr="FFFFFF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9" name="圆角矩形 18"/>
              <p:cNvSpPr/>
              <p:nvPr/>
            </p:nvSpPr>
            <p:spPr>
              <a:xfrm>
                <a:off x="5016275" y="3614595"/>
                <a:ext cx="2138334" cy="1049368"/>
              </a:xfrm>
              <a:prstGeom prst="roundRect">
                <a:avLst>
                  <a:gd name="adj" fmla="val 10131"/>
                </a:avLst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130000"/>
                  </a:lnSpc>
                  <a:defRPr/>
                </a:pPr>
                <a:endParaRPr lang="en-US" sz="2800" kern="0" dirty="0">
                  <a:ln w="18415" cmpd="sng">
                    <a:noFill/>
                    <a:prstDash val="solid"/>
                  </a:ln>
                  <a:solidFill>
                    <a:srgbClr val="C12A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684696" y="2133600"/>
                <a:ext cx="3905955" cy="1453275"/>
                <a:chOff x="1684696" y="2133600"/>
                <a:chExt cx="3905955" cy="1453275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684696" y="2133600"/>
                  <a:ext cx="3468853" cy="1453275"/>
                </a:xfrm>
                <a:prstGeom prst="roundRect">
                  <a:avLst>
                    <a:gd name="adj" fmla="val 10131"/>
                  </a:avLst>
                </a:prstGeom>
                <a:solidFill>
                  <a:srgbClr val="E3676A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96000" tIns="336000" rIns="96000" bIns="0" anchor="ctr"/>
                <a:lstStyle/>
                <a:p>
                  <a:pPr algn="just"/>
                  <a:endPara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sp>
              <p:nvSpPr>
                <p:cNvPr id="23" name="TextBox 110"/>
                <p:cNvSpPr txBox="1"/>
                <p:nvPr/>
              </p:nvSpPr>
              <p:spPr>
                <a:xfrm>
                  <a:off x="1802820" y="2426194"/>
                  <a:ext cx="3787831" cy="9473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2800" b="1" dirty="0">
                      <a:solidFill>
                        <a:srgbClr val="FFFFFF"/>
                      </a:solidFill>
                      <a:latin typeface="方正黑体简体" panose="02010601030101010101" pitchFamily="2" charset="-122"/>
                      <a:ea typeface="方正黑体简体" panose="02010601030101010101" pitchFamily="2" charset="-122"/>
                    </a:rPr>
                    <a:t>Post and Participate Activities </a:t>
                  </a: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038453" y="2133600"/>
                <a:ext cx="3610743" cy="1453275"/>
                <a:chOff x="7038453" y="2133600"/>
                <a:chExt cx="3610743" cy="1453275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7038453" y="2133600"/>
                  <a:ext cx="3468854" cy="1453275"/>
                </a:xfrm>
                <a:prstGeom prst="roundRect">
                  <a:avLst>
                    <a:gd name="adj" fmla="val 10131"/>
                  </a:avLst>
                </a:prstGeom>
                <a:solidFill>
                  <a:srgbClr val="E09A59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96000" tIns="336000" rIns="96000" bIns="0" anchor="ctr"/>
                <a:lstStyle/>
                <a:p>
                  <a:pPr algn="ctr">
                    <a:lnSpc>
                      <a:spcPct val="130000"/>
                    </a:lnSpc>
                    <a:defRPr/>
                  </a:pPr>
                  <a:endParaRPr lang="zh-CN" altLang="en-US" sz="2667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KSO_GN2"/>
                <p:cNvSpPr txBox="1">
                  <a:spLocks noChangeArrowheads="1"/>
                </p:cNvSpPr>
                <p:nvPr/>
              </p:nvSpPr>
              <p:spPr bwMode="auto">
                <a:xfrm flipH="1">
                  <a:off x="9648667" y="2215170"/>
                  <a:ext cx="1000529" cy="4118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endParaRPr lang="zh-CN" altLang="en-US" sz="3600" b="1" dirty="0">
                    <a:solidFill>
                      <a:srgbClr val="FFFFFF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518382" y="2271194"/>
                <a:ext cx="9288751" cy="3907421"/>
                <a:chOff x="1518382" y="2271194"/>
                <a:chExt cx="9288751" cy="3907421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>
                  <a:off x="1684697" y="4725340"/>
                  <a:ext cx="3468853" cy="1453275"/>
                </a:xfrm>
                <a:prstGeom prst="roundRect">
                  <a:avLst>
                    <a:gd name="adj" fmla="val 10131"/>
                  </a:avLst>
                </a:prstGeom>
                <a:solidFill>
                  <a:srgbClr val="E09A59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96000" tIns="0" rIns="96000" bIns="336000" anchor="ctr"/>
                <a:lstStyle/>
                <a:p>
                  <a:pPr algn="ctr">
                    <a:lnSpc>
                      <a:spcPct val="130000"/>
                    </a:lnSpc>
                    <a:defRPr/>
                  </a:pPr>
                  <a:endParaRPr lang="zh-CN" altLang="en-US" sz="2667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KSO_GN4"/>
                <p:cNvSpPr txBox="1">
                  <a:spLocks noChangeArrowheads="1"/>
                </p:cNvSpPr>
                <p:nvPr/>
              </p:nvSpPr>
              <p:spPr bwMode="auto">
                <a:xfrm flipH="1">
                  <a:off x="1518382" y="5766787"/>
                  <a:ext cx="1000529" cy="4118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endParaRPr lang="zh-CN" altLang="en-US" sz="3600" b="1" dirty="0">
                    <a:solidFill>
                      <a:srgbClr val="FFFFFF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1" name="TextBox 110"/>
                <p:cNvSpPr txBox="1"/>
                <p:nvPr/>
              </p:nvSpPr>
              <p:spPr>
                <a:xfrm>
                  <a:off x="7338279" y="2271194"/>
                  <a:ext cx="3468854" cy="15233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zh-CN" sz="3200" b="1" dirty="0">
                      <a:solidFill>
                        <a:srgbClr val="FFFFFF"/>
                      </a:solidFill>
                      <a:latin typeface="方正黑体简体" panose="02010601030101010101" pitchFamily="2" charset="-122"/>
                      <a:ea typeface="方正黑体简体" panose="02010601030101010101" pitchFamily="2" charset="-122"/>
                    </a:rPr>
                    <a:t>Comments 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3200" b="1" dirty="0">
                      <a:solidFill>
                        <a:srgbClr val="FFFFFF"/>
                      </a:solidFill>
                      <a:latin typeface="方正黑体简体" panose="02010601030101010101" pitchFamily="2" charset="-122"/>
                      <a:ea typeface="方正黑体简体" panose="02010601030101010101" pitchFamily="2" charset="-122"/>
                    </a:rPr>
                    <a:t>and Voting</a:t>
                  </a:r>
                </a:p>
                <a:p>
                  <a:pPr>
                    <a:lnSpc>
                      <a:spcPct val="130000"/>
                    </a:lnSpc>
                  </a:pPr>
                  <a:endParaRPr lang="en-US" altLang="zh-CN" sz="2400" dirty="0">
                    <a:solidFill>
                      <a:srgbClr val="FFFFFF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993572" y="4725339"/>
                <a:ext cx="3641768" cy="1480985"/>
                <a:chOff x="6993572" y="4725339"/>
                <a:chExt cx="3641768" cy="1480985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>
                  <a:off x="6993572" y="4725339"/>
                  <a:ext cx="3468854" cy="1453275"/>
                </a:xfrm>
                <a:prstGeom prst="roundRect">
                  <a:avLst>
                    <a:gd name="adj" fmla="val 10131"/>
                  </a:avLst>
                </a:prstGeom>
                <a:solidFill>
                  <a:srgbClr val="E3676A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lIns="96000" tIns="0" rIns="96000" bIns="336000" anchor="ctr"/>
                <a:lstStyle/>
                <a:p>
                  <a:pPr algn="ctr">
                    <a:lnSpc>
                      <a:spcPct val="130000"/>
                    </a:lnSpc>
                    <a:defRPr/>
                  </a:pPr>
                  <a:endParaRPr lang="en-US" altLang="zh-CN" sz="2667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34" name="KSO_GN3"/>
                <p:cNvSpPr txBox="1">
                  <a:spLocks noChangeArrowheads="1"/>
                </p:cNvSpPr>
                <p:nvPr/>
              </p:nvSpPr>
              <p:spPr bwMode="auto">
                <a:xfrm flipH="1">
                  <a:off x="9634811" y="5794497"/>
                  <a:ext cx="1000529" cy="4118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endParaRPr lang="zh-CN" altLang="en-US" sz="3600" b="1" dirty="0">
                    <a:solidFill>
                      <a:srgbClr val="FFFFFF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5" name="TextBox 110"/>
                <p:cNvSpPr txBox="1"/>
                <p:nvPr/>
              </p:nvSpPr>
              <p:spPr>
                <a:xfrm>
                  <a:off x="7712043" y="5244723"/>
                  <a:ext cx="2296275" cy="4333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endParaRPr lang="en-US" altLang="zh-CN" sz="2400" dirty="0">
                    <a:solidFill>
                      <a:srgbClr val="FFFFFF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endParaRPr>
                </a:p>
              </p:txBody>
            </p:sp>
          </p:grp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4BE3B70-5E80-40E8-BCAE-120031D4993D}"/>
              </a:ext>
            </a:extLst>
          </p:cNvPr>
          <p:cNvGrpSpPr/>
          <p:nvPr/>
        </p:nvGrpSpPr>
        <p:grpSpPr>
          <a:xfrm>
            <a:off x="51411" y="47162"/>
            <a:ext cx="2181132" cy="596741"/>
            <a:chOff x="51411" y="47162"/>
            <a:chExt cx="2181132" cy="59674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2987E2A-1A19-4C9D-9B89-7BD9689F7756}"/>
                </a:ext>
              </a:extLst>
            </p:cNvPr>
            <p:cNvSpPr/>
            <p:nvPr/>
          </p:nvSpPr>
          <p:spPr>
            <a:xfrm>
              <a:off x="51411" y="47162"/>
              <a:ext cx="533400" cy="59674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B1C929-0D7A-48B1-B881-ED2DF89AB959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491D10E-6324-40D2-A273-A552393F26F9}"/>
              </a:ext>
            </a:extLst>
          </p:cNvPr>
          <p:cNvSpPr txBox="1"/>
          <p:nvPr/>
        </p:nvSpPr>
        <p:spPr>
          <a:xfrm>
            <a:off x="858753" y="4431319"/>
            <a:ext cx="4060171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Message Reminder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6EA35F-D315-4EDA-9B5D-B99F484E92C7}"/>
              </a:ext>
            </a:extLst>
          </p:cNvPr>
          <p:cNvSpPr txBox="1"/>
          <p:nvPr/>
        </p:nvSpPr>
        <p:spPr>
          <a:xfrm>
            <a:off x="7255635" y="4495146"/>
            <a:ext cx="3297698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Subscription and Push </a:t>
            </a:r>
          </a:p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00DE612-E44A-471E-9140-1C13DC27B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49946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oments">
            <a:hlinkClick r:id="" action="ppaction://media"/>
            <a:extLst>
              <a:ext uri="{FF2B5EF4-FFF2-40B4-BE49-F238E27FC236}">
                <a16:creationId xmlns:a16="http://schemas.microsoft.com/office/drawing/2014/main" id="{F1595865-18FF-4082-9DA5-EA9E36E3B1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6657" y="114300"/>
            <a:ext cx="8724900" cy="65436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129E48-230E-4E22-AD74-2B7988AFAD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237885A-405F-4519-87E9-10AB9F01FF9F}"/>
              </a:ext>
            </a:extLst>
          </p:cNvPr>
          <p:cNvGrpSpPr/>
          <p:nvPr/>
        </p:nvGrpSpPr>
        <p:grpSpPr>
          <a:xfrm>
            <a:off x="51411" y="47162"/>
            <a:ext cx="2181132" cy="596741"/>
            <a:chOff x="51411" y="47162"/>
            <a:chExt cx="2181132" cy="59674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749D9-D3FB-4CEA-9F96-0F31CEAE935B}"/>
                </a:ext>
              </a:extLst>
            </p:cNvPr>
            <p:cNvSpPr/>
            <p:nvPr/>
          </p:nvSpPr>
          <p:spPr>
            <a:xfrm>
              <a:off x="51411" y="47162"/>
              <a:ext cx="533400" cy="596741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3746C2F-3352-416E-B722-671E7A665EF9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6297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2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2A3089-B230-404D-9D72-DD1900C60ABD}"/>
              </a:ext>
            </a:extLst>
          </p:cNvPr>
          <p:cNvGrpSpPr/>
          <p:nvPr/>
        </p:nvGrpSpPr>
        <p:grpSpPr>
          <a:xfrm>
            <a:off x="1480237" y="721456"/>
            <a:ext cx="8358350" cy="7862818"/>
            <a:chOff x="3726446" y="1762023"/>
            <a:chExt cx="4758564" cy="5194453"/>
          </a:xfrm>
        </p:grpSpPr>
        <p:grpSp>
          <p:nvGrpSpPr>
            <p:cNvPr id="8" name="组合 7"/>
            <p:cNvGrpSpPr/>
            <p:nvPr/>
          </p:nvGrpSpPr>
          <p:grpSpPr>
            <a:xfrm>
              <a:off x="4004220" y="1762023"/>
              <a:ext cx="2050785" cy="1777775"/>
              <a:chOff x="4004220" y="1663547"/>
              <a:chExt cx="2050785" cy="1777775"/>
            </a:xfrm>
          </p:grpSpPr>
          <p:sp>
            <p:nvSpPr>
              <p:cNvPr id="9" name="泪滴形 8"/>
              <p:cNvSpPr/>
              <p:nvPr/>
            </p:nvSpPr>
            <p:spPr>
              <a:xfrm rot="5400000">
                <a:off x="4159746" y="1663547"/>
                <a:ext cx="1777775" cy="1777775"/>
              </a:xfrm>
              <a:prstGeom prst="teardrop">
                <a:avLst/>
              </a:prstGeom>
              <a:solidFill>
                <a:srgbClr val="E09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004220" y="2359272"/>
                <a:ext cx="2050785" cy="38632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FFFFFF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Recommender</a:t>
                </a:r>
              </a:p>
            </p:txBody>
          </p:sp>
        </p:grpSp>
        <p:sp>
          <p:nvSpPr>
            <p:cNvPr id="12" name="泪滴形 11"/>
            <p:cNvSpPr/>
            <p:nvPr/>
          </p:nvSpPr>
          <p:spPr>
            <a:xfrm rot="16200000" flipH="1">
              <a:off x="6233817" y="1762023"/>
              <a:ext cx="1777775" cy="1777775"/>
            </a:xfrm>
            <a:prstGeom prst="teardrop">
              <a:avLst/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233817" y="2585178"/>
              <a:ext cx="2251193" cy="4371298"/>
              <a:chOff x="6233817" y="2486702"/>
              <a:chExt cx="2251193" cy="437129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6233817" y="2486702"/>
                <a:ext cx="2232874" cy="4371298"/>
                <a:chOff x="6233817" y="2486702"/>
                <a:chExt cx="2232874" cy="4371298"/>
              </a:xfrm>
            </p:grpSpPr>
            <p:sp>
              <p:nvSpPr>
                <p:cNvPr id="24" name="Freeform 5"/>
                <p:cNvSpPr>
                  <a:spLocks/>
                </p:cNvSpPr>
                <p:nvPr/>
              </p:nvSpPr>
              <p:spPr bwMode="auto">
                <a:xfrm>
                  <a:off x="7589631" y="4041333"/>
                  <a:ext cx="877060" cy="2816667"/>
                </a:xfrm>
                <a:custGeom>
                  <a:avLst/>
                  <a:gdLst>
                    <a:gd name="T0" fmla="*/ 385 w 486"/>
                    <a:gd name="T1" fmla="*/ 1262 h 1559"/>
                    <a:gd name="T2" fmla="*/ 383 w 486"/>
                    <a:gd name="T3" fmla="*/ 1249 h 1559"/>
                    <a:gd name="T4" fmla="*/ 369 w 486"/>
                    <a:gd name="T5" fmla="*/ 1174 h 1559"/>
                    <a:gd name="T6" fmla="*/ 371 w 486"/>
                    <a:gd name="T7" fmla="*/ 930 h 1559"/>
                    <a:gd name="T8" fmla="*/ 446 w 486"/>
                    <a:gd name="T9" fmla="*/ 572 h 1559"/>
                    <a:gd name="T10" fmla="*/ 471 w 486"/>
                    <a:gd name="T11" fmla="*/ 403 h 1559"/>
                    <a:gd name="T12" fmla="*/ 453 w 486"/>
                    <a:gd name="T13" fmla="*/ 355 h 1559"/>
                    <a:gd name="T14" fmla="*/ 367 w 486"/>
                    <a:gd name="T15" fmla="*/ 251 h 1559"/>
                    <a:gd name="T16" fmla="*/ 254 w 486"/>
                    <a:gd name="T17" fmla="*/ 83 h 1559"/>
                    <a:gd name="T18" fmla="*/ 117 w 486"/>
                    <a:gd name="T19" fmla="*/ 24 h 1559"/>
                    <a:gd name="T20" fmla="*/ 73 w 486"/>
                    <a:gd name="T21" fmla="*/ 191 h 1559"/>
                    <a:gd name="T22" fmla="*/ 84 w 486"/>
                    <a:gd name="T23" fmla="*/ 245 h 1559"/>
                    <a:gd name="T24" fmla="*/ 70 w 486"/>
                    <a:gd name="T25" fmla="*/ 485 h 1559"/>
                    <a:gd name="T26" fmla="*/ 21 w 486"/>
                    <a:gd name="T27" fmla="*/ 636 h 1559"/>
                    <a:gd name="T28" fmla="*/ 20 w 486"/>
                    <a:gd name="T29" fmla="*/ 872 h 1559"/>
                    <a:gd name="T30" fmla="*/ 23 w 486"/>
                    <a:gd name="T31" fmla="*/ 880 h 1559"/>
                    <a:gd name="T32" fmla="*/ 78 w 486"/>
                    <a:gd name="T33" fmla="*/ 1121 h 1559"/>
                    <a:gd name="T34" fmla="*/ 96 w 486"/>
                    <a:gd name="T35" fmla="*/ 1248 h 1559"/>
                    <a:gd name="T36" fmla="*/ 117 w 486"/>
                    <a:gd name="T37" fmla="*/ 1559 h 1559"/>
                    <a:gd name="T38" fmla="*/ 486 w 486"/>
                    <a:gd name="T39" fmla="*/ 1559 h 1559"/>
                    <a:gd name="T40" fmla="*/ 385 w 486"/>
                    <a:gd name="T41" fmla="*/ 1262 h 1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86" h="1559">
                      <a:moveTo>
                        <a:pt x="385" y="1262"/>
                      </a:moveTo>
                      <a:cubicBezTo>
                        <a:pt x="384" y="1258"/>
                        <a:pt x="384" y="1253"/>
                        <a:pt x="383" y="1249"/>
                      </a:cubicBezTo>
                      <a:cubicBezTo>
                        <a:pt x="369" y="1174"/>
                        <a:pt x="369" y="1174"/>
                        <a:pt x="369" y="1174"/>
                      </a:cubicBezTo>
                      <a:cubicBezTo>
                        <a:pt x="356" y="1107"/>
                        <a:pt x="358" y="997"/>
                        <a:pt x="371" y="930"/>
                      </a:cubicBezTo>
                      <a:cubicBezTo>
                        <a:pt x="446" y="572"/>
                        <a:pt x="446" y="572"/>
                        <a:pt x="446" y="572"/>
                      </a:cubicBezTo>
                      <a:cubicBezTo>
                        <a:pt x="460" y="505"/>
                        <a:pt x="471" y="429"/>
                        <a:pt x="471" y="403"/>
                      </a:cubicBezTo>
                      <a:cubicBezTo>
                        <a:pt x="471" y="376"/>
                        <a:pt x="463" y="355"/>
                        <a:pt x="453" y="355"/>
                      </a:cubicBezTo>
                      <a:cubicBezTo>
                        <a:pt x="444" y="355"/>
                        <a:pt x="404" y="308"/>
                        <a:pt x="367" y="251"/>
                      </a:cubicBezTo>
                      <a:cubicBezTo>
                        <a:pt x="254" y="83"/>
                        <a:pt x="254" y="83"/>
                        <a:pt x="254" y="83"/>
                      </a:cubicBezTo>
                      <a:cubicBezTo>
                        <a:pt x="216" y="26"/>
                        <a:pt x="155" y="0"/>
                        <a:pt x="117" y="24"/>
                      </a:cubicBezTo>
                      <a:cubicBezTo>
                        <a:pt x="79" y="49"/>
                        <a:pt x="59" y="124"/>
                        <a:pt x="73" y="191"/>
                      </a:cubicBezTo>
                      <a:cubicBezTo>
                        <a:pt x="84" y="245"/>
                        <a:pt x="84" y="245"/>
                        <a:pt x="84" y="245"/>
                      </a:cubicBezTo>
                      <a:cubicBezTo>
                        <a:pt x="97" y="312"/>
                        <a:pt x="91" y="420"/>
                        <a:pt x="70" y="485"/>
                      </a:cubicBezTo>
                      <a:cubicBezTo>
                        <a:pt x="21" y="636"/>
                        <a:pt x="21" y="636"/>
                        <a:pt x="21" y="636"/>
                      </a:cubicBezTo>
                      <a:cubicBezTo>
                        <a:pt x="0" y="701"/>
                        <a:pt x="0" y="807"/>
                        <a:pt x="20" y="872"/>
                      </a:cubicBezTo>
                      <a:cubicBezTo>
                        <a:pt x="23" y="880"/>
                        <a:pt x="23" y="880"/>
                        <a:pt x="23" y="880"/>
                      </a:cubicBezTo>
                      <a:cubicBezTo>
                        <a:pt x="43" y="945"/>
                        <a:pt x="68" y="1053"/>
                        <a:pt x="78" y="1121"/>
                      </a:cubicBezTo>
                      <a:cubicBezTo>
                        <a:pt x="96" y="1248"/>
                        <a:pt x="96" y="1248"/>
                        <a:pt x="96" y="1248"/>
                      </a:cubicBezTo>
                      <a:cubicBezTo>
                        <a:pt x="117" y="1559"/>
                        <a:pt x="117" y="1559"/>
                        <a:pt x="117" y="1559"/>
                      </a:cubicBezTo>
                      <a:cubicBezTo>
                        <a:pt x="486" y="1559"/>
                        <a:pt x="486" y="1559"/>
                        <a:pt x="486" y="1559"/>
                      </a:cubicBezTo>
                      <a:lnTo>
                        <a:pt x="385" y="1262"/>
                      </a:lnTo>
                      <a:close/>
                    </a:path>
                  </a:pathLst>
                </a:custGeom>
                <a:solidFill>
                  <a:srgbClr val="F7C8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6233817" y="2486702"/>
                  <a:ext cx="1777775" cy="2937305"/>
                  <a:chOff x="6233817" y="2486702"/>
                  <a:chExt cx="1777775" cy="2937305"/>
                </a:xfrm>
              </p:grpSpPr>
              <p:sp>
                <p:nvSpPr>
                  <p:cNvPr id="26" name="泪滴形 25"/>
                  <p:cNvSpPr/>
                  <p:nvPr/>
                </p:nvSpPr>
                <p:spPr>
                  <a:xfrm rot="5400000" flipH="1" flipV="1">
                    <a:off x="6233817" y="3646232"/>
                    <a:ext cx="1777775" cy="1777775"/>
                  </a:xfrm>
                  <a:prstGeom prst="teardrop">
                    <a:avLst/>
                  </a:prstGeom>
                  <a:solidFill>
                    <a:srgbClr val="E09A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476965" y="2486702"/>
                    <a:ext cx="1112666" cy="38632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200" b="1" dirty="0">
                        <a:solidFill>
                          <a:srgbClr val="FFFFFF"/>
                        </a:solidFill>
                        <a:latin typeface="方正黑体简体" panose="02010601030101010101" pitchFamily="2" charset="-122"/>
                        <a:ea typeface="方正黑体简体" panose="02010601030101010101" pitchFamily="2" charset="-122"/>
                      </a:rPr>
                      <a:t>Location</a:t>
                    </a:r>
                  </a:p>
                </p:txBody>
              </p:sp>
            </p:grpSp>
          </p:grpSp>
          <p:grpSp>
            <p:nvGrpSpPr>
              <p:cNvPr id="19" name="组合 18"/>
              <p:cNvGrpSpPr/>
              <p:nvPr/>
            </p:nvGrpSpPr>
            <p:grpSpPr>
              <a:xfrm>
                <a:off x="7462919" y="4355823"/>
                <a:ext cx="1022091" cy="1535809"/>
                <a:chOff x="7462919" y="4355823"/>
                <a:chExt cx="1022091" cy="1535809"/>
              </a:xfrm>
            </p:grpSpPr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>
                  <a:off x="8313262" y="4612300"/>
                  <a:ext cx="171748" cy="399219"/>
                </a:xfrm>
                <a:custGeom>
                  <a:avLst/>
                  <a:gdLst>
                    <a:gd name="T0" fmla="*/ 0 w 95"/>
                    <a:gd name="T1" fmla="*/ 0 h 221"/>
                    <a:gd name="T2" fmla="*/ 35 w 95"/>
                    <a:gd name="T3" fmla="*/ 221 h 221"/>
                    <a:gd name="T4" fmla="*/ 0 w 95"/>
                    <a:gd name="T5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5" h="221">
                      <a:moveTo>
                        <a:pt x="0" y="0"/>
                      </a:moveTo>
                      <a:cubicBezTo>
                        <a:pt x="0" y="0"/>
                        <a:pt x="95" y="61"/>
                        <a:pt x="35" y="221"/>
                      </a:cubicBezTo>
                      <a:cubicBezTo>
                        <a:pt x="35" y="221"/>
                        <a:pt x="72" y="70"/>
                        <a:pt x="0" y="0"/>
                      </a:cubicBezTo>
                      <a:close/>
                    </a:path>
                  </a:pathLst>
                </a:custGeom>
                <a:solidFill>
                  <a:srgbClr val="FBE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14"/>
                <p:cNvSpPr>
                  <a:spLocks/>
                </p:cNvSpPr>
                <p:nvPr/>
              </p:nvSpPr>
              <p:spPr bwMode="auto">
                <a:xfrm>
                  <a:off x="7688863" y="5492413"/>
                  <a:ext cx="409142" cy="399219"/>
                </a:xfrm>
                <a:custGeom>
                  <a:avLst/>
                  <a:gdLst>
                    <a:gd name="T0" fmla="*/ 0 w 227"/>
                    <a:gd name="T1" fmla="*/ 149 h 221"/>
                    <a:gd name="T2" fmla="*/ 195 w 227"/>
                    <a:gd name="T3" fmla="*/ 0 h 221"/>
                    <a:gd name="T4" fmla="*/ 0 w 227"/>
                    <a:gd name="T5" fmla="*/ 149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" h="221">
                      <a:moveTo>
                        <a:pt x="0" y="149"/>
                      </a:moveTo>
                      <a:cubicBezTo>
                        <a:pt x="0" y="149"/>
                        <a:pt x="181" y="190"/>
                        <a:pt x="195" y="0"/>
                      </a:cubicBezTo>
                      <a:cubicBezTo>
                        <a:pt x="195" y="0"/>
                        <a:pt x="227" y="221"/>
                        <a:pt x="0" y="149"/>
                      </a:cubicBezTo>
                      <a:close/>
                    </a:path>
                  </a:pathLst>
                </a:custGeom>
                <a:solidFill>
                  <a:srgbClr val="FBE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7"/>
                <p:cNvSpPr>
                  <a:spLocks/>
                </p:cNvSpPr>
                <p:nvPr/>
              </p:nvSpPr>
              <p:spPr bwMode="auto">
                <a:xfrm>
                  <a:off x="7462919" y="4355823"/>
                  <a:ext cx="821337" cy="877823"/>
                </a:xfrm>
                <a:custGeom>
                  <a:avLst/>
                  <a:gdLst>
                    <a:gd name="T0" fmla="*/ 414 w 455"/>
                    <a:gd name="T1" fmla="*/ 458 h 486"/>
                    <a:gd name="T2" fmla="*/ 400 w 455"/>
                    <a:gd name="T3" fmla="*/ 325 h 486"/>
                    <a:gd name="T4" fmla="*/ 394 w 455"/>
                    <a:gd name="T5" fmla="*/ 319 h 486"/>
                    <a:gd name="T6" fmla="*/ 220 w 455"/>
                    <a:gd name="T7" fmla="*/ 141 h 486"/>
                    <a:gd name="T8" fmla="*/ 152 w 455"/>
                    <a:gd name="T9" fmla="*/ 70 h 486"/>
                    <a:gd name="T10" fmla="*/ 23 w 455"/>
                    <a:gd name="T11" fmla="*/ 24 h 486"/>
                    <a:gd name="T12" fmla="*/ 24 w 455"/>
                    <a:gd name="T13" fmla="*/ 139 h 486"/>
                    <a:gd name="T14" fmla="*/ 134 w 455"/>
                    <a:gd name="T15" fmla="*/ 260 h 486"/>
                    <a:gd name="T16" fmla="*/ 222 w 455"/>
                    <a:gd name="T17" fmla="*/ 367 h 486"/>
                    <a:gd name="T18" fmla="*/ 292 w 455"/>
                    <a:gd name="T19" fmla="*/ 464 h 486"/>
                    <a:gd name="T20" fmla="*/ 414 w 455"/>
                    <a:gd name="T21" fmla="*/ 458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5" h="486">
                      <a:moveTo>
                        <a:pt x="414" y="458"/>
                      </a:moveTo>
                      <a:cubicBezTo>
                        <a:pt x="455" y="433"/>
                        <a:pt x="448" y="373"/>
                        <a:pt x="400" y="325"/>
                      </a:cubicBezTo>
                      <a:cubicBezTo>
                        <a:pt x="394" y="319"/>
                        <a:pt x="394" y="319"/>
                        <a:pt x="394" y="319"/>
                      </a:cubicBezTo>
                      <a:cubicBezTo>
                        <a:pt x="345" y="271"/>
                        <a:pt x="267" y="191"/>
                        <a:pt x="220" y="141"/>
                      </a:cubicBezTo>
                      <a:cubicBezTo>
                        <a:pt x="152" y="70"/>
                        <a:pt x="152" y="70"/>
                        <a:pt x="152" y="70"/>
                      </a:cubicBezTo>
                      <a:cubicBezTo>
                        <a:pt x="105" y="21"/>
                        <a:pt x="47" y="0"/>
                        <a:pt x="23" y="24"/>
                      </a:cubicBezTo>
                      <a:cubicBezTo>
                        <a:pt x="0" y="48"/>
                        <a:pt x="0" y="100"/>
                        <a:pt x="24" y="139"/>
                      </a:cubicBezTo>
                      <a:cubicBezTo>
                        <a:pt x="48" y="177"/>
                        <a:pt x="97" y="232"/>
                        <a:pt x="134" y="260"/>
                      </a:cubicBezTo>
                      <a:cubicBezTo>
                        <a:pt x="171" y="288"/>
                        <a:pt x="210" y="336"/>
                        <a:pt x="222" y="367"/>
                      </a:cubicBezTo>
                      <a:cubicBezTo>
                        <a:pt x="233" y="399"/>
                        <a:pt x="265" y="442"/>
                        <a:pt x="292" y="464"/>
                      </a:cubicBezTo>
                      <a:cubicBezTo>
                        <a:pt x="319" y="486"/>
                        <a:pt x="374" y="483"/>
                        <a:pt x="414" y="458"/>
                      </a:cubicBezTo>
                      <a:close/>
                    </a:path>
                  </a:pathLst>
                </a:custGeom>
                <a:solidFill>
                  <a:srgbClr val="F8C8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7513298" y="4393989"/>
                  <a:ext cx="157245" cy="157245"/>
                </a:xfrm>
                <a:custGeom>
                  <a:avLst/>
                  <a:gdLst>
                    <a:gd name="T0" fmla="*/ 40 w 87"/>
                    <a:gd name="T1" fmla="*/ 9 h 87"/>
                    <a:gd name="T2" fmla="*/ 5 w 87"/>
                    <a:gd name="T3" fmla="*/ 54 h 87"/>
                    <a:gd name="T4" fmla="*/ 42 w 87"/>
                    <a:gd name="T5" fmla="*/ 87 h 87"/>
                    <a:gd name="T6" fmla="*/ 87 w 87"/>
                    <a:gd name="T7" fmla="*/ 39 h 87"/>
                    <a:gd name="T8" fmla="*/ 40 w 87"/>
                    <a:gd name="T9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87">
                      <a:moveTo>
                        <a:pt x="40" y="9"/>
                      </a:moveTo>
                      <a:cubicBezTo>
                        <a:pt x="40" y="9"/>
                        <a:pt x="0" y="33"/>
                        <a:pt x="5" y="54"/>
                      </a:cubicBezTo>
                      <a:cubicBezTo>
                        <a:pt x="5" y="54"/>
                        <a:pt x="21" y="87"/>
                        <a:pt x="42" y="87"/>
                      </a:cubicBezTo>
                      <a:cubicBezTo>
                        <a:pt x="87" y="39"/>
                        <a:pt x="87" y="39"/>
                        <a:pt x="87" y="39"/>
                      </a:cubicBezTo>
                      <a:cubicBezTo>
                        <a:pt x="87" y="39"/>
                        <a:pt x="53" y="0"/>
                        <a:pt x="40" y="9"/>
                      </a:cubicBezTo>
                      <a:close/>
                    </a:path>
                  </a:pathLst>
                </a:custGeom>
                <a:solidFill>
                  <a:srgbClr val="FBE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3726446" y="3744708"/>
              <a:ext cx="2211075" cy="3211768"/>
              <a:chOff x="3726446" y="3646232"/>
              <a:chExt cx="2211075" cy="321176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726446" y="3646232"/>
                <a:ext cx="2211075" cy="3211768"/>
                <a:chOff x="3726446" y="3646232"/>
                <a:chExt cx="2211075" cy="3211768"/>
              </a:xfrm>
            </p:grpSpPr>
            <p:sp>
              <p:nvSpPr>
                <p:cNvPr id="36" name="Freeform 6"/>
                <p:cNvSpPr>
                  <a:spLocks/>
                </p:cNvSpPr>
                <p:nvPr/>
              </p:nvSpPr>
              <p:spPr bwMode="auto">
                <a:xfrm>
                  <a:off x="3726446" y="4032173"/>
                  <a:ext cx="1079341" cy="2825827"/>
                </a:xfrm>
                <a:custGeom>
                  <a:avLst/>
                  <a:gdLst>
                    <a:gd name="T0" fmla="*/ 553 w 598"/>
                    <a:gd name="T1" fmla="*/ 619 h 1564"/>
                    <a:gd name="T2" fmla="*/ 479 w 598"/>
                    <a:gd name="T3" fmla="*/ 443 h 1564"/>
                    <a:gd name="T4" fmla="*/ 374 w 598"/>
                    <a:gd name="T5" fmla="*/ 297 h 1564"/>
                    <a:gd name="T6" fmla="*/ 348 w 598"/>
                    <a:gd name="T7" fmla="*/ 169 h 1564"/>
                    <a:gd name="T8" fmla="*/ 395 w 598"/>
                    <a:gd name="T9" fmla="*/ 50 h 1564"/>
                    <a:gd name="T10" fmla="*/ 351 w 598"/>
                    <a:gd name="T11" fmla="*/ 0 h 1564"/>
                    <a:gd name="T12" fmla="*/ 230 w 598"/>
                    <a:gd name="T13" fmla="*/ 98 h 1564"/>
                    <a:gd name="T14" fmla="*/ 126 w 598"/>
                    <a:gd name="T15" fmla="*/ 235 h 1564"/>
                    <a:gd name="T16" fmla="*/ 50 w 598"/>
                    <a:gd name="T17" fmla="*/ 372 h 1564"/>
                    <a:gd name="T18" fmla="*/ 83 w 598"/>
                    <a:gd name="T19" fmla="*/ 530 h 1564"/>
                    <a:gd name="T20" fmla="*/ 183 w 598"/>
                    <a:gd name="T21" fmla="*/ 892 h 1564"/>
                    <a:gd name="T22" fmla="*/ 182 w 598"/>
                    <a:gd name="T23" fmla="*/ 1131 h 1564"/>
                    <a:gd name="T24" fmla="*/ 150 w 598"/>
                    <a:gd name="T25" fmla="*/ 1242 h 1564"/>
                    <a:gd name="T26" fmla="*/ 146 w 598"/>
                    <a:gd name="T27" fmla="*/ 1261 h 1564"/>
                    <a:gd name="T28" fmla="*/ 0 w 598"/>
                    <a:gd name="T29" fmla="*/ 1564 h 1564"/>
                    <a:gd name="T30" fmla="*/ 355 w 598"/>
                    <a:gd name="T31" fmla="*/ 1564 h 1564"/>
                    <a:gd name="T32" fmla="*/ 444 w 598"/>
                    <a:gd name="T33" fmla="*/ 1273 h 1564"/>
                    <a:gd name="T34" fmla="*/ 439 w 598"/>
                    <a:gd name="T35" fmla="*/ 1273 h 1564"/>
                    <a:gd name="T36" fmla="*/ 452 w 598"/>
                    <a:gd name="T37" fmla="*/ 1241 h 1564"/>
                    <a:gd name="T38" fmla="*/ 488 w 598"/>
                    <a:gd name="T39" fmla="*/ 1108 h 1564"/>
                    <a:gd name="T40" fmla="*/ 559 w 598"/>
                    <a:gd name="T41" fmla="*/ 947 h 1564"/>
                    <a:gd name="T42" fmla="*/ 598 w 598"/>
                    <a:gd name="T43" fmla="*/ 807 h 1564"/>
                    <a:gd name="T44" fmla="*/ 553 w 598"/>
                    <a:gd name="T45" fmla="*/ 619 h 1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98" h="1564">
                      <a:moveTo>
                        <a:pt x="553" y="619"/>
                      </a:moveTo>
                      <a:cubicBezTo>
                        <a:pt x="528" y="570"/>
                        <a:pt x="495" y="491"/>
                        <a:pt x="479" y="443"/>
                      </a:cubicBezTo>
                      <a:cubicBezTo>
                        <a:pt x="462" y="396"/>
                        <a:pt x="415" y="330"/>
                        <a:pt x="374" y="297"/>
                      </a:cubicBezTo>
                      <a:cubicBezTo>
                        <a:pt x="333" y="265"/>
                        <a:pt x="321" y="207"/>
                        <a:pt x="348" y="169"/>
                      </a:cubicBezTo>
                      <a:cubicBezTo>
                        <a:pt x="374" y="132"/>
                        <a:pt x="395" y="78"/>
                        <a:pt x="395" y="50"/>
                      </a:cubicBezTo>
                      <a:cubicBezTo>
                        <a:pt x="395" y="22"/>
                        <a:pt x="375" y="0"/>
                        <a:pt x="351" y="0"/>
                      </a:cubicBezTo>
                      <a:cubicBezTo>
                        <a:pt x="326" y="0"/>
                        <a:pt x="272" y="44"/>
                        <a:pt x="230" y="98"/>
                      </a:cubicBezTo>
                      <a:cubicBezTo>
                        <a:pt x="126" y="235"/>
                        <a:pt x="126" y="235"/>
                        <a:pt x="126" y="235"/>
                      </a:cubicBezTo>
                      <a:cubicBezTo>
                        <a:pt x="84" y="289"/>
                        <a:pt x="50" y="351"/>
                        <a:pt x="50" y="372"/>
                      </a:cubicBezTo>
                      <a:cubicBezTo>
                        <a:pt x="50" y="393"/>
                        <a:pt x="65" y="464"/>
                        <a:pt x="83" y="530"/>
                      </a:cubicBezTo>
                      <a:cubicBezTo>
                        <a:pt x="183" y="892"/>
                        <a:pt x="183" y="892"/>
                        <a:pt x="183" y="892"/>
                      </a:cubicBezTo>
                      <a:cubicBezTo>
                        <a:pt x="202" y="958"/>
                        <a:pt x="201" y="1066"/>
                        <a:pt x="182" y="1131"/>
                      </a:cubicBezTo>
                      <a:cubicBezTo>
                        <a:pt x="150" y="1242"/>
                        <a:pt x="150" y="1242"/>
                        <a:pt x="150" y="1242"/>
                      </a:cubicBezTo>
                      <a:cubicBezTo>
                        <a:pt x="148" y="1248"/>
                        <a:pt x="147" y="1255"/>
                        <a:pt x="146" y="1261"/>
                      </a:cubicBezTo>
                      <a:cubicBezTo>
                        <a:pt x="0" y="1564"/>
                        <a:pt x="0" y="1564"/>
                        <a:pt x="0" y="1564"/>
                      </a:cubicBezTo>
                      <a:cubicBezTo>
                        <a:pt x="355" y="1564"/>
                        <a:pt x="355" y="1564"/>
                        <a:pt x="355" y="1564"/>
                      </a:cubicBezTo>
                      <a:cubicBezTo>
                        <a:pt x="444" y="1273"/>
                        <a:pt x="444" y="1273"/>
                        <a:pt x="444" y="1273"/>
                      </a:cubicBezTo>
                      <a:cubicBezTo>
                        <a:pt x="439" y="1273"/>
                        <a:pt x="439" y="1273"/>
                        <a:pt x="439" y="1273"/>
                      </a:cubicBezTo>
                      <a:cubicBezTo>
                        <a:pt x="444" y="1263"/>
                        <a:pt x="449" y="1252"/>
                        <a:pt x="452" y="1241"/>
                      </a:cubicBezTo>
                      <a:cubicBezTo>
                        <a:pt x="488" y="1108"/>
                        <a:pt x="488" y="1108"/>
                        <a:pt x="488" y="1108"/>
                      </a:cubicBezTo>
                      <a:cubicBezTo>
                        <a:pt x="506" y="1042"/>
                        <a:pt x="538" y="969"/>
                        <a:pt x="559" y="947"/>
                      </a:cubicBezTo>
                      <a:cubicBezTo>
                        <a:pt x="580" y="924"/>
                        <a:pt x="598" y="861"/>
                        <a:pt x="598" y="807"/>
                      </a:cubicBezTo>
                      <a:cubicBezTo>
                        <a:pt x="598" y="753"/>
                        <a:pt x="578" y="668"/>
                        <a:pt x="553" y="619"/>
                      </a:cubicBezTo>
                      <a:close/>
                    </a:path>
                  </a:pathLst>
                </a:custGeom>
                <a:solidFill>
                  <a:srgbClr val="F8C8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泪滴形 37"/>
                <p:cNvSpPr/>
                <p:nvPr/>
              </p:nvSpPr>
              <p:spPr>
                <a:xfrm rot="16200000" flipV="1">
                  <a:off x="4159746" y="3646232"/>
                  <a:ext cx="1777775" cy="1777775"/>
                </a:xfrm>
                <a:prstGeom prst="teardrop">
                  <a:avLst/>
                </a:prstGeom>
                <a:solidFill>
                  <a:srgbClr val="E367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3762322" y="4334449"/>
                <a:ext cx="1083157" cy="1557183"/>
                <a:chOff x="3762322" y="4334449"/>
                <a:chExt cx="1083157" cy="1557183"/>
              </a:xfrm>
            </p:grpSpPr>
            <p:sp>
              <p:nvSpPr>
                <p:cNvPr id="31" name="Freeform 12"/>
                <p:cNvSpPr>
                  <a:spLocks/>
                </p:cNvSpPr>
                <p:nvPr/>
              </p:nvSpPr>
              <p:spPr bwMode="auto">
                <a:xfrm>
                  <a:off x="3762322" y="4548944"/>
                  <a:ext cx="162588" cy="401509"/>
                </a:xfrm>
                <a:custGeom>
                  <a:avLst/>
                  <a:gdLst>
                    <a:gd name="T0" fmla="*/ 90 w 90"/>
                    <a:gd name="T1" fmla="*/ 0 h 222"/>
                    <a:gd name="T2" fmla="*/ 73 w 90"/>
                    <a:gd name="T3" fmla="*/ 222 h 222"/>
                    <a:gd name="T4" fmla="*/ 90 w 90"/>
                    <a:gd name="T5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0" h="222">
                      <a:moveTo>
                        <a:pt x="90" y="0"/>
                      </a:moveTo>
                      <a:cubicBezTo>
                        <a:pt x="90" y="0"/>
                        <a:pt x="0" y="68"/>
                        <a:pt x="73" y="222"/>
                      </a:cubicBezTo>
                      <a:cubicBezTo>
                        <a:pt x="73" y="222"/>
                        <a:pt x="24" y="74"/>
                        <a:pt x="90" y="0"/>
                      </a:cubicBezTo>
                      <a:close/>
                    </a:path>
                  </a:pathLst>
                </a:custGeom>
                <a:solidFill>
                  <a:srgbClr val="F3DA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024142" y="4334449"/>
                  <a:ext cx="821337" cy="1557183"/>
                  <a:chOff x="4024142" y="4334449"/>
                  <a:chExt cx="821337" cy="1557183"/>
                </a:xfrm>
              </p:grpSpPr>
              <p:sp>
                <p:nvSpPr>
                  <p:cNvPr id="34" name="Freeform 11"/>
                  <p:cNvSpPr>
                    <a:spLocks/>
                  </p:cNvSpPr>
                  <p:nvPr/>
                </p:nvSpPr>
                <p:spPr bwMode="auto">
                  <a:xfrm>
                    <a:off x="4204287" y="5492413"/>
                    <a:ext cx="408379" cy="399219"/>
                  </a:xfrm>
                  <a:custGeom>
                    <a:avLst/>
                    <a:gdLst>
                      <a:gd name="T0" fmla="*/ 226 w 226"/>
                      <a:gd name="T1" fmla="*/ 149 h 221"/>
                      <a:gd name="T2" fmla="*/ 32 w 226"/>
                      <a:gd name="T3" fmla="*/ 0 h 221"/>
                      <a:gd name="T4" fmla="*/ 226 w 226"/>
                      <a:gd name="T5" fmla="*/ 149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6" h="221">
                        <a:moveTo>
                          <a:pt x="226" y="149"/>
                        </a:moveTo>
                        <a:cubicBezTo>
                          <a:pt x="226" y="149"/>
                          <a:pt x="45" y="190"/>
                          <a:pt x="32" y="0"/>
                        </a:cubicBezTo>
                        <a:cubicBezTo>
                          <a:pt x="32" y="0"/>
                          <a:pt x="0" y="221"/>
                          <a:pt x="226" y="149"/>
                        </a:cubicBezTo>
                        <a:close/>
                      </a:path>
                    </a:pathLst>
                  </a:custGeom>
                  <a:solidFill>
                    <a:srgbClr val="FCE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Freeform 8"/>
                  <p:cNvSpPr>
                    <a:spLocks/>
                  </p:cNvSpPr>
                  <p:nvPr/>
                </p:nvSpPr>
                <p:spPr bwMode="auto">
                  <a:xfrm>
                    <a:off x="4024142" y="4334449"/>
                    <a:ext cx="821337" cy="875533"/>
                  </a:xfrm>
                  <a:custGeom>
                    <a:avLst/>
                    <a:gdLst>
                      <a:gd name="T0" fmla="*/ 41 w 455"/>
                      <a:gd name="T1" fmla="*/ 458 h 485"/>
                      <a:gd name="T2" fmla="*/ 55 w 455"/>
                      <a:gd name="T3" fmla="*/ 325 h 485"/>
                      <a:gd name="T4" fmla="*/ 61 w 455"/>
                      <a:gd name="T5" fmla="*/ 319 h 485"/>
                      <a:gd name="T6" fmla="*/ 235 w 455"/>
                      <a:gd name="T7" fmla="*/ 141 h 485"/>
                      <a:gd name="T8" fmla="*/ 303 w 455"/>
                      <a:gd name="T9" fmla="*/ 70 h 485"/>
                      <a:gd name="T10" fmla="*/ 432 w 455"/>
                      <a:gd name="T11" fmla="*/ 24 h 485"/>
                      <a:gd name="T12" fmla="*/ 431 w 455"/>
                      <a:gd name="T13" fmla="*/ 138 h 485"/>
                      <a:gd name="T14" fmla="*/ 321 w 455"/>
                      <a:gd name="T15" fmla="*/ 259 h 485"/>
                      <a:gd name="T16" fmla="*/ 233 w 455"/>
                      <a:gd name="T17" fmla="*/ 367 h 485"/>
                      <a:gd name="T18" fmla="*/ 163 w 455"/>
                      <a:gd name="T19" fmla="*/ 464 h 485"/>
                      <a:gd name="T20" fmla="*/ 41 w 455"/>
                      <a:gd name="T21" fmla="*/ 458 h 4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5" h="485">
                        <a:moveTo>
                          <a:pt x="41" y="458"/>
                        </a:moveTo>
                        <a:cubicBezTo>
                          <a:pt x="0" y="433"/>
                          <a:pt x="7" y="373"/>
                          <a:pt x="55" y="325"/>
                        </a:cubicBezTo>
                        <a:cubicBezTo>
                          <a:pt x="61" y="319"/>
                          <a:pt x="61" y="319"/>
                          <a:pt x="61" y="319"/>
                        </a:cubicBezTo>
                        <a:cubicBezTo>
                          <a:pt x="110" y="271"/>
                          <a:pt x="188" y="191"/>
                          <a:pt x="235" y="141"/>
                        </a:cubicBezTo>
                        <a:cubicBezTo>
                          <a:pt x="303" y="70"/>
                          <a:pt x="303" y="70"/>
                          <a:pt x="303" y="70"/>
                        </a:cubicBezTo>
                        <a:cubicBezTo>
                          <a:pt x="350" y="21"/>
                          <a:pt x="408" y="0"/>
                          <a:pt x="432" y="24"/>
                        </a:cubicBezTo>
                        <a:cubicBezTo>
                          <a:pt x="455" y="48"/>
                          <a:pt x="455" y="100"/>
                          <a:pt x="431" y="138"/>
                        </a:cubicBezTo>
                        <a:cubicBezTo>
                          <a:pt x="407" y="177"/>
                          <a:pt x="358" y="232"/>
                          <a:pt x="321" y="259"/>
                        </a:cubicBezTo>
                        <a:cubicBezTo>
                          <a:pt x="285" y="287"/>
                          <a:pt x="245" y="336"/>
                          <a:pt x="233" y="367"/>
                        </a:cubicBezTo>
                        <a:cubicBezTo>
                          <a:pt x="222" y="398"/>
                          <a:pt x="190" y="442"/>
                          <a:pt x="163" y="464"/>
                        </a:cubicBezTo>
                        <a:cubicBezTo>
                          <a:pt x="136" y="485"/>
                          <a:pt x="81" y="483"/>
                          <a:pt x="41" y="458"/>
                        </a:cubicBezTo>
                        <a:close/>
                      </a:path>
                    </a:pathLst>
                  </a:custGeom>
                  <a:solidFill>
                    <a:srgbClr val="F8C8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3" name="Freeform 10"/>
                <p:cNvSpPr>
                  <a:spLocks/>
                </p:cNvSpPr>
                <p:nvPr/>
              </p:nvSpPr>
              <p:spPr bwMode="auto">
                <a:xfrm>
                  <a:off x="4634039" y="4375669"/>
                  <a:ext cx="155718" cy="164115"/>
                </a:xfrm>
                <a:custGeom>
                  <a:avLst/>
                  <a:gdLst>
                    <a:gd name="T0" fmla="*/ 51 w 86"/>
                    <a:gd name="T1" fmla="*/ 12 h 91"/>
                    <a:gd name="T2" fmla="*/ 77 w 86"/>
                    <a:gd name="T3" fmla="*/ 62 h 91"/>
                    <a:gd name="T4" fmla="*/ 35 w 86"/>
                    <a:gd name="T5" fmla="*/ 88 h 91"/>
                    <a:gd name="T6" fmla="*/ 0 w 86"/>
                    <a:gd name="T7" fmla="*/ 33 h 91"/>
                    <a:gd name="T8" fmla="*/ 51 w 86"/>
                    <a:gd name="T9" fmla="*/ 1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91">
                      <a:moveTo>
                        <a:pt x="51" y="12"/>
                      </a:moveTo>
                      <a:cubicBezTo>
                        <a:pt x="51" y="12"/>
                        <a:pt x="86" y="42"/>
                        <a:pt x="77" y="62"/>
                      </a:cubicBezTo>
                      <a:cubicBezTo>
                        <a:pt x="77" y="62"/>
                        <a:pt x="56" y="91"/>
                        <a:pt x="35" y="88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40" y="0"/>
                        <a:pt x="51" y="12"/>
                      </a:cubicBezTo>
                      <a:close/>
                    </a:path>
                  </a:pathLst>
                </a:custGeom>
                <a:solidFill>
                  <a:srgbClr val="FBE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7A901AA-6DDE-4B33-A409-D23D213F3A59}"/>
              </a:ext>
            </a:extLst>
          </p:cNvPr>
          <p:cNvGrpSpPr/>
          <p:nvPr/>
        </p:nvGrpSpPr>
        <p:grpSpPr>
          <a:xfrm>
            <a:off x="51411" y="47162"/>
            <a:ext cx="2181132" cy="596741"/>
            <a:chOff x="51411" y="47162"/>
            <a:chExt cx="2181132" cy="59674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2DAB7A0-8761-4785-82AF-6F3DD997E35C}"/>
                </a:ext>
              </a:extLst>
            </p:cNvPr>
            <p:cNvSpPr/>
            <p:nvPr/>
          </p:nvSpPr>
          <p:spPr>
            <a:xfrm>
              <a:off x="51411" y="47162"/>
              <a:ext cx="533400" cy="59674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4FD227D-8DC1-4EC8-BCCD-4D66AB006AFE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5BAB1E60-31FF-4271-B3A2-E73B39ECE42A}"/>
              </a:ext>
            </a:extLst>
          </p:cNvPr>
          <p:cNvSpPr/>
          <p:nvPr/>
        </p:nvSpPr>
        <p:spPr>
          <a:xfrm>
            <a:off x="2892862" y="4320699"/>
            <a:ext cx="22391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Group Chatting 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4791F94-CCBD-4589-A5AD-67B21C08B56A}"/>
              </a:ext>
            </a:extLst>
          </p:cNvPr>
          <p:cNvSpPr/>
          <p:nvPr/>
        </p:nvSpPr>
        <p:spPr>
          <a:xfrm>
            <a:off x="5884398" y="3713917"/>
            <a:ext cx="29474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Post information and share moments </a:t>
            </a:r>
            <a:endParaRPr lang="zh-CN" altLang="en-US" sz="3200" b="1" dirty="0">
              <a:gradFill>
                <a:gsLst>
                  <a:gs pos="83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CD761EA-1ED2-4A98-B0EF-80C9D83FD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7837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30132" y="3147823"/>
            <a:ext cx="3531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PART  04</a:t>
            </a:r>
            <a:endParaRPr lang="zh-CN" altLang="en-US" sz="6000" b="1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5" name="文本框 16"/>
          <p:cNvSpPr>
            <a:spLocks noChangeArrowheads="1"/>
          </p:cNvSpPr>
          <p:nvPr/>
        </p:nvSpPr>
        <p:spPr bwMode="auto">
          <a:xfrm>
            <a:off x="4560478" y="4231218"/>
            <a:ext cx="30812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Planning</a:t>
            </a:r>
            <a:endParaRPr lang="zh-CN" altLang="en-US" sz="54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D6B75A-BD7A-4E3F-8C4B-4E964DBF1A86}"/>
              </a:ext>
            </a:extLst>
          </p:cNvPr>
          <p:cNvCxnSpPr>
            <a:cxnSpLocks/>
          </p:cNvCxnSpPr>
          <p:nvPr/>
        </p:nvCxnSpPr>
        <p:spPr>
          <a:xfrm>
            <a:off x="4456923" y="4151185"/>
            <a:ext cx="3184848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AD3231B-D3E1-4DCC-9A74-EC3D5E14DA33}"/>
              </a:ext>
            </a:extLst>
          </p:cNvPr>
          <p:cNvSpPr/>
          <p:nvPr/>
        </p:nvSpPr>
        <p:spPr>
          <a:xfrm rot="10800000">
            <a:off x="3309257" y="-4175836"/>
            <a:ext cx="5812971" cy="7311359"/>
          </a:xfrm>
          <a:prstGeom prst="rect">
            <a:avLst/>
          </a:prstGeom>
          <a:blipFill dpi="0" rotWithShape="1">
            <a:blip r:embed="rId3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B71C70-D071-4CCB-961E-E47540B78E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55876"/>
      </p:ext>
    </p:extLst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C12A5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09" y="1133913"/>
            <a:ext cx="11003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People and Roles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C12A50"/>
              </a:solidFill>
              <a:effectLst/>
              <a:uLnTx/>
              <a:uFillTx/>
              <a:latin typeface="Calibri"/>
              <a:ea typeface="方正黑体简体" panose="02010601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CE8745-0F4C-4F87-B9A4-B195E32086C0}"/>
              </a:ext>
            </a:extLst>
          </p:cNvPr>
          <p:cNvSpPr/>
          <p:nvPr/>
        </p:nvSpPr>
        <p:spPr>
          <a:xfrm>
            <a:off x="3368221" y="29710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12A50"/>
              </a:solidFill>
              <a:effectLst/>
              <a:uLnTx/>
              <a:uFillTx/>
              <a:latin typeface="Calibri"/>
              <a:ea typeface="方正黑体简体" panose="02010601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BCAEC7-891B-4D65-9D91-55093A2CE616}"/>
              </a:ext>
            </a:extLst>
          </p:cNvPr>
          <p:cNvSpPr/>
          <p:nvPr/>
        </p:nvSpPr>
        <p:spPr>
          <a:xfrm>
            <a:off x="1286871" y="3352430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16">
            <a:extLst>
              <a:ext uri="{FF2B5EF4-FFF2-40B4-BE49-F238E27FC236}">
                <a16:creationId xmlns:a16="http://schemas.microsoft.com/office/drawing/2014/main" id="{3BC7FD85-5270-41F4-89E8-B1E9A6D3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77" y="363396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方正黑体简体" panose="02010601030101010101" pitchFamily="2" charset="-122"/>
                <a:ea typeface="方正黑体简体" panose="02010601030101010101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12A50"/>
              </a:solidFill>
              <a:effectLst/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79ED38-17F4-41AC-A5B7-2EDFEAC831A9}"/>
              </a:ext>
            </a:extLst>
          </p:cNvPr>
          <p:cNvSpPr/>
          <p:nvPr/>
        </p:nvSpPr>
        <p:spPr>
          <a:xfrm>
            <a:off x="1315039" y="1910900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DA8EF64C-42C2-4952-99E0-40F26E85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47" y="2167677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方正黑体简体" panose="02010601030101010101" pitchFamily="2" charset="-122"/>
                <a:ea typeface="方正黑体简体" panose="02010601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12A50"/>
              </a:solidFill>
              <a:effectLst/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06E681-4772-499B-9ED5-821AE6B0B7BB}"/>
              </a:ext>
            </a:extLst>
          </p:cNvPr>
          <p:cNvSpPr/>
          <p:nvPr/>
        </p:nvSpPr>
        <p:spPr>
          <a:xfrm>
            <a:off x="2434706" y="2161656"/>
            <a:ext cx="5994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Website front-end implementation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12A50"/>
              </a:solidFill>
              <a:effectLst/>
              <a:uLnTx/>
              <a:uFillTx/>
              <a:latin typeface="Calibri"/>
              <a:ea typeface="方正黑体简体" panose="02010601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F6F1D7-C2F9-4CCE-B787-3A0B7215E171}"/>
              </a:ext>
            </a:extLst>
          </p:cNvPr>
          <p:cNvSpPr/>
          <p:nvPr/>
        </p:nvSpPr>
        <p:spPr>
          <a:xfrm>
            <a:off x="2586336" y="27387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Monitor:</a:t>
            </a: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Chen Sun (Supervision)</a:t>
            </a: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Wentao Shi</a:t>
            </a: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Helper: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Wenxi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 Ran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F0DA1-2A63-4D57-9698-276340FBB72E}"/>
              </a:ext>
            </a:extLst>
          </p:cNvPr>
          <p:cNvSpPr/>
          <p:nvPr/>
        </p:nvSpPr>
        <p:spPr>
          <a:xfrm>
            <a:off x="2424863" y="3618620"/>
            <a:ext cx="5939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Website back-end implementation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12A50"/>
              </a:solidFill>
              <a:effectLst/>
              <a:uLnTx/>
              <a:uFillTx/>
              <a:latin typeface="Calibri"/>
              <a:ea typeface="方正黑体简体" panose="02010601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A283C0-062F-497F-97A8-3BF54D566613}"/>
              </a:ext>
            </a:extLst>
          </p:cNvPr>
          <p:cNvSpPr/>
          <p:nvPr/>
        </p:nvSpPr>
        <p:spPr>
          <a:xfrm>
            <a:off x="2560570" y="41899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Monitor: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Zhanyu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 Sha (Supervision)</a:t>
            </a: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Yifan Xu</a:t>
            </a: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/>
                <a:ea typeface="方正黑体简体" panose="02010601030101010101" pitchFamily="2" charset="-122"/>
                <a:cs typeface="+mn-cs"/>
              </a:rPr>
              <a:t>Helper: Chang Liu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9D5A181-29F2-4A58-96DE-74C998586A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92" y="4277299"/>
            <a:ext cx="3121158" cy="312115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40AE10F-2D6A-420F-9E44-45FB0B42663F}"/>
              </a:ext>
            </a:extLst>
          </p:cNvPr>
          <p:cNvSpPr/>
          <p:nvPr/>
        </p:nvSpPr>
        <p:spPr>
          <a:xfrm>
            <a:off x="1277028" y="4863135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>
            <a:extLst>
              <a:ext uri="{FF2B5EF4-FFF2-40B4-BE49-F238E27FC236}">
                <a16:creationId xmlns:a16="http://schemas.microsoft.com/office/drawing/2014/main" id="{EC20BCF1-B352-4B75-81EF-B06D26E4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236" y="5133980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03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C3BE6D-7E4D-4902-A9CA-EF3E733F3172}"/>
              </a:ext>
            </a:extLst>
          </p:cNvPr>
          <p:cNvSpPr/>
          <p:nvPr/>
        </p:nvSpPr>
        <p:spPr>
          <a:xfrm>
            <a:off x="2396695" y="5127959"/>
            <a:ext cx="6378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Requirements elicitation and analysis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EF474F0-104F-4B5B-913D-AF490B74B8AA}"/>
              </a:ext>
            </a:extLst>
          </p:cNvPr>
          <p:cNvSpPr/>
          <p:nvPr/>
        </p:nvSpPr>
        <p:spPr>
          <a:xfrm>
            <a:off x="2548325" y="57050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Wenxi Ran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C12A50"/>
                </a:solidFill>
                <a:ea typeface="方正黑体简体" panose="02010601030101010101" pitchFamily="2" charset="-122"/>
              </a:rPr>
              <a:t>Yifan</a:t>
            </a: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 </a:t>
            </a:r>
            <a:r>
              <a:rPr lang="en-US" altLang="zh-CN" dirty="0" err="1">
                <a:solidFill>
                  <a:srgbClr val="C12A50"/>
                </a:solidFill>
                <a:ea typeface="方正黑体简体" panose="02010601030101010101" pitchFamily="2" charset="-122"/>
              </a:rPr>
              <a:t>Xu</a:t>
            </a:r>
            <a:endParaRPr lang="en-US" altLang="zh-CN" dirty="0">
              <a:solidFill>
                <a:srgbClr val="C12A50"/>
              </a:solidFill>
              <a:ea typeface="方正黑体简体" panose="02010601030101010101" pitchFamily="2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Chen Sun</a:t>
            </a:r>
          </a:p>
        </p:txBody>
      </p:sp>
    </p:spTree>
    <p:extLst>
      <p:ext uri="{BB962C8B-B14F-4D97-AF65-F5344CB8AC3E}">
        <p14:creationId xmlns:p14="http://schemas.microsoft.com/office/powerpoint/2010/main" val="4223580010"/>
      </p:ext>
    </p:extLst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09" y="1133913"/>
            <a:ext cx="11003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People and Roles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CE8745-0F4C-4F87-B9A4-B195E32086C0}"/>
              </a:ext>
            </a:extLst>
          </p:cNvPr>
          <p:cNvSpPr/>
          <p:nvPr/>
        </p:nvSpPr>
        <p:spPr>
          <a:xfrm>
            <a:off x="3368221" y="29710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BCAEC7-891B-4D65-9D91-55093A2CE616}"/>
              </a:ext>
            </a:extLst>
          </p:cNvPr>
          <p:cNvSpPr/>
          <p:nvPr/>
        </p:nvSpPr>
        <p:spPr>
          <a:xfrm>
            <a:off x="1358204" y="1993733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16">
            <a:extLst>
              <a:ext uri="{FF2B5EF4-FFF2-40B4-BE49-F238E27FC236}">
                <a16:creationId xmlns:a16="http://schemas.microsoft.com/office/drawing/2014/main" id="{3BC7FD85-5270-41F4-89E8-B1E9A6D3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10" y="2275267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04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F0DA1-2A63-4D57-9698-276340FBB72E}"/>
              </a:ext>
            </a:extLst>
          </p:cNvPr>
          <p:cNvSpPr/>
          <p:nvPr/>
        </p:nvSpPr>
        <p:spPr>
          <a:xfrm>
            <a:off x="2506225" y="2278452"/>
            <a:ext cx="4219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Acceptance/user testing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A283C0-062F-497F-97A8-3BF54D566613}"/>
              </a:ext>
            </a:extLst>
          </p:cNvPr>
          <p:cNvSpPr/>
          <p:nvPr/>
        </p:nvSpPr>
        <p:spPr>
          <a:xfrm>
            <a:off x="2656000" y="30045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Chen Sun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Wentao Shi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A6F9942-C611-480F-A3D7-2FEEF215DB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92" y="4277299"/>
            <a:ext cx="3121158" cy="312115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5B4BC0E-2E0F-45A1-8A16-9B89133EC8A1}"/>
              </a:ext>
            </a:extLst>
          </p:cNvPr>
          <p:cNvSpPr/>
          <p:nvPr/>
        </p:nvSpPr>
        <p:spPr>
          <a:xfrm>
            <a:off x="3434652" y="390499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9A3558-211E-4462-953F-3855ACE7459C}"/>
              </a:ext>
            </a:extLst>
          </p:cNvPr>
          <p:cNvSpPr/>
          <p:nvPr/>
        </p:nvSpPr>
        <p:spPr>
          <a:xfrm>
            <a:off x="1348361" y="3467509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5D42F57D-2894-4920-9E87-72BEB07B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69" y="372428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05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509630-34FB-4300-AEF7-8C20D259C7B5}"/>
              </a:ext>
            </a:extLst>
          </p:cNvPr>
          <p:cNvSpPr/>
          <p:nvPr/>
        </p:nvSpPr>
        <p:spPr>
          <a:xfrm>
            <a:off x="2468028" y="3718265"/>
            <a:ext cx="2764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Editor of report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C86C6-85DB-4B43-B354-3D8D031069B4}"/>
              </a:ext>
            </a:extLst>
          </p:cNvPr>
          <p:cNvSpPr/>
          <p:nvPr/>
        </p:nvSpPr>
        <p:spPr>
          <a:xfrm>
            <a:off x="2619658" y="42953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Wentao Shi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61FFED-1FF8-44E4-98AE-62FE635F9C50}"/>
              </a:ext>
            </a:extLst>
          </p:cNvPr>
          <p:cNvSpPr/>
          <p:nvPr/>
        </p:nvSpPr>
        <p:spPr>
          <a:xfrm>
            <a:off x="1361015" y="4614934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6">
            <a:extLst>
              <a:ext uri="{FF2B5EF4-FFF2-40B4-BE49-F238E27FC236}">
                <a16:creationId xmlns:a16="http://schemas.microsoft.com/office/drawing/2014/main" id="{DBBFD19A-9E99-4D35-A64E-D443E2BA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821" y="4896468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06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C33FF8-B24E-403E-94E1-53214CAE9FCE}"/>
              </a:ext>
            </a:extLst>
          </p:cNvPr>
          <p:cNvSpPr/>
          <p:nvPr/>
        </p:nvSpPr>
        <p:spPr>
          <a:xfrm>
            <a:off x="2494968" y="4899653"/>
            <a:ext cx="1729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UI design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9DF022-6BDD-4493-A5C6-821F39E58BBD}"/>
              </a:ext>
            </a:extLst>
          </p:cNvPr>
          <p:cNvSpPr/>
          <p:nvPr/>
        </p:nvSpPr>
        <p:spPr>
          <a:xfrm>
            <a:off x="2574403" y="5653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Wenxi Ran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Yifan Xu</a:t>
            </a:r>
          </a:p>
        </p:txBody>
      </p:sp>
    </p:spTree>
    <p:extLst>
      <p:ext uri="{BB962C8B-B14F-4D97-AF65-F5344CB8AC3E}">
        <p14:creationId xmlns:p14="http://schemas.microsoft.com/office/powerpoint/2010/main" val="678050190"/>
      </p:ext>
    </p:extLst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73934" y="1061548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C12A5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lang="en-US" altLang="zh-CN" sz="7200" dirty="0">
                <a:solidFill>
                  <a:srgbClr val="C12A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DA93E02-F00A-46C8-978E-73A3204F2DE7}"/>
              </a:ext>
            </a:extLst>
          </p:cNvPr>
          <p:cNvSpPr/>
          <p:nvPr/>
        </p:nvSpPr>
        <p:spPr>
          <a:xfrm>
            <a:off x="1188209" y="1133913"/>
            <a:ext cx="11003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People and Roles</a:t>
            </a:r>
            <a:endParaRPr lang="zh-CN" altLang="en-US" sz="5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E93FEF-79BB-462B-AB63-421E5263A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92" y="4277299"/>
            <a:ext cx="3121158" cy="312115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8F56F5F-BF53-416B-89A3-2AC7F8CF2B38}"/>
              </a:ext>
            </a:extLst>
          </p:cNvPr>
          <p:cNvSpPr/>
          <p:nvPr/>
        </p:nvSpPr>
        <p:spPr>
          <a:xfrm>
            <a:off x="3368221" y="29710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24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DF0051-0A8A-4F60-8E6D-FCF0EF57D9FE}"/>
              </a:ext>
            </a:extLst>
          </p:cNvPr>
          <p:cNvSpPr/>
          <p:nvPr/>
        </p:nvSpPr>
        <p:spPr>
          <a:xfrm>
            <a:off x="1281930" y="2533581"/>
            <a:ext cx="1109824" cy="108628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18C2D0C5-D91C-4777-8389-0C4708588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38" y="279035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07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8AFFE50-4406-4E57-B5B9-CF00EFE25B1A}"/>
              </a:ext>
            </a:extLst>
          </p:cNvPr>
          <p:cNvSpPr/>
          <p:nvPr/>
        </p:nvSpPr>
        <p:spPr>
          <a:xfrm>
            <a:off x="2401597" y="2784337"/>
            <a:ext cx="2600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System testing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AC81B4-AE93-4A56-A2AD-4D2541C326DB}"/>
              </a:ext>
            </a:extLst>
          </p:cNvPr>
          <p:cNvSpPr/>
          <p:nvPr/>
        </p:nvSpPr>
        <p:spPr>
          <a:xfrm>
            <a:off x="2553227" y="33614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Zhanyu Sha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B655DF-D0DB-44A9-A135-AB9ABDF1FD0A}"/>
              </a:ext>
            </a:extLst>
          </p:cNvPr>
          <p:cNvSpPr/>
          <p:nvPr/>
        </p:nvSpPr>
        <p:spPr>
          <a:xfrm>
            <a:off x="1267644" y="3477052"/>
            <a:ext cx="1109824" cy="108628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6">
            <a:extLst>
              <a:ext uri="{FF2B5EF4-FFF2-40B4-BE49-F238E27FC236}">
                <a16:creationId xmlns:a16="http://schemas.microsoft.com/office/drawing/2014/main" id="{F019BD6C-BC30-4D18-8DB7-0CBD9E6E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50" y="3758586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08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AD0707-3CA8-46E4-BA82-3B612A550304}"/>
              </a:ext>
            </a:extLst>
          </p:cNvPr>
          <p:cNvSpPr/>
          <p:nvPr/>
        </p:nvSpPr>
        <p:spPr>
          <a:xfrm>
            <a:off x="2401597" y="3761771"/>
            <a:ext cx="6113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Collection and entry of sample data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6EA7BB-3AF3-4373-90CA-DAB8945405D3}"/>
              </a:ext>
            </a:extLst>
          </p:cNvPr>
          <p:cNvSpPr/>
          <p:nvPr/>
        </p:nvSpPr>
        <p:spPr>
          <a:xfrm>
            <a:off x="2553227" y="4435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Chang Liu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Helper: </a:t>
            </a:r>
            <a:r>
              <a:rPr lang="en-US" altLang="zh-CN" dirty="0" err="1">
                <a:solidFill>
                  <a:srgbClr val="C12A50"/>
                </a:solidFill>
                <a:ea typeface="方正黑体简体" panose="02010601030101010101" pitchFamily="2" charset="-122"/>
              </a:rPr>
              <a:t>Zhanyu</a:t>
            </a: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 Sha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C51078D-6CEC-4401-9A2C-94C84E14C52C}"/>
              </a:ext>
            </a:extLst>
          </p:cNvPr>
          <p:cNvSpPr/>
          <p:nvPr/>
        </p:nvSpPr>
        <p:spPr>
          <a:xfrm>
            <a:off x="1257801" y="5021939"/>
            <a:ext cx="1109824" cy="108628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11305EF2-2BC0-4CBF-8E6B-E5FFA39F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09" y="5278716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09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FC864C6-4EAA-415F-9FB3-BD4B0268525C}"/>
              </a:ext>
            </a:extLst>
          </p:cNvPr>
          <p:cNvSpPr/>
          <p:nvPr/>
        </p:nvSpPr>
        <p:spPr>
          <a:xfrm>
            <a:off x="2377468" y="5272695"/>
            <a:ext cx="6407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12A50"/>
                </a:solidFill>
                <a:ea typeface="方正黑体简体" panose="02010601030101010101" pitchFamily="2" charset="-122"/>
              </a:rPr>
              <a:t>Database design and implementation</a:t>
            </a:r>
            <a:endParaRPr lang="zh-CN" altLang="en-US" sz="3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22FD11-C657-48DD-B643-9FBB23044C8A}"/>
              </a:ext>
            </a:extLst>
          </p:cNvPr>
          <p:cNvSpPr/>
          <p:nvPr/>
        </p:nvSpPr>
        <p:spPr>
          <a:xfrm>
            <a:off x="2529098" y="58498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Chang Liu</a:t>
            </a:r>
          </a:p>
        </p:txBody>
      </p:sp>
    </p:spTree>
    <p:extLst>
      <p:ext uri="{BB962C8B-B14F-4D97-AF65-F5344CB8AC3E}">
        <p14:creationId xmlns:p14="http://schemas.microsoft.com/office/powerpoint/2010/main" val="1362775090"/>
      </p:ext>
    </p:extLst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278026" y="1392420"/>
            <a:ext cx="6025888" cy="4490105"/>
            <a:chOff x="1278026" y="1392420"/>
            <a:chExt cx="6025888" cy="4490105"/>
          </a:xfrm>
        </p:grpSpPr>
        <p:sp>
          <p:nvSpPr>
            <p:cNvPr id="9" name="任意多边形 8"/>
            <p:cNvSpPr/>
            <p:nvPr/>
          </p:nvSpPr>
          <p:spPr>
            <a:xfrm>
              <a:off x="1278026" y="1587168"/>
              <a:ext cx="5924629" cy="4295357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126988" y="1392420"/>
              <a:ext cx="176926" cy="36741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420945" y="5160057"/>
            <a:ext cx="2044120" cy="1285951"/>
            <a:chOff x="1420945" y="5160057"/>
            <a:chExt cx="2044120" cy="1285951"/>
          </a:xfrm>
        </p:grpSpPr>
        <p:sp>
          <p:nvSpPr>
            <p:cNvPr id="12" name="矩形 5"/>
            <p:cNvSpPr/>
            <p:nvPr/>
          </p:nvSpPr>
          <p:spPr>
            <a:xfrm>
              <a:off x="1444286" y="5160057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E367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42"/>
            <p:cNvSpPr/>
            <p:nvPr/>
          </p:nvSpPr>
          <p:spPr>
            <a:xfrm flipH="1">
              <a:off x="1420945" y="5291549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Times New Roman" pitchFamily="18" charset="0"/>
                </a:rPr>
                <a:t>Work Breakdown</a:t>
              </a:r>
              <a:endParaRPr lang="zh-CN" altLang="en-US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5" name="组合 14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2910629" y="4322680"/>
            <a:ext cx="2047055" cy="1285951"/>
            <a:chOff x="2910629" y="4322680"/>
            <a:chExt cx="2047055" cy="1285951"/>
          </a:xfrm>
        </p:grpSpPr>
        <p:sp>
          <p:nvSpPr>
            <p:cNvPr id="18" name="矩形 5"/>
            <p:cNvSpPr/>
            <p:nvPr/>
          </p:nvSpPr>
          <p:spPr>
            <a:xfrm>
              <a:off x="2936905" y="4322680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E09A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42"/>
            <p:cNvSpPr/>
            <p:nvPr/>
          </p:nvSpPr>
          <p:spPr>
            <a:xfrm flipH="1">
              <a:off x="2910629" y="4605042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Times New Roman" pitchFamily="18" charset="0"/>
                </a:rPr>
                <a:t>Preparation</a:t>
              </a:r>
              <a:endParaRPr lang="zh-CN" altLang="en-US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20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2866799" y="5953819"/>
            <a:ext cx="3229201" cy="5040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Time planning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Risk management</a:t>
            </a:r>
          </a:p>
        </p:txBody>
      </p:sp>
      <p:grpSp>
        <p:nvGrpSpPr>
          <p:cNvPr id="21" name="组合 20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4413855" y="3485303"/>
            <a:ext cx="2036449" cy="1285951"/>
            <a:chOff x="4413855" y="3485303"/>
            <a:chExt cx="2036449" cy="1285951"/>
          </a:xfrm>
        </p:grpSpPr>
        <p:sp>
          <p:nvSpPr>
            <p:cNvPr id="22" name="矩形 5"/>
            <p:cNvSpPr/>
            <p:nvPr/>
          </p:nvSpPr>
          <p:spPr>
            <a:xfrm>
              <a:off x="4429525" y="3485303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E367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Rectangle 42"/>
            <p:cNvSpPr/>
            <p:nvPr/>
          </p:nvSpPr>
          <p:spPr>
            <a:xfrm flipH="1">
              <a:off x="4413855" y="3759404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Design</a:t>
              </a:r>
              <a:endParaRPr lang="zh-CN" altLang="en-US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24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3805397" y="5359010"/>
            <a:ext cx="6643181" cy="5040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Background information research</a:t>
            </a:r>
          </a:p>
          <a:p>
            <a:pPr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Requirements </a:t>
            </a:r>
            <a:r>
              <a:rPr lang="en-US" altLang="zh-CN" dirty="0" err="1">
                <a:solidFill>
                  <a:srgbClr val="C12A50"/>
                </a:solidFill>
                <a:ea typeface="方正黑体简体" panose="02010601030101010101" pitchFamily="2" charset="-122"/>
              </a:rPr>
              <a:t>analyse</a:t>
            </a: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25" name="组合 24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5686823" y="2647926"/>
            <a:ext cx="2489467" cy="1285951"/>
            <a:chOff x="5686823" y="2647926"/>
            <a:chExt cx="2489467" cy="1285951"/>
          </a:xfrm>
        </p:grpSpPr>
        <p:sp>
          <p:nvSpPr>
            <p:cNvPr id="26" name="矩形 5"/>
            <p:cNvSpPr/>
            <p:nvPr/>
          </p:nvSpPr>
          <p:spPr>
            <a:xfrm>
              <a:off x="5922145" y="2647926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E09A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42"/>
            <p:cNvSpPr/>
            <p:nvPr/>
          </p:nvSpPr>
          <p:spPr>
            <a:xfrm flipH="1">
              <a:off x="5686823" y="2923992"/>
              <a:ext cx="2489467" cy="2956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Times New Roman" pitchFamily="18" charset="0"/>
                </a:rPr>
                <a:t>Implementation</a:t>
              </a:r>
              <a:endParaRPr lang="zh-CN" altLang="en-US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28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6931557" y="3786142"/>
            <a:ext cx="2154498" cy="5040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Implementation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Testing</a:t>
            </a:r>
          </a:p>
        </p:txBody>
      </p:sp>
      <p:grpSp>
        <p:nvGrpSpPr>
          <p:cNvPr id="29" name="组合 2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7408400" y="1810549"/>
            <a:ext cx="2033513" cy="1285951"/>
            <a:chOff x="7408400" y="1810549"/>
            <a:chExt cx="2033513" cy="1285951"/>
          </a:xfrm>
        </p:grpSpPr>
        <p:sp>
          <p:nvSpPr>
            <p:cNvPr id="30" name="矩形 5"/>
            <p:cNvSpPr/>
            <p:nvPr/>
          </p:nvSpPr>
          <p:spPr>
            <a:xfrm>
              <a:off x="7414768" y="1810549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E367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/>
            <p:nvPr/>
          </p:nvSpPr>
          <p:spPr>
            <a:xfrm flipH="1">
              <a:off x="7408400" y="1985348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Risk management</a:t>
              </a:r>
              <a:endParaRPr lang="zh-CN" altLang="en-US" b="1" dirty="0">
                <a:solidFill>
                  <a:srgbClr val="FFFFF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32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8441786" y="2914944"/>
            <a:ext cx="2154498" cy="5040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People risk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Technology risk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1EB754F-A43A-4DF5-B7B3-C18085230F51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73650A0-B0F1-445D-8320-0AB8A15F8750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F0F1DF2-D7F1-49E8-BDFA-BA8F9C2DFC72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65D4FB52-5CE3-413B-923E-BD8262998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  <p:sp>
        <p:nvSpPr>
          <p:cNvPr id="36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>
            <a:extLst>
              <a:ext uri="{FF2B5EF4-FFF2-40B4-BE49-F238E27FC236}">
                <a16:creationId xmlns:a16="http://schemas.microsoft.com/office/drawing/2014/main" id="{D7E18059-B3A6-409F-B3C2-5F315DA32917}"/>
              </a:ext>
            </a:extLst>
          </p:cNvPr>
          <p:cNvSpPr/>
          <p:nvPr/>
        </p:nvSpPr>
        <p:spPr>
          <a:xfrm flipH="1">
            <a:off x="5253714" y="4623519"/>
            <a:ext cx="6365037" cy="5040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Object-oriented design methods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FC0E39-278B-427F-811A-C8F3D25320C0}"/>
              </a:ext>
            </a:extLst>
          </p:cNvPr>
          <p:cNvSpPr/>
          <p:nvPr/>
        </p:nvSpPr>
        <p:spPr>
          <a:xfrm>
            <a:off x="-130772" y="778743"/>
            <a:ext cx="5500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Conduct Planning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B3AF2D7-2D5A-4804-ABE4-12E9294AC9F0}"/>
              </a:ext>
            </a:extLst>
          </p:cNvPr>
          <p:cNvCxnSpPr>
            <a:cxnSpLocks/>
          </p:cNvCxnSpPr>
          <p:nvPr/>
        </p:nvCxnSpPr>
        <p:spPr>
          <a:xfrm>
            <a:off x="88238" y="1711592"/>
            <a:ext cx="5062424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51330"/>
      </p:ext>
    </p:extLst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0"/>
          <p:cNvSpPr txBox="1"/>
          <p:nvPr/>
        </p:nvSpPr>
        <p:spPr>
          <a:xfrm>
            <a:off x="3654267" y="1916306"/>
            <a:ext cx="9115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输入标题</a:t>
            </a:r>
          </a:p>
        </p:txBody>
      </p:sp>
      <p:sp>
        <p:nvSpPr>
          <p:cNvPr id="35" name="TextBox 30"/>
          <p:cNvSpPr txBox="1"/>
          <p:nvPr/>
        </p:nvSpPr>
        <p:spPr>
          <a:xfrm>
            <a:off x="7603729" y="2947387"/>
            <a:ext cx="95647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sp>
        <p:nvSpPr>
          <p:cNvPr id="36" name="TextBox 30"/>
          <p:cNvSpPr txBox="1"/>
          <p:nvPr/>
        </p:nvSpPr>
        <p:spPr>
          <a:xfrm>
            <a:off x="3626355" y="3976881"/>
            <a:ext cx="96736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sp>
        <p:nvSpPr>
          <p:cNvPr id="37" name="TextBox 30"/>
          <p:cNvSpPr txBox="1"/>
          <p:nvPr/>
        </p:nvSpPr>
        <p:spPr>
          <a:xfrm>
            <a:off x="7639733" y="5007962"/>
            <a:ext cx="8844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C923DDA-7FB1-4C09-80CE-3653D618E9E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943645F-5F8A-4C59-B86B-418385BD0D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A3E0DC4-38AD-421F-AC24-90BF28F729D8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3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D497800-9885-4932-AB6B-ACD2B9705988}"/>
              </a:ext>
            </a:extLst>
          </p:cNvPr>
          <p:cNvSpPr/>
          <p:nvPr/>
        </p:nvSpPr>
        <p:spPr>
          <a:xfrm>
            <a:off x="595556" y="717505"/>
            <a:ext cx="3522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>
                <a:solidFill>
                  <a:srgbClr val="C12A50"/>
                </a:solidFill>
                <a:ea typeface="方正黑体简体" panose="02010601030101010101" pitchFamily="2" charset="-122"/>
              </a:rPr>
              <a:t>Gantt graph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64525AC-9CB9-49F9-B96D-105AF91271A0}"/>
              </a:ext>
            </a:extLst>
          </p:cNvPr>
          <p:cNvCxnSpPr>
            <a:cxnSpLocks/>
          </p:cNvCxnSpPr>
          <p:nvPr/>
        </p:nvCxnSpPr>
        <p:spPr>
          <a:xfrm>
            <a:off x="436387" y="1640835"/>
            <a:ext cx="3975926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B61C3ECE-BA3D-4DF5-91BE-F2D1C42FC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6" y="2202395"/>
            <a:ext cx="11159223" cy="321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145908-9FB6-4A44-8DEC-FE91A75E34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897"/>
      </p:ext>
    </p:extLst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D6B75A-BD7A-4E3F-8C4B-4E964DBF1A86}"/>
              </a:ext>
            </a:extLst>
          </p:cNvPr>
          <p:cNvCxnSpPr>
            <a:cxnSpLocks/>
          </p:cNvCxnSpPr>
          <p:nvPr/>
        </p:nvCxnSpPr>
        <p:spPr>
          <a:xfrm>
            <a:off x="689668" y="1277356"/>
            <a:ext cx="2325675" cy="12601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AD3231B-D3E1-4DCC-9A74-EC3D5E14DA33}"/>
              </a:ext>
            </a:extLst>
          </p:cNvPr>
          <p:cNvSpPr/>
          <p:nvPr/>
        </p:nvSpPr>
        <p:spPr>
          <a:xfrm rot="10800000">
            <a:off x="3831770" y="-4584051"/>
            <a:ext cx="4523014" cy="6404563"/>
          </a:xfrm>
          <a:prstGeom prst="rect">
            <a:avLst/>
          </a:prstGeom>
          <a:blipFill dpi="0" rotWithShape="1">
            <a:blip r:embed="rId3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DE33FD-537E-4B1D-B12F-ABC4FB88E1C1}"/>
              </a:ext>
            </a:extLst>
          </p:cNvPr>
          <p:cNvSpPr/>
          <p:nvPr/>
        </p:nvSpPr>
        <p:spPr>
          <a:xfrm>
            <a:off x="689668" y="537329"/>
            <a:ext cx="2619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Summary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0AE410-7499-4287-9B67-0637E57684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31" y="137145"/>
            <a:ext cx="6363775" cy="6363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32EB07-C43B-4959-8F70-56BA05DB97FF}"/>
              </a:ext>
            </a:extLst>
          </p:cNvPr>
          <p:cNvSpPr txBox="1"/>
          <p:nvPr/>
        </p:nvSpPr>
        <p:spPr>
          <a:xfrm>
            <a:off x="1852505" y="3079839"/>
            <a:ext cx="6199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12A50"/>
                </a:solidFill>
                <a:ea typeface="方正黑体简体" panose="02010601030101010101" pitchFamily="2" charset="-122"/>
              </a:rPr>
              <a:t>Best friends</a:t>
            </a:r>
          </a:p>
          <a:p>
            <a:r>
              <a:rPr lang="en-US" altLang="zh-CN" sz="7200" dirty="0">
                <a:solidFill>
                  <a:srgbClr val="C12A50"/>
                </a:solidFill>
                <a:ea typeface="方正黑体简体" panose="02010601030101010101" pitchFamily="2" charset="-122"/>
              </a:rPr>
              <a:t>          Best </a:t>
            </a:r>
            <a:endParaRPr lang="zh-CN" altLang="en-US" sz="72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37812"/>
      </p:ext>
    </p:extLst>
  </p:cSld>
  <p:clrMapOvr>
    <a:masterClrMapping/>
  </p:clrMapOvr>
  <p:transition spd="slow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6B095F-14EE-4A41-BC4B-4FA8E198FF0B}"/>
              </a:ext>
            </a:extLst>
          </p:cNvPr>
          <p:cNvSpPr/>
          <p:nvPr/>
        </p:nvSpPr>
        <p:spPr>
          <a:xfrm>
            <a:off x="6677802" y="-5281703"/>
            <a:ext cx="11397261" cy="93515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6458235" y="4783938"/>
            <a:ext cx="3250163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>
            <a:spLocks noChangeArrowheads="1"/>
          </p:cNvSpPr>
          <p:nvPr/>
        </p:nvSpPr>
        <p:spPr bwMode="auto">
          <a:xfrm>
            <a:off x="4807264" y="3860608"/>
            <a:ext cx="65521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6000" b="1" spc="3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微软雅黑" pitchFamily="34" charset="-122"/>
              </a:rPr>
              <a:t>THANKS</a:t>
            </a:r>
            <a:endParaRPr lang="zh-CN" altLang="en-US" sz="6000" b="1" spc="3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sym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FDF8A9-255D-47DC-82D4-4E29FD4045F0}"/>
              </a:ext>
            </a:extLst>
          </p:cNvPr>
          <p:cNvSpPr/>
          <p:nvPr/>
        </p:nvSpPr>
        <p:spPr>
          <a:xfrm>
            <a:off x="-587828" y="-369383"/>
            <a:ext cx="5812971" cy="7311359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145662-44E9-4921-9898-94198900FC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261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BBB5D4-BEB5-410C-ACA4-5BC35C79CBDF}"/>
              </a:ext>
            </a:extLst>
          </p:cNvPr>
          <p:cNvSpPr/>
          <p:nvPr/>
        </p:nvSpPr>
        <p:spPr>
          <a:xfrm>
            <a:off x="-391149" y="-158296"/>
            <a:ext cx="5971592" cy="66807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24263-FC88-4B8D-9B86-382960A8F5FD}"/>
              </a:ext>
            </a:extLst>
          </p:cNvPr>
          <p:cNvSpPr/>
          <p:nvPr/>
        </p:nvSpPr>
        <p:spPr>
          <a:xfrm>
            <a:off x="6172200" y="2489170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F11F03-8BED-455D-887B-7BE5135878F8}"/>
              </a:ext>
            </a:extLst>
          </p:cNvPr>
          <p:cNvSpPr/>
          <p:nvPr/>
        </p:nvSpPr>
        <p:spPr>
          <a:xfrm>
            <a:off x="6172200" y="3575458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040BF2-8214-476A-82A1-8C9024185813}"/>
              </a:ext>
            </a:extLst>
          </p:cNvPr>
          <p:cNvSpPr/>
          <p:nvPr/>
        </p:nvSpPr>
        <p:spPr>
          <a:xfrm>
            <a:off x="6172200" y="4714193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7181817" y="2816852"/>
            <a:ext cx="3448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Project Description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F817E30-2E2D-43D2-ABE2-BB1CF5606D95}"/>
              </a:ext>
            </a:extLst>
          </p:cNvPr>
          <p:cNvGrpSpPr/>
          <p:nvPr/>
        </p:nvGrpSpPr>
        <p:grpSpPr>
          <a:xfrm>
            <a:off x="7220684" y="3901871"/>
            <a:ext cx="3333541" cy="954107"/>
            <a:chOff x="8402777" y="2488110"/>
            <a:chExt cx="3333541" cy="954107"/>
          </a:xfrm>
        </p:grpSpPr>
        <p:sp>
          <p:nvSpPr>
            <p:cNvPr id="12" name="文本框 18"/>
            <p:cNvSpPr>
              <a:spLocks noChangeArrowheads="1"/>
            </p:cNvSpPr>
            <p:nvPr/>
          </p:nvSpPr>
          <p:spPr bwMode="auto">
            <a:xfrm>
              <a:off x="8402777" y="2488110"/>
              <a:ext cx="333354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C12A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Website Functions</a:t>
              </a:r>
            </a:p>
            <a:p>
              <a:endParaRPr lang="zh-CN" altLang="en-US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21" name="文本框 16">
              <a:extLst>
                <a:ext uri="{FF2B5EF4-FFF2-40B4-BE49-F238E27FC236}">
                  <a16:creationId xmlns:a16="http://schemas.microsoft.com/office/drawing/2014/main" id="{0D7F259D-B2EE-47C2-B6C6-84B8F27D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644" y="2857927"/>
              <a:ext cx="1847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rgbClr val="E3676A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A188DAE-0FFC-4FA5-A239-446812A642C8}"/>
              </a:ext>
            </a:extLst>
          </p:cNvPr>
          <p:cNvGrpSpPr/>
          <p:nvPr/>
        </p:nvGrpSpPr>
        <p:grpSpPr>
          <a:xfrm>
            <a:off x="7181817" y="4950065"/>
            <a:ext cx="2986459" cy="697775"/>
            <a:chOff x="8402777" y="3927237"/>
            <a:chExt cx="2986459" cy="697775"/>
          </a:xfrm>
        </p:grpSpPr>
        <p:sp>
          <p:nvSpPr>
            <p:cNvPr id="11" name="文本框 17"/>
            <p:cNvSpPr>
              <a:spLocks noChangeArrowheads="1"/>
            </p:cNvSpPr>
            <p:nvPr/>
          </p:nvSpPr>
          <p:spPr bwMode="auto">
            <a:xfrm>
              <a:off x="8402777" y="3927237"/>
              <a:ext cx="29864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C12A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Project Planning</a:t>
              </a:r>
              <a:endParaRPr lang="zh-CN" altLang="en-US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sp>
          <p:nvSpPr>
            <p:cNvPr id="22" name="文本框 16">
              <a:extLst>
                <a:ext uri="{FF2B5EF4-FFF2-40B4-BE49-F238E27FC236}">
                  <a16:creationId xmlns:a16="http://schemas.microsoft.com/office/drawing/2014/main" id="{77B46653-6C6C-45C3-BA0E-CF8C2F065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644" y="4317235"/>
              <a:ext cx="1847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rgbClr val="E3676A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24" name="文本框 16">
            <a:extLst>
              <a:ext uri="{FF2B5EF4-FFF2-40B4-BE49-F238E27FC236}">
                <a16:creationId xmlns:a16="http://schemas.microsoft.com/office/drawing/2014/main" id="{B7DF5BE6-BF6C-4637-9CF3-C7DB0231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006" y="2770704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02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3D1CE659-9C8A-4439-8A02-14143290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006" y="3840196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03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F510A59C-51B1-4B9B-8423-64A4CA7C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408" y="4970970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04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F90F860-45FB-4C36-91E2-1C5584E4052E}"/>
              </a:ext>
            </a:extLst>
          </p:cNvPr>
          <p:cNvGrpSpPr/>
          <p:nvPr/>
        </p:nvGrpSpPr>
        <p:grpSpPr>
          <a:xfrm>
            <a:off x="2404356" y="4642469"/>
            <a:ext cx="2887329" cy="923330"/>
            <a:chOff x="3318756" y="4778209"/>
            <a:chExt cx="2887329" cy="923330"/>
          </a:xfrm>
        </p:grpSpPr>
        <p:sp>
          <p:nvSpPr>
            <p:cNvPr id="3" name="文本框 2"/>
            <p:cNvSpPr txBox="1"/>
            <p:nvPr/>
          </p:nvSpPr>
          <p:spPr>
            <a:xfrm>
              <a:off x="3318756" y="4778209"/>
              <a:ext cx="2887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98BB52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Overview</a:t>
              </a:r>
              <a:endParaRPr lang="zh-CN" altLang="en-US" sz="5400" b="1" dirty="0">
                <a:solidFill>
                  <a:srgbClr val="98BB52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9B13496-8A2C-4A78-967F-2D36AAB46C42}"/>
                </a:ext>
              </a:extLst>
            </p:cNvPr>
            <p:cNvSpPr txBox="1"/>
            <p:nvPr/>
          </p:nvSpPr>
          <p:spPr>
            <a:xfrm>
              <a:off x="3824325" y="4778209"/>
              <a:ext cx="1847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5400" b="1" dirty="0">
                <a:solidFill>
                  <a:srgbClr val="98BB5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9C3A8C9-113E-4611-9C2B-4CB70231F370}"/>
              </a:ext>
            </a:extLst>
          </p:cNvPr>
          <p:cNvSpPr/>
          <p:nvPr/>
        </p:nvSpPr>
        <p:spPr>
          <a:xfrm>
            <a:off x="6190010" y="1435926"/>
            <a:ext cx="1109824" cy="10862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6">
            <a:extLst>
              <a:ext uri="{FF2B5EF4-FFF2-40B4-BE49-F238E27FC236}">
                <a16:creationId xmlns:a16="http://schemas.microsoft.com/office/drawing/2014/main" id="{E02169AD-F387-4549-B2A6-F69E7579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218" y="1692703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01</a:t>
            </a:r>
            <a:endParaRPr lang="zh-CN" altLang="en-US" sz="28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905BC9-05C8-4B7B-8E8E-ED7E2600F175}"/>
              </a:ext>
            </a:extLst>
          </p:cNvPr>
          <p:cNvSpPr/>
          <p:nvPr/>
        </p:nvSpPr>
        <p:spPr>
          <a:xfrm>
            <a:off x="7181817" y="1811801"/>
            <a:ext cx="231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Introduction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2AD1DC9-58AA-40FC-A3D4-8621BD070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8467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13B8F5-D07C-4B83-B2BB-282C28B22C80}"/>
              </a:ext>
            </a:extLst>
          </p:cNvPr>
          <p:cNvSpPr/>
          <p:nvPr/>
        </p:nvSpPr>
        <p:spPr>
          <a:xfrm rot="8248256">
            <a:off x="2435870" y="-4523805"/>
            <a:ext cx="6720556" cy="75186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832" y="3261636"/>
            <a:ext cx="3531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PART  01</a:t>
            </a:r>
            <a:endParaRPr lang="zh-CN" altLang="en-US" sz="6000" b="1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5" name="文本框 16"/>
          <p:cNvSpPr>
            <a:spLocks noChangeArrowheads="1"/>
          </p:cNvSpPr>
          <p:nvPr/>
        </p:nvSpPr>
        <p:spPr bwMode="auto">
          <a:xfrm>
            <a:off x="1263413" y="4415799"/>
            <a:ext cx="429457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Introduction</a:t>
            </a:r>
          </a:p>
          <a:p>
            <a:endParaRPr lang="zh-CN" altLang="en-US" sz="54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D6B75A-BD7A-4E3F-8C4B-4E964DBF1A86}"/>
              </a:ext>
            </a:extLst>
          </p:cNvPr>
          <p:cNvCxnSpPr>
            <a:cxnSpLocks/>
          </p:cNvCxnSpPr>
          <p:nvPr/>
        </p:nvCxnSpPr>
        <p:spPr>
          <a:xfrm>
            <a:off x="1644832" y="4277299"/>
            <a:ext cx="3488180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EC820DB-BA6D-4A84-8ACA-F46034A64E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61454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871578" y="2841519"/>
            <a:ext cx="206952" cy="2737665"/>
            <a:chOff x="5854735" y="2887893"/>
            <a:chExt cx="206952" cy="273766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061687" y="2887893"/>
              <a:ext cx="0" cy="2567863"/>
            </a:xfrm>
            <a:prstGeom prst="line">
              <a:avLst/>
            </a:prstGeom>
            <a:ln w="38100">
              <a:solidFill>
                <a:srgbClr val="E09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4735" y="3329208"/>
              <a:ext cx="0" cy="2296350"/>
            </a:xfrm>
            <a:prstGeom prst="line">
              <a:avLst/>
            </a:prstGeom>
            <a:ln w="38100">
              <a:solidFill>
                <a:srgbClr val="E36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654466" y="3209174"/>
            <a:ext cx="3220561" cy="601120"/>
            <a:chOff x="2654466" y="3209174"/>
            <a:chExt cx="3220561" cy="601120"/>
          </a:xfrm>
        </p:grpSpPr>
        <p:sp>
          <p:nvSpPr>
            <p:cNvPr id="22" name="五边形 21"/>
            <p:cNvSpPr/>
            <p:nvPr/>
          </p:nvSpPr>
          <p:spPr>
            <a:xfrm flipH="1">
              <a:off x="2654466" y="3252063"/>
              <a:ext cx="3220561" cy="558231"/>
            </a:xfrm>
            <a:prstGeom prst="homePlate">
              <a:avLst/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832318" y="3209174"/>
              <a:ext cx="1191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a typeface="方正黑体简体" panose="02010601030101010101" pitchFamily="2" charset="-122"/>
                </a:rPr>
                <a:t>Name</a:t>
              </a:r>
              <a:endParaRPr lang="zh-CN" altLang="en-US" sz="32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58847" y="2325696"/>
            <a:ext cx="3039238" cy="610020"/>
            <a:chOff x="4558847" y="2325696"/>
            <a:chExt cx="3039238" cy="610020"/>
          </a:xfrm>
        </p:grpSpPr>
        <p:sp>
          <p:nvSpPr>
            <p:cNvPr id="25" name="任意多边形 24"/>
            <p:cNvSpPr/>
            <p:nvPr/>
          </p:nvSpPr>
          <p:spPr>
            <a:xfrm>
              <a:off x="4558847" y="2374491"/>
              <a:ext cx="3039238" cy="561225"/>
            </a:xfrm>
            <a:custGeom>
              <a:avLst/>
              <a:gdLst>
                <a:gd name="connsiteX0" fmla="*/ 477932 w 2547985"/>
                <a:gd name="connsiteY0" fmla="*/ 0 h 470510"/>
                <a:gd name="connsiteX1" fmla="*/ 2313985 w 2547985"/>
                <a:gd name="connsiteY1" fmla="*/ 0 h 470510"/>
                <a:gd name="connsiteX2" fmla="*/ 2547985 w 2547985"/>
                <a:gd name="connsiteY2" fmla="*/ 234000 h 470510"/>
                <a:gd name="connsiteX3" fmla="*/ 2313985 w 2547985"/>
                <a:gd name="connsiteY3" fmla="*/ 468000 h 470510"/>
                <a:gd name="connsiteX4" fmla="*/ 2070053 w 2547985"/>
                <a:gd name="connsiteY4" fmla="*/ 468000 h 470510"/>
                <a:gd name="connsiteX5" fmla="*/ 2070053 w 2547985"/>
                <a:gd name="connsiteY5" fmla="*/ 470510 h 470510"/>
                <a:gd name="connsiteX6" fmla="*/ 234000 w 2547985"/>
                <a:gd name="connsiteY6" fmla="*/ 470510 h 470510"/>
                <a:gd name="connsiteX7" fmla="*/ 0 w 2547985"/>
                <a:gd name="connsiteY7" fmla="*/ 236510 h 470510"/>
                <a:gd name="connsiteX8" fmla="*/ 234000 w 2547985"/>
                <a:gd name="connsiteY8" fmla="*/ 2510 h 470510"/>
                <a:gd name="connsiteX9" fmla="*/ 477932 w 2547985"/>
                <a:gd name="connsiteY9" fmla="*/ 2510 h 47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7985" h="470510">
                  <a:moveTo>
                    <a:pt x="477932" y="0"/>
                  </a:moveTo>
                  <a:lnTo>
                    <a:pt x="2313985" y="0"/>
                  </a:lnTo>
                  <a:lnTo>
                    <a:pt x="2547985" y="234000"/>
                  </a:lnTo>
                  <a:lnTo>
                    <a:pt x="2313985" y="468000"/>
                  </a:lnTo>
                  <a:lnTo>
                    <a:pt x="2070053" y="468000"/>
                  </a:lnTo>
                  <a:lnTo>
                    <a:pt x="2070053" y="470510"/>
                  </a:lnTo>
                  <a:lnTo>
                    <a:pt x="234000" y="470510"/>
                  </a:lnTo>
                  <a:lnTo>
                    <a:pt x="0" y="236510"/>
                  </a:lnTo>
                  <a:lnTo>
                    <a:pt x="234000" y="2510"/>
                  </a:lnTo>
                  <a:lnTo>
                    <a:pt x="477932" y="2510"/>
                  </a:lnTo>
                  <a:close/>
                </a:path>
              </a:pathLst>
            </a:custGeom>
            <a:solidFill>
              <a:srgbClr val="E09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572558" y="2325696"/>
              <a:ext cx="1011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a typeface="方正黑体简体" panose="02010601030101010101" pitchFamily="2" charset="-122"/>
                </a:rPr>
                <a:t>Logo</a:t>
              </a:r>
              <a:endParaRPr lang="zh-CN" altLang="en-US" sz="32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a typeface="方正黑体简体" panose="02010601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245556" y="3152019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a typeface="方正黑体简体" panose="02010601030101010101" pitchFamily="2" charset="-122"/>
              </a:rPr>
              <a:t>Story</a:t>
            </a:r>
            <a:endParaRPr lang="zh-CN" altLang="en-US" sz="3200" b="1" dirty="0">
              <a:gradFill>
                <a:gsLst>
                  <a:gs pos="83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a typeface="方正黑体简体" panose="02010601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31E0E8-0940-4DBC-80B9-6B918A739EFE}"/>
              </a:ext>
            </a:extLst>
          </p:cNvPr>
          <p:cNvSpPr/>
          <p:nvPr/>
        </p:nvSpPr>
        <p:spPr>
          <a:xfrm>
            <a:off x="5403100" y="4796822"/>
            <a:ext cx="1317171" cy="9058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E6C8C73-BF56-44F7-BB38-A4E112F9678A}"/>
              </a:ext>
            </a:extLst>
          </p:cNvPr>
          <p:cNvGrpSpPr/>
          <p:nvPr/>
        </p:nvGrpSpPr>
        <p:grpSpPr>
          <a:xfrm>
            <a:off x="51411" y="47162"/>
            <a:ext cx="2181132" cy="596741"/>
            <a:chOff x="51411" y="47162"/>
            <a:chExt cx="2181132" cy="59674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0F689B-DBF4-4CBB-BEF8-EC1EA4831B12}"/>
                </a:ext>
              </a:extLst>
            </p:cNvPr>
            <p:cNvSpPr/>
            <p:nvPr/>
          </p:nvSpPr>
          <p:spPr>
            <a:xfrm>
              <a:off x="51411" y="47162"/>
              <a:ext cx="533400" cy="59674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54E05A4-1606-4D77-8662-2E398699AB34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AEFC14F-9191-41B6-8A62-1D1AE07F4D2B}"/>
              </a:ext>
            </a:extLst>
          </p:cNvPr>
          <p:cNvSpPr/>
          <p:nvPr/>
        </p:nvSpPr>
        <p:spPr>
          <a:xfrm>
            <a:off x="6475658" y="3056190"/>
            <a:ext cx="5283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pc="300" dirty="0">
                <a:solidFill>
                  <a:srgbClr val="C12A50"/>
                </a:solidFill>
                <a:ea typeface="方正黑体简体" panose="02010601030101010101" pitchFamily="2" charset="-122"/>
              </a:rPr>
              <a:t>Moments: ‘quicker’, ‘jiffy’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spc="300" dirty="0">
                <a:solidFill>
                  <a:srgbClr val="C12A50"/>
                </a:solidFill>
                <a:ea typeface="方正黑体简体" panose="02010601030101010101" pitchFamily="2" charset="-122"/>
              </a:rPr>
              <a:t>highly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spc="300" dirty="0">
                <a:solidFill>
                  <a:srgbClr val="C12A50"/>
                </a:solidFill>
                <a:ea typeface="方正黑体简体" panose="02010601030101010101" pitchFamily="2" charset="-122"/>
              </a:rPr>
              <a:t>highly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spc="300" dirty="0">
                <a:solidFill>
                  <a:srgbClr val="C12A50"/>
                </a:solidFill>
                <a:ea typeface="方正黑体简体" panose="02010601030101010101" pitchFamily="2" charset="-122"/>
              </a:rPr>
              <a:t>timely information</a:t>
            </a:r>
          </a:p>
          <a:p>
            <a:r>
              <a:rPr lang="en-US" altLang="zh-CN" sz="2400" b="1" spc="300" dirty="0">
                <a:solidFill>
                  <a:srgbClr val="C12A50"/>
                </a:solidFill>
                <a:ea typeface="方正黑体简体" panose="02010601030101010101" pitchFamily="2" charset="-122"/>
              </a:rPr>
              <a:t>		</a:t>
            </a:r>
          </a:p>
          <a:p>
            <a:endParaRPr lang="zh-CN" altLang="en-US" sz="2400" b="1" spc="3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A247BCF-A53F-4942-B1B5-AF7D9AC39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887" y="336091"/>
            <a:ext cx="2013155" cy="20131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30EBBFE-D590-48E5-ADA0-463B91B8D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740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36132" y="557023"/>
            <a:ext cx="353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PART 02</a:t>
            </a:r>
            <a:endParaRPr lang="zh-CN" altLang="en-US" sz="6000" b="1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5" name="文本框 16"/>
          <p:cNvSpPr>
            <a:spLocks noChangeArrowheads="1"/>
          </p:cNvSpPr>
          <p:nvPr/>
        </p:nvSpPr>
        <p:spPr bwMode="auto">
          <a:xfrm>
            <a:off x="544784" y="1880030"/>
            <a:ext cx="64810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Project Description</a:t>
            </a:r>
            <a:endParaRPr lang="zh-CN" altLang="en-US" sz="54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D6B75A-BD7A-4E3F-8C4B-4E964DBF1A86}"/>
              </a:ext>
            </a:extLst>
          </p:cNvPr>
          <p:cNvCxnSpPr>
            <a:cxnSpLocks/>
          </p:cNvCxnSpPr>
          <p:nvPr/>
        </p:nvCxnSpPr>
        <p:spPr>
          <a:xfrm>
            <a:off x="1662923" y="1560385"/>
            <a:ext cx="3184848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AD3231B-D3E1-4DCC-9A74-EC3D5E14DA33}"/>
              </a:ext>
            </a:extLst>
          </p:cNvPr>
          <p:cNvSpPr/>
          <p:nvPr/>
        </p:nvSpPr>
        <p:spPr>
          <a:xfrm rot="12678754">
            <a:off x="7933871" y="-2956239"/>
            <a:ext cx="5812971" cy="7311359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1112BA-BC76-4DF2-8594-91D01851D6C1}"/>
              </a:ext>
            </a:extLst>
          </p:cNvPr>
          <p:cNvGrpSpPr/>
          <p:nvPr/>
        </p:nvGrpSpPr>
        <p:grpSpPr>
          <a:xfrm>
            <a:off x="1662923" y="3429000"/>
            <a:ext cx="3184848" cy="921588"/>
            <a:chOff x="4904651" y="1612052"/>
            <a:chExt cx="2529636" cy="924917"/>
          </a:xfrm>
        </p:grpSpPr>
        <p:sp>
          <p:nvSpPr>
            <p:cNvPr id="17" name="圆角矩形 44">
              <a:extLst>
                <a:ext uri="{FF2B5EF4-FFF2-40B4-BE49-F238E27FC236}">
                  <a16:creationId xmlns:a16="http://schemas.microsoft.com/office/drawing/2014/main" id="{ADA3FC08-112C-4957-B8E4-D985425EC9CD}"/>
                </a:ext>
              </a:extLst>
            </p:cNvPr>
            <p:cNvSpPr/>
            <p:nvPr/>
          </p:nvSpPr>
          <p:spPr>
            <a:xfrm>
              <a:off x="4904651" y="1612052"/>
              <a:ext cx="2529636" cy="677945"/>
            </a:xfrm>
            <a:prstGeom prst="roundRect">
              <a:avLst>
                <a:gd name="adj" fmla="val 0"/>
              </a:avLst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FA571F-A12C-4648-919E-4AFF8E53CB12}"/>
                </a:ext>
              </a:extLst>
            </p:cNvPr>
            <p:cNvSpPr/>
            <p:nvPr/>
          </p:nvSpPr>
          <p:spPr>
            <a:xfrm>
              <a:off x="4904651" y="1764749"/>
              <a:ext cx="2529636" cy="772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Mission Statement</a:t>
              </a:r>
            </a:p>
            <a:p>
              <a:pPr algn="ctr"/>
              <a:endParaRPr lang="zh-CN" altLang="en-US" sz="24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7A48377-885A-4E7B-94C1-B563CA23934B}"/>
              </a:ext>
            </a:extLst>
          </p:cNvPr>
          <p:cNvGrpSpPr/>
          <p:nvPr/>
        </p:nvGrpSpPr>
        <p:grpSpPr>
          <a:xfrm>
            <a:off x="1662923" y="5333171"/>
            <a:ext cx="3184846" cy="675505"/>
            <a:chOff x="4904651" y="1612052"/>
            <a:chExt cx="2529636" cy="677945"/>
          </a:xfrm>
        </p:grpSpPr>
        <p:sp>
          <p:nvSpPr>
            <p:cNvPr id="23" name="圆角矩形 44">
              <a:extLst>
                <a:ext uri="{FF2B5EF4-FFF2-40B4-BE49-F238E27FC236}">
                  <a16:creationId xmlns:a16="http://schemas.microsoft.com/office/drawing/2014/main" id="{B3F5AEC7-FA46-41FA-BD2B-0BC08809D0F8}"/>
                </a:ext>
              </a:extLst>
            </p:cNvPr>
            <p:cNvSpPr/>
            <p:nvPr/>
          </p:nvSpPr>
          <p:spPr>
            <a:xfrm>
              <a:off x="4904651" y="1612052"/>
              <a:ext cx="2529636" cy="677945"/>
            </a:xfrm>
            <a:prstGeom prst="roundRect">
              <a:avLst>
                <a:gd name="adj" fmla="val 0"/>
              </a:avLst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158A6F-82BA-424F-BF88-AE829222B8C7}"/>
                </a:ext>
              </a:extLst>
            </p:cNvPr>
            <p:cNvSpPr/>
            <p:nvPr/>
          </p:nvSpPr>
          <p:spPr>
            <a:xfrm>
              <a:off x="4904651" y="1764749"/>
              <a:ext cx="2529636" cy="401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Mission Objective</a:t>
              </a:r>
              <a:endParaRPr lang="zh-CN" altLang="en-US" sz="24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37DAFB-014C-4C83-9030-8C77DF032E48}"/>
              </a:ext>
            </a:extLst>
          </p:cNvPr>
          <p:cNvGrpSpPr/>
          <p:nvPr/>
        </p:nvGrpSpPr>
        <p:grpSpPr>
          <a:xfrm>
            <a:off x="1662921" y="4465902"/>
            <a:ext cx="3184847" cy="675505"/>
            <a:chOff x="4904651" y="3725928"/>
            <a:chExt cx="2529636" cy="522567"/>
          </a:xfrm>
        </p:grpSpPr>
        <p:sp>
          <p:nvSpPr>
            <p:cNvPr id="26" name="圆角矩形 48">
              <a:extLst>
                <a:ext uri="{FF2B5EF4-FFF2-40B4-BE49-F238E27FC236}">
                  <a16:creationId xmlns:a16="http://schemas.microsoft.com/office/drawing/2014/main" id="{A090EC48-4F9C-495B-8892-199F2625535E}"/>
                </a:ext>
              </a:extLst>
            </p:cNvPr>
            <p:cNvSpPr/>
            <p:nvPr/>
          </p:nvSpPr>
          <p:spPr>
            <a:xfrm>
              <a:off x="4904651" y="3725928"/>
              <a:ext cx="2529636" cy="522567"/>
            </a:xfrm>
            <a:prstGeom prst="roundRect">
              <a:avLst>
                <a:gd name="adj" fmla="val 0"/>
              </a:avLst>
            </a:prstGeom>
            <a:solidFill>
              <a:srgbClr val="E09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F9FA90-4219-498B-BCC9-84A4658E03F9}"/>
                </a:ext>
              </a:extLst>
            </p:cNvPr>
            <p:cNvSpPr/>
            <p:nvPr/>
          </p:nvSpPr>
          <p:spPr>
            <a:xfrm>
              <a:off x="5049873" y="3754535"/>
              <a:ext cx="2239192" cy="357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Main Users</a:t>
              </a:r>
              <a:endParaRPr lang="zh-CN" altLang="en-US" sz="24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5C0E180-6A77-4BCD-9DD6-956EEACF27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7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465441" y="2337320"/>
            <a:ext cx="6601475" cy="1008657"/>
            <a:chOff x="4904651" y="1612052"/>
            <a:chExt cx="2529636" cy="842732"/>
          </a:xfrm>
        </p:grpSpPr>
        <p:sp>
          <p:nvSpPr>
            <p:cNvPr id="45" name="圆角矩形 44"/>
            <p:cNvSpPr/>
            <p:nvPr/>
          </p:nvSpPr>
          <p:spPr>
            <a:xfrm>
              <a:off x="4904651" y="1612052"/>
              <a:ext cx="2529636" cy="677945"/>
            </a:xfrm>
            <a:prstGeom prst="roundRect">
              <a:avLst>
                <a:gd name="adj" fmla="val 0"/>
              </a:avLst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50444" y="1657628"/>
              <a:ext cx="2239192" cy="797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Information overload</a:t>
              </a:r>
            </a:p>
            <a:p>
              <a:pPr algn="ctr"/>
              <a:endParaRPr lang="zh-CN" altLang="en-US" sz="2400" b="1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65441" y="3699696"/>
            <a:ext cx="6601474" cy="890312"/>
            <a:chOff x="4904651" y="3733351"/>
            <a:chExt cx="2529636" cy="392973"/>
          </a:xfrm>
        </p:grpSpPr>
        <p:sp>
          <p:nvSpPr>
            <p:cNvPr id="49" name="圆角矩形 48"/>
            <p:cNvSpPr/>
            <p:nvPr/>
          </p:nvSpPr>
          <p:spPr>
            <a:xfrm>
              <a:off x="4904651" y="3733351"/>
              <a:ext cx="2529636" cy="392973"/>
            </a:xfrm>
            <a:prstGeom prst="roundRect">
              <a:avLst>
                <a:gd name="adj" fmla="val 0"/>
              </a:avLst>
            </a:prstGeom>
            <a:solidFill>
              <a:srgbClr val="E09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49873" y="3785486"/>
              <a:ext cx="2239192" cy="254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Interactive social website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465441" y="5140960"/>
            <a:ext cx="6601474" cy="811425"/>
            <a:chOff x="4904651" y="3725928"/>
            <a:chExt cx="2529636" cy="522567"/>
          </a:xfrm>
        </p:grpSpPr>
        <p:sp>
          <p:nvSpPr>
            <p:cNvPr id="54" name="圆角矩形 53"/>
            <p:cNvSpPr/>
            <p:nvPr/>
          </p:nvSpPr>
          <p:spPr>
            <a:xfrm>
              <a:off x="4904651" y="3725928"/>
              <a:ext cx="2529636" cy="522567"/>
            </a:xfrm>
            <a:prstGeom prst="roundRect">
              <a:avLst>
                <a:gd name="adj" fmla="val 0"/>
              </a:avLst>
            </a:prstGeom>
            <a:solidFill>
              <a:srgbClr val="E367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90000">
                      <a:srgbClr val="C00000"/>
                    </a:gs>
                    <a:gs pos="30000">
                      <a:srgbClr val="FF330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049873" y="3754535"/>
              <a:ext cx="2239192" cy="3766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User-Oriented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E97C74F-5B57-47FA-9234-E5B2C30623F6}"/>
              </a:ext>
            </a:extLst>
          </p:cNvPr>
          <p:cNvGrpSpPr/>
          <p:nvPr/>
        </p:nvGrpSpPr>
        <p:grpSpPr>
          <a:xfrm>
            <a:off x="51411" y="47162"/>
            <a:ext cx="2181132" cy="596741"/>
            <a:chOff x="51411" y="47162"/>
            <a:chExt cx="2181132" cy="59674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B06BD31-FD01-4D0D-9469-56E917530A96}"/>
                </a:ext>
              </a:extLst>
            </p:cNvPr>
            <p:cNvSpPr/>
            <p:nvPr/>
          </p:nvSpPr>
          <p:spPr>
            <a:xfrm>
              <a:off x="51411" y="47162"/>
              <a:ext cx="533400" cy="59674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16">
              <a:extLst>
                <a:ext uri="{FF2B5EF4-FFF2-40B4-BE49-F238E27FC236}">
                  <a16:creationId xmlns:a16="http://schemas.microsoft.com/office/drawing/2014/main" id="{38F8D831-6060-4276-85E5-3291FE83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74" y="53818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2F7ED27-EB14-4DAF-B9C6-898270F8CFF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5CE1081-70DD-47F8-A575-7D0338190760}"/>
              </a:ext>
            </a:extLst>
          </p:cNvPr>
          <p:cNvSpPr/>
          <p:nvPr/>
        </p:nvSpPr>
        <p:spPr>
          <a:xfrm>
            <a:off x="2577201" y="1106844"/>
            <a:ext cx="62767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Mission statement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CB44D4-54CC-4CE2-A887-253BC28FAAB3}"/>
              </a:ext>
            </a:extLst>
          </p:cNvPr>
          <p:cNvCxnSpPr>
            <a:cxnSpLocks/>
          </p:cNvCxnSpPr>
          <p:nvPr/>
        </p:nvCxnSpPr>
        <p:spPr>
          <a:xfrm>
            <a:off x="2709297" y="2030174"/>
            <a:ext cx="5933440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74FB1FB-3EEF-4468-9239-9CB2E5D2C5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24694" y="2347215"/>
            <a:ext cx="1107996" cy="2119865"/>
            <a:chOff x="124694" y="2347215"/>
            <a:chExt cx="1107996" cy="2119865"/>
          </a:xfrm>
        </p:grpSpPr>
        <p:grpSp>
          <p:nvGrpSpPr>
            <p:cNvPr id="44" name="组合 43"/>
            <p:cNvGrpSpPr/>
            <p:nvPr/>
          </p:nvGrpSpPr>
          <p:grpSpPr>
            <a:xfrm>
              <a:off x="770183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24694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C12A5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69778" y="2347215"/>
            <a:ext cx="1107996" cy="2119865"/>
            <a:chOff x="3869778" y="2347215"/>
            <a:chExt cx="1107996" cy="2119865"/>
          </a:xfrm>
        </p:grpSpPr>
        <p:grpSp>
          <p:nvGrpSpPr>
            <p:cNvPr id="50" name="组合 49"/>
            <p:cNvGrpSpPr/>
            <p:nvPr/>
          </p:nvGrpSpPr>
          <p:grpSpPr>
            <a:xfrm>
              <a:off x="4515267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3869778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A2F55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A2F5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14862" y="2347215"/>
            <a:ext cx="1107996" cy="2119865"/>
            <a:chOff x="7614862" y="2347215"/>
            <a:chExt cx="1107996" cy="2119865"/>
          </a:xfrm>
        </p:grpSpPr>
        <p:grpSp>
          <p:nvGrpSpPr>
            <p:cNvPr id="56" name="组合 55"/>
            <p:cNvGrpSpPr/>
            <p:nvPr/>
          </p:nvGrpSpPr>
          <p:grpSpPr>
            <a:xfrm>
              <a:off x="8260351" y="2347215"/>
              <a:ext cx="179916" cy="1100108"/>
              <a:chOff x="4524245" y="3111810"/>
              <a:chExt cx="134937" cy="825081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4524246" y="3111810"/>
                <a:ext cx="1349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524246" y="3111810"/>
                <a:ext cx="0" cy="7467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4524245" y="3852541"/>
                <a:ext cx="127498" cy="843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7614862" y="3266751"/>
              <a:ext cx="11079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C12A50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C12A5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13255" y="3451514"/>
            <a:ext cx="1006013" cy="1025234"/>
            <a:chOff x="1113255" y="3451514"/>
            <a:chExt cx="1006013" cy="1025234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1113255" y="3451514"/>
              <a:ext cx="1006013" cy="1025234"/>
            </a:xfrm>
            <a:custGeom>
              <a:avLst/>
              <a:gdLst>
                <a:gd name="T0" fmla="*/ 468 w 936"/>
                <a:gd name="T1" fmla="*/ 0 h 936"/>
                <a:gd name="T2" fmla="*/ 936 w 936"/>
                <a:gd name="T3" fmla="*/ 468 h 936"/>
                <a:gd name="T4" fmla="*/ 468 w 936"/>
                <a:gd name="T5" fmla="*/ 936 h 936"/>
                <a:gd name="T6" fmla="*/ 0 w 936"/>
                <a:gd name="T7" fmla="*/ 468 h 936"/>
                <a:gd name="T8" fmla="*/ 468 w 936"/>
                <a:gd name="T9" fmla="*/ 0 h 936"/>
                <a:gd name="T10" fmla="*/ 468 w 936"/>
                <a:gd name="T11" fmla="*/ 39 h 936"/>
                <a:gd name="T12" fmla="*/ 896 w 936"/>
                <a:gd name="T13" fmla="*/ 468 h 936"/>
                <a:gd name="T14" fmla="*/ 468 w 936"/>
                <a:gd name="T15" fmla="*/ 896 h 936"/>
                <a:gd name="T16" fmla="*/ 39 w 936"/>
                <a:gd name="T17" fmla="*/ 468 h 936"/>
                <a:gd name="T18" fmla="*/ 468 w 936"/>
                <a:gd name="T19" fmla="*/ 39 h 936"/>
                <a:gd name="T20" fmla="*/ 468 w 936"/>
                <a:gd name="T21" fmla="*/ 79 h 936"/>
                <a:gd name="T22" fmla="*/ 857 w 936"/>
                <a:gd name="T23" fmla="*/ 468 h 936"/>
                <a:gd name="T24" fmla="*/ 468 w 936"/>
                <a:gd name="T25" fmla="*/ 857 h 936"/>
                <a:gd name="T26" fmla="*/ 79 w 936"/>
                <a:gd name="T27" fmla="*/ 468 h 936"/>
                <a:gd name="T28" fmla="*/ 468 w 936"/>
                <a:gd name="T29" fmla="*/ 79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6" h="936">
                  <a:moveTo>
                    <a:pt x="468" y="0"/>
                  </a:moveTo>
                  <a:cubicBezTo>
                    <a:pt x="726" y="0"/>
                    <a:pt x="936" y="209"/>
                    <a:pt x="936" y="468"/>
                  </a:cubicBezTo>
                  <a:cubicBezTo>
                    <a:pt x="936" y="726"/>
                    <a:pt x="726" y="936"/>
                    <a:pt x="468" y="936"/>
                  </a:cubicBezTo>
                  <a:cubicBezTo>
                    <a:pt x="209" y="936"/>
                    <a:pt x="0" y="726"/>
                    <a:pt x="0" y="468"/>
                  </a:cubicBezTo>
                  <a:cubicBezTo>
                    <a:pt x="0" y="209"/>
                    <a:pt x="209" y="0"/>
                    <a:pt x="468" y="0"/>
                  </a:cubicBezTo>
                  <a:close/>
                  <a:moveTo>
                    <a:pt x="468" y="39"/>
                  </a:moveTo>
                  <a:cubicBezTo>
                    <a:pt x="704" y="39"/>
                    <a:pt x="896" y="231"/>
                    <a:pt x="896" y="468"/>
                  </a:cubicBezTo>
                  <a:cubicBezTo>
                    <a:pt x="896" y="704"/>
                    <a:pt x="704" y="896"/>
                    <a:pt x="468" y="896"/>
                  </a:cubicBezTo>
                  <a:cubicBezTo>
                    <a:pt x="231" y="896"/>
                    <a:pt x="39" y="704"/>
                    <a:pt x="39" y="468"/>
                  </a:cubicBezTo>
                  <a:cubicBezTo>
                    <a:pt x="39" y="231"/>
                    <a:pt x="231" y="39"/>
                    <a:pt x="468" y="39"/>
                  </a:cubicBezTo>
                  <a:close/>
                  <a:moveTo>
                    <a:pt x="468" y="79"/>
                  </a:moveTo>
                  <a:cubicBezTo>
                    <a:pt x="683" y="79"/>
                    <a:pt x="857" y="253"/>
                    <a:pt x="857" y="468"/>
                  </a:cubicBezTo>
                  <a:cubicBezTo>
                    <a:pt x="857" y="683"/>
                    <a:pt x="683" y="857"/>
                    <a:pt x="468" y="857"/>
                  </a:cubicBezTo>
                  <a:cubicBezTo>
                    <a:pt x="253" y="857"/>
                    <a:pt x="79" y="683"/>
                    <a:pt x="79" y="468"/>
                  </a:cubicBezTo>
                  <a:cubicBezTo>
                    <a:pt x="79" y="253"/>
                    <a:pt x="253" y="79"/>
                    <a:pt x="468" y="79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91492" y="3617442"/>
              <a:ext cx="70083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黑体简体" panose="02010601030101010101" pitchFamily="2" charset="-122"/>
                  <a:ea typeface="方正黑体简体" panose="02010601030101010101" pitchFamily="2" charset="-122"/>
                  <a:cs typeface="+mn-cs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黑体简体" panose="02010601030101010101" pitchFamily="2" charset="-122"/>
                <a:ea typeface="方正黑体简体" panose="02010601030101010101" pitchFamily="2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58339" y="3441846"/>
            <a:ext cx="1006013" cy="1025234"/>
            <a:chOff x="4858339" y="3441846"/>
            <a:chExt cx="1006013" cy="1025234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4858339" y="3441846"/>
              <a:ext cx="1006013" cy="1025234"/>
            </a:xfrm>
            <a:custGeom>
              <a:avLst/>
              <a:gdLst>
                <a:gd name="T0" fmla="*/ 468 w 936"/>
                <a:gd name="T1" fmla="*/ 0 h 936"/>
                <a:gd name="T2" fmla="*/ 936 w 936"/>
                <a:gd name="T3" fmla="*/ 468 h 936"/>
                <a:gd name="T4" fmla="*/ 468 w 936"/>
                <a:gd name="T5" fmla="*/ 936 h 936"/>
                <a:gd name="T6" fmla="*/ 0 w 936"/>
                <a:gd name="T7" fmla="*/ 468 h 936"/>
                <a:gd name="T8" fmla="*/ 468 w 936"/>
                <a:gd name="T9" fmla="*/ 0 h 936"/>
                <a:gd name="T10" fmla="*/ 468 w 936"/>
                <a:gd name="T11" fmla="*/ 39 h 936"/>
                <a:gd name="T12" fmla="*/ 896 w 936"/>
                <a:gd name="T13" fmla="*/ 468 h 936"/>
                <a:gd name="T14" fmla="*/ 468 w 936"/>
                <a:gd name="T15" fmla="*/ 896 h 936"/>
                <a:gd name="T16" fmla="*/ 39 w 936"/>
                <a:gd name="T17" fmla="*/ 468 h 936"/>
                <a:gd name="T18" fmla="*/ 468 w 936"/>
                <a:gd name="T19" fmla="*/ 39 h 936"/>
                <a:gd name="T20" fmla="*/ 468 w 936"/>
                <a:gd name="T21" fmla="*/ 79 h 936"/>
                <a:gd name="T22" fmla="*/ 857 w 936"/>
                <a:gd name="T23" fmla="*/ 468 h 936"/>
                <a:gd name="T24" fmla="*/ 468 w 936"/>
                <a:gd name="T25" fmla="*/ 857 h 936"/>
                <a:gd name="T26" fmla="*/ 79 w 936"/>
                <a:gd name="T27" fmla="*/ 468 h 936"/>
                <a:gd name="T28" fmla="*/ 468 w 936"/>
                <a:gd name="T29" fmla="*/ 79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6" h="936">
                  <a:moveTo>
                    <a:pt x="468" y="0"/>
                  </a:moveTo>
                  <a:cubicBezTo>
                    <a:pt x="726" y="0"/>
                    <a:pt x="936" y="209"/>
                    <a:pt x="936" y="468"/>
                  </a:cubicBezTo>
                  <a:cubicBezTo>
                    <a:pt x="936" y="726"/>
                    <a:pt x="726" y="936"/>
                    <a:pt x="468" y="936"/>
                  </a:cubicBezTo>
                  <a:cubicBezTo>
                    <a:pt x="209" y="936"/>
                    <a:pt x="0" y="726"/>
                    <a:pt x="0" y="468"/>
                  </a:cubicBezTo>
                  <a:cubicBezTo>
                    <a:pt x="0" y="209"/>
                    <a:pt x="209" y="0"/>
                    <a:pt x="468" y="0"/>
                  </a:cubicBezTo>
                  <a:close/>
                  <a:moveTo>
                    <a:pt x="468" y="39"/>
                  </a:moveTo>
                  <a:cubicBezTo>
                    <a:pt x="704" y="39"/>
                    <a:pt x="896" y="231"/>
                    <a:pt x="896" y="468"/>
                  </a:cubicBezTo>
                  <a:cubicBezTo>
                    <a:pt x="896" y="704"/>
                    <a:pt x="704" y="896"/>
                    <a:pt x="468" y="896"/>
                  </a:cubicBezTo>
                  <a:cubicBezTo>
                    <a:pt x="231" y="896"/>
                    <a:pt x="39" y="704"/>
                    <a:pt x="39" y="468"/>
                  </a:cubicBezTo>
                  <a:cubicBezTo>
                    <a:pt x="39" y="231"/>
                    <a:pt x="231" y="39"/>
                    <a:pt x="468" y="39"/>
                  </a:cubicBezTo>
                  <a:close/>
                  <a:moveTo>
                    <a:pt x="468" y="79"/>
                  </a:moveTo>
                  <a:cubicBezTo>
                    <a:pt x="683" y="79"/>
                    <a:pt x="857" y="253"/>
                    <a:pt x="857" y="468"/>
                  </a:cubicBezTo>
                  <a:cubicBezTo>
                    <a:pt x="857" y="683"/>
                    <a:pt x="683" y="857"/>
                    <a:pt x="468" y="857"/>
                  </a:cubicBezTo>
                  <a:cubicBezTo>
                    <a:pt x="253" y="857"/>
                    <a:pt x="79" y="683"/>
                    <a:pt x="79" y="468"/>
                  </a:cubicBezTo>
                  <a:cubicBezTo>
                    <a:pt x="79" y="253"/>
                    <a:pt x="253" y="79"/>
                    <a:pt x="468" y="79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36577" y="3617441"/>
              <a:ext cx="70083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黑体简体" panose="02010601030101010101" pitchFamily="2" charset="-122"/>
                  <a:ea typeface="方正黑体简体" panose="02010601030101010101" pitchFamily="2" charset="-122"/>
                  <a:cs typeface="+mn-cs"/>
                </a:rPr>
                <a:t>02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603423" y="3441846"/>
            <a:ext cx="1006013" cy="1025234"/>
            <a:chOff x="8603423" y="3441846"/>
            <a:chExt cx="1006013" cy="1025234"/>
          </a:xfrm>
        </p:grpSpPr>
        <p:sp>
          <p:nvSpPr>
            <p:cNvPr id="68" name="Freeform 5"/>
            <p:cNvSpPr>
              <a:spLocks noEditPoints="1"/>
            </p:cNvSpPr>
            <p:nvPr/>
          </p:nvSpPr>
          <p:spPr bwMode="auto">
            <a:xfrm>
              <a:off x="8603423" y="3441846"/>
              <a:ext cx="1006013" cy="1025234"/>
            </a:xfrm>
            <a:custGeom>
              <a:avLst/>
              <a:gdLst>
                <a:gd name="T0" fmla="*/ 468 w 936"/>
                <a:gd name="T1" fmla="*/ 0 h 936"/>
                <a:gd name="T2" fmla="*/ 936 w 936"/>
                <a:gd name="T3" fmla="*/ 468 h 936"/>
                <a:gd name="T4" fmla="*/ 468 w 936"/>
                <a:gd name="T5" fmla="*/ 936 h 936"/>
                <a:gd name="T6" fmla="*/ 0 w 936"/>
                <a:gd name="T7" fmla="*/ 468 h 936"/>
                <a:gd name="T8" fmla="*/ 468 w 936"/>
                <a:gd name="T9" fmla="*/ 0 h 936"/>
                <a:gd name="T10" fmla="*/ 468 w 936"/>
                <a:gd name="T11" fmla="*/ 39 h 936"/>
                <a:gd name="T12" fmla="*/ 896 w 936"/>
                <a:gd name="T13" fmla="*/ 468 h 936"/>
                <a:gd name="T14" fmla="*/ 468 w 936"/>
                <a:gd name="T15" fmla="*/ 896 h 936"/>
                <a:gd name="T16" fmla="*/ 39 w 936"/>
                <a:gd name="T17" fmla="*/ 468 h 936"/>
                <a:gd name="T18" fmla="*/ 468 w 936"/>
                <a:gd name="T19" fmla="*/ 39 h 936"/>
                <a:gd name="T20" fmla="*/ 468 w 936"/>
                <a:gd name="T21" fmla="*/ 79 h 936"/>
                <a:gd name="T22" fmla="*/ 857 w 936"/>
                <a:gd name="T23" fmla="*/ 468 h 936"/>
                <a:gd name="T24" fmla="*/ 468 w 936"/>
                <a:gd name="T25" fmla="*/ 857 h 936"/>
                <a:gd name="T26" fmla="*/ 79 w 936"/>
                <a:gd name="T27" fmla="*/ 468 h 936"/>
                <a:gd name="T28" fmla="*/ 468 w 936"/>
                <a:gd name="T29" fmla="*/ 79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6" h="936">
                  <a:moveTo>
                    <a:pt x="468" y="0"/>
                  </a:moveTo>
                  <a:cubicBezTo>
                    <a:pt x="726" y="0"/>
                    <a:pt x="936" y="209"/>
                    <a:pt x="936" y="468"/>
                  </a:cubicBezTo>
                  <a:cubicBezTo>
                    <a:pt x="936" y="726"/>
                    <a:pt x="726" y="936"/>
                    <a:pt x="468" y="936"/>
                  </a:cubicBezTo>
                  <a:cubicBezTo>
                    <a:pt x="209" y="936"/>
                    <a:pt x="0" y="726"/>
                    <a:pt x="0" y="468"/>
                  </a:cubicBezTo>
                  <a:cubicBezTo>
                    <a:pt x="0" y="209"/>
                    <a:pt x="209" y="0"/>
                    <a:pt x="468" y="0"/>
                  </a:cubicBezTo>
                  <a:close/>
                  <a:moveTo>
                    <a:pt x="468" y="39"/>
                  </a:moveTo>
                  <a:cubicBezTo>
                    <a:pt x="704" y="39"/>
                    <a:pt x="896" y="231"/>
                    <a:pt x="896" y="468"/>
                  </a:cubicBezTo>
                  <a:cubicBezTo>
                    <a:pt x="896" y="704"/>
                    <a:pt x="704" y="896"/>
                    <a:pt x="468" y="896"/>
                  </a:cubicBezTo>
                  <a:cubicBezTo>
                    <a:pt x="231" y="896"/>
                    <a:pt x="39" y="704"/>
                    <a:pt x="39" y="468"/>
                  </a:cubicBezTo>
                  <a:cubicBezTo>
                    <a:pt x="39" y="231"/>
                    <a:pt x="231" y="39"/>
                    <a:pt x="468" y="39"/>
                  </a:cubicBezTo>
                  <a:close/>
                  <a:moveTo>
                    <a:pt x="468" y="79"/>
                  </a:moveTo>
                  <a:cubicBezTo>
                    <a:pt x="683" y="79"/>
                    <a:pt x="857" y="253"/>
                    <a:pt x="857" y="468"/>
                  </a:cubicBezTo>
                  <a:cubicBezTo>
                    <a:pt x="857" y="683"/>
                    <a:pt x="683" y="857"/>
                    <a:pt x="468" y="857"/>
                  </a:cubicBezTo>
                  <a:cubicBezTo>
                    <a:pt x="253" y="857"/>
                    <a:pt x="79" y="683"/>
                    <a:pt x="79" y="468"/>
                  </a:cubicBezTo>
                  <a:cubicBezTo>
                    <a:pt x="79" y="253"/>
                    <a:pt x="253" y="79"/>
                    <a:pt x="468" y="79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781660" y="3617440"/>
              <a:ext cx="70083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方正黑体简体" panose="02010601030101010101" pitchFamily="2" charset="-122"/>
                  <a:ea typeface="方正黑体简体" panose="02010601030101010101" pitchFamily="2" charset="-122"/>
                  <a:cs typeface="+mn-cs"/>
                </a:rPr>
                <a:t>03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13255" y="2177622"/>
            <a:ext cx="2877378" cy="992045"/>
            <a:chOff x="1113255" y="2177622"/>
            <a:chExt cx="2877378" cy="992045"/>
          </a:xfrm>
        </p:grpSpPr>
        <p:sp>
          <p:nvSpPr>
            <p:cNvPr id="71" name="矩形 70"/>
            <p:cNvSpPr/>
            <p:nvPr/>
          </p:nvSpPr>
          <p:spPr>
            <a:xfrm>
              <a:off x="1113255" y="2177622"/>
              <a:ext cx="2877378" cy="992045"/>
            </a:xfrm>
            <a:prstGeom prst="rect">
              <a:avLst/>
            </a:prstGeom>
            <a:solidFill>
              <a:srgbClr val="E3676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15675" y="2498025"/>
              <a:ext cx="2536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22,000 Students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黑体简体" panose="02010601030101010101" pitchFamily="2" charset="-122"/>
                <a:ea typeface="方正黑体简体" panose="02010601030101010101" pitchFamily="2" charset="-122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858339" y="2177622"/>
            <a:ext cx="2996811" cy="992045"/>
            <a:chOff x="4858339" y="2177622"/>
            <a:chExt cx="2996811" cy="992045"/>
          </a:xfrm>
        </p:grpSpPr>
        <p:sp>
          <p:nvSpPr>
            <p:cNvPr id="74" name="矩形 73"/>
            <p:cNvSpPr/>
            <p:nvPr/>
          </p:nvSpPr>
          <p:spPr>
            <a:xfrm>
              <a:off x="4858339" y="2177622"/>
              <a:ext cx="2877378" cy="992045"/>
            </a:xfrm>
            <a:prstGeom prst="rect">
              <a:avLst/>
            </a:prstGeom>
            <a:solidFill>
              <a:srgbClr val="E09A5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977774" y="2396255"/>
              <a:ext cx="2877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7700+ international students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黑体简体" panose="02010601030101010101" pitchFamily="2" charset="-122"/>
                <a:ea typeface="方正黑体简体" panose="02010601030101010101" pitchFamily="2" charset="-122"/>
                <a:cs typeface="+mn-cs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603423" y="2177622"/>
            <a:ext cx="2877378" cy="992045"/>
            <a:chOff x="8603423" y="2177622"/>
            <a:chExt cx="2877378" cy="992045"/>
          </a:xfrm>
        </p:grpSpPr>
        <p:sp>
          <p:nvSpPr>
            <p:cNvPr id="77" name="矩形 76"/>
            <p:cNvSpPr/>
            <p:nvPr/>
          </p:nvSpPr>
          <p:spPr>
            <a:xfrm>
              <a:off x="8603423" y="2177622"/>
              <a:ext cx="2877378" cy="992045"/>
            </a:xfrm>
            <a:prstGeom prst="rect">
              <a:avLst/>
            </a:prstGeom>
            <a:solidFill>
              <a:srgbClr val="E3676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9106429" y="2347215"/>
              <a:ext cx="21982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>
                  <a:solidFill>
                    <a:srgbClr val="FFFFFF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200+ student societies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黑体简体" panose="02010601030101010101" pitchFamily="2" charset="-122"/>
                <a:ea typeface="方正黑体简体" panose="02010601030101010101" pitchFamily="2" charset="-122"/>
                <a:cs typeface="+mn-cs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1F3BA32-5ACF-4DF2-8C0B-09CDD35BC757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16D892-1A1F-4692-A5BD-A3DF8C37B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BF612DA-5613-47C4-A52B-3865DAD32D59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4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94591557-93F4-42C9-B478-074908FFF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8758"/>
      </p:ext>
    </p:extLst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1123660" y="2606670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Bebas" pitchFamily="2" charset="0"/>
              </a:rPr>
              <a:t>Why?</a:t>
            </a:r>
            <a:endParaRPr lang="zh-CN" altLang="en-US" sz="2000" dirty="0">
              <a:solidFill>
                <a:srgbClr val="C12A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882700" y="2400732"/>
            <a:ext cx="2418258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9124142" y="2606670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rgbClr val="C12A50"/>
                </a:solidFill>
                <a:ea typeface="方正黑体简体" panose="02010601030101010101" pitchFamily="2" charset="-122"/>
                <a:sym typeface="Bebas" pitchFamily="2" charset="0"/>
              </a:rPr>
              <a:t>How?</a:t>
            </a:r>
            <a:endParaRPr lang="zh-CN" altLang="en-US" sz="2000" dirty="0">
              <a:solidFill>
                <a:srgbClr val="C12A50"/>
              </a:solidFill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H="1">
            <a:off x="3176202" y="3459215"/>
            <a:ext cx="1643063" cy="0"/>
          </a:xfrm>
          <a:prstGeom prst="line">
            <a:avLst/>
          </a:prstGeom>
          <a:noFill/>
          <a:ln w="19050" cmpd="sng">
            <a:solidFill>
              <a:srgbClr val="4C4B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7391018" y="3459215"/>
            <a:ext cx="1643064" cy="0"/>
          </a:xfrm>
          <a:prstGeom prst="line">
            <a:avLst/>
          </a:prstGeom>
          <a:noFill/>
          <a:ln w="19050" cmpd="sng">
            <a:solidFill>
              <a:srgbClr val="4C4B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D3625C-1781-4C97-85FE-6C8AB43038E9}"/>
              </a:ext>
            </a:extLst>
          </p:cNvPr>
          <p:cNvGrpSpPr/>
          <p:nvPr/>
        </p:nvGrpSpPr>
        <p:grpSpPr>
          <a:xfrm>
            <a:off x="88238" y="69362"/>
            <a:ext cx="2144305" cy="638087"/>
            <a:chOff x="88238" y="69362"/>
            <a:chExt cx="2144305" cy="63808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B619205-B222-40EE-B1E8-9AD7F651A5C1}"/>
                </a:ext>
              </a:extLst>
            </p:cNvPr>
            <p:cNvCxnSpPr>
              <a:cxnSpLocks/>
            </p:cNvCxnSpPr>
            <p:nvPr/>
          </p:nvCxnSpPr>
          <p:spPr>
            <a:xfrm>
              <a:off x="727932" y="418456"/>
              <a:ext cx="1504611" cy="0"/>
            </a:xfrm>
            <a:prstGeom prst="line">
              <a:avLst/>
            </a:prstGeom>
            <a:ln w="12700">
              <a:solidFill>
                <a:srgbClr val="C12A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4D54FD-EB51-426F-A959-7651E5CD69C1}"/>
                </a:ext>
              </a:extLst>
            </p:cNvPr>
            <p:cNvSpPr/>
            <p:nvPr/>
          </p:nvSpPr>
          <p:spPr>
            <a:xfrm>
              <a:off x="88238" y="69362"/>
              <a:ext cx="507318" cy="638087"/>
            </a:xfrm>
            <a:prstGeom prst="rect">
              <a:avLst/>
            </a:prstGeom>
            <a:blipFill dpi="0" rotWithShape="1">
              <a:blip r:embed="rId4">
                <a:alphaModFix amt="6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CE7AABB-E870-4064-899A-AF91C38C514D}"/>
              </a:ext>
            </a:extLst>
          </p:cNvPr>
          <p:cNvCxnSpPr>
            <a:cxnSpLocks/>
          </p:cNvCxnSpPr>
          <p:nvPr/>
        </p:nvCxnSpPr>
        <p:spPr>
          <a:xfrm>
            <a:off x="5063722" y="3445787"/>
            <a:ext cx="2099219" cy="10149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C34971C-30DC-4B30-9D44-BCE6910696C3}"/>
              </a:ext>
            </a:extLst>
          </p:cNvPr>
          <p:cNvSpPr/>
          <p:nvPr/>
        </p:nvSpPr>
        <p:spPr>
          <a:xfrm>
            <a:off x="4996129" y="3598679"/>
            <a:ext cx="2189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C12A50"/>
                </a:solidFill>
                <a:ea typeface="方正黑体简体" panose="02010601030101010101" pitchFamily="2" charset="-122"/>
              </a:rPr>
              <a:t>From the user view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6FD8B-3334-4A7A-91B6-33C5D1B27624}"/>
              </a:ext>
            </a:extLst>
          </p:cNvPr>
          <p:cNvSpPr/>
          <p:nvPr/>
        </p:nvSpPr>
        <p:spPr>
          <a:xfrm>
            <a:off x="5224208" y="2907961"/>
            <a:ext cx="182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C12A50"/>
                </a:solidFill>
                <a:ea typeface="方正黑体简体" panose="02010601030101010101" pitchFamily="2" charset="-122"/>
              </a:rPr>
              <a:t>Mission objective</a:t>
            </a:r>
            <a:endParaRPr lang="zh-CN" altLang="en-US" dirty="0">
              <a:solidFill>
                <a:srgbClr val="C12A50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F5ED1D-E0DE-4CEE-A3B8-53EEB45EB873}"/>
              </a:ext>
            </a:extLst>
          </p:cNvPr>
          <p:cNvSpPr/>
          <p:nvPr/>
        </p:nvSpPr>
        <p:spPr>
          <a:xfrm>
            <a:off x="1387382" y="909776"/>
            <a:ext cx="921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5400" dirty="0">
                <a:solidFill>
                  <a:srgbClr val="C12A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Mission Objective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DE54F21-7EBB-4A1F-A26C-8A19B7EC6385}"/>
              </a:ext>
            </a:extLst>
          </p:cNvPr>
          <p:cNvCxnSpPr>
            <a:cxnSpLocks/>
          </p:cNvCxnSpPr>
          <p:nvPr/>
        </p:nvCxnSpPr>
        <p:spPr>
          <a:xfrm>
            <a:off x="3057562" y="1859331"/>
            <a:ext cx="5976520" cy="0"/>
          </a:xfrm>
          <a:prstGeom prst="line">
            <a:avLst/>
          </a:prstGeom>
          <a:ln w="19050">
            <a:solidFill>
              <a:srgbClr val="C12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AFA79CA-881E-4AF4-8D10-3DBB060B8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58" y="5173373"/>
            <a:ext cx="194803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7454"/>
      </p:ext>
    </p:extLst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唯美水彩述职报告模板"/>
  <p:tag name="ISPRING_FIRST_PUBLISH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558</Words>
  <Application>Microsoft Office PowerPoint</Application>
  <PresentationFormat>宽屏</PresentationFormat>
  <Paragraphs>210</Paragraphs>
  <Slides>28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Bebas</vt:lpstr>
      <vt:lpstr>MS PGothic</vt:lpstr>
      <vt:lpstr>方正黑体简体</vt:lpstr>
      <vt:lpstr>微软雅黑</vt:lpstr>
      <vt:lpstr>Arial</vt:lpstr>
      <vt:lpstr>Calibri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唯美水彩述职报告模板</dc:title>
  <dc:creator>PC</dc:creator>
  <cp:lastModifiedBy>文韬 时</cp:lastModifiedBy>
  <cp:revision>211</cp:revision>
  <dcterms:created xsi:type="dcterms:W3CDTF">2016-05-05T05:51:19Z</dcterms:created>
  <dcterms:modified xsi:type="dcterms:W3CDTF">2019-02-18T21:18:37Z</dcterms:modified>
</cp:coreProperties>
</file>