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9"/>
  </p:notesMasterIdLst>
  <p:sldIdLst>
    <p:sldId id="256" r:id="rId5"/>
    <p:sldId id="257" r:id="rId6"/>
    <p:sldId id="270" r:id="rId7"/>
    <p:sldId id="267" r:id="rId8"/>
    <p:sldId id="280" r:id="rId9"/>
    <p:sldId id="273" r:id="rId10"/>
    <p:sldId id="274" r:id="rId11"/>
    <p:sldId id="269" r:id="rId12"/>
    <p:sldId id="282" r:id="rId13"/>
    <p:sldId id="289" r:id="rId14"/>
    <p:sldId id="275" r:id="rId15"/>
    <p:sldId id="290" r:id="rId16"/>
    <p:sldId id="276" r:id="rId17"/>
    <p:sldId id="278" r:id="rId18"/>
    <p:sldId id="279" r:id="rId19"/>
    <p:sldId id="277" r:id="rId20"/>
    <p:sldId id="283" r:id="rId21"/>
    <p:sldId id="284" r:id="rId22"/>
    <p:sldId id="286" r:id="rId23"/>
    <p:sldId id="287" r:id="rId24"/>
    <p:sldId id="285" r:id="rId25"/>
    <p:sldId id="291" r:id="rId26"/>
    <p:sldId id="292" r:id="rId27"/>
    <p:sldId id="293" r:id="rId28"/>
    <p:sldId id="294" r:id="rId29"/>
    <p:sldId id="302" r:id="rId30"/>
    <p:sldId id="301" r:id="rId31"/>
    <p:sldId id="295" r:id="rId32"/>
    <p:sldId id="268" r:id="rId33"/>
    <p:sldId id="300" r:id="rId34"/>
    <p:sldId id="297" r:id="rId35"/>
    <p:sldId id="296" r:id="rId36"/>
    <p:sldId id="298" r:id="rId37"/>
    <p:sldId id="29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10" autoAdjust="0"/>
    <p:restoredTop sz="80638" autoAdjust="0"/>
  </p:normalViewPr>
  <p:slideViewPr>
    <p:cSldViewPr snapToGrid="0">
      <p:cViewPr varScale="1">
        <p:scale>
          <a:sx n="128" d="100"/>
          <a:sy n="128" d="100"/>
        </p:scale>
        <p:origin x="230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041FD0-D915-4EC7-8384-5AFD352B34A1}" type="datetimeFigureOut">
              <a:rPr lang="en-US" smtClean="0"/>
              <a:t>12/2/24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D13CD-66F2-4CB3-ACBB-6CF6081D754D}" type="slidenum">
              <a:rPr lang="en-US" smtClean="0"/>
              <a:t>‹#›</a:t>
            </a:fld>
            <a:endParaRPr lang="en-US"/>
          </a:p>
        </p:txBody>
      </p:sp>
    </p:spTree>
    <p:extLst>
      <p:ext uri="{BB962C8B-B14F-4D97-AF65-F5344CB8AC3E}">
        <p14:creationId xmlns:p14="http://schemas.microsoft.com/office/powerpoint/2010/main" val="2287886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youtu.be/MW3oHn7qJ_U?si=mH5LQneZ6YnvbA_V"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tabLst>
                <a:tab pos="457200" algn="l"/>
              </a:tabLst>
            </a:pPr>
            <a:r>
              <a:rPr lang="en-US" sz="1800" b="1" dirty="0">
                <a:solidFill>
                  <a:srgbClr val="ECECEC"/>
                </a:solidFill>
                <a:effectLst/>
                <a:latin typeface="Segoe UI" panose="020B0502040204020203" pitchFamily="34" charset="0"/>
                <a:ea typeface="Times New Roman" panose="02020603050405020304" pitchFamily="18" charset="0"/>
              </a:rPr>
              <a:t>Dow Jones Industrial Average (DJI)</a:t>
            </a:r>
            <a:r>
              <a:rPr lang="en-US" sz="1800" dirty="0">
                <a:solidFill>
                  <a:srgbClr val="ECECEC"/>
                </a:solidFill>
                <a:effectLst/>
                <a:latin typeface="Segoe UI" panose="020B0502040204020203" pitchFamily="34" charset="0"/>
                <a:ea typeface="Times New Roman" panose="02020603050405020304" pitchFamily="18" charset="0"/>
              </a:rPr>
              <a:t>: The DJI is one of the oldest and most widely recognized stock market indices in the world. It tracks the performance of 30 large, publicly-owned companies based in the United States, often referred to as "blue-chip" stocks. Understanding the composition, behavior, and historical performance of the DJI is crucial, as it provides insights into the broader market trends and economic health.</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tabLst>
                <a:tab pos="457200" algn="l"/>
              </a:tabLst>
            </a:pPr>
            <a:r>
              <a:rPr lang="en-US" sz="1800" b="1" dirty="0">
                <a:solidFill>
                  <a:srgbClr val="ECECEC"/>
                </a:solidFill>
                <a:effectLst/>
                <a:latin typeface="Segoe UI" panose="020B0502040204020203" pitchFamily="34" charset="0"/>
                <a:ea typeface="Times New Roman" panose="02020603050405020304" pitchFamily="18" charset="0"/>
              </a:rPr>
              <a:t>Reinforcement Learning (RL)</a:t>
            </a:r>
            <a:r>
              <a:rPr lang="en-US" sz="1800" dirty="0">
                <a:solidFill>
                  <a:srgbClr val="ECECEC"/>
                </a:solidFill>
                <a:effectLst/>
                <a:latin typeface="Segoe UI" panose="020B0502040204020203" pitchFamily="34" charset="0"/>
                <a:ea typeface="Times New Roman" panose="02020603050405020304" pitchFamily="18" charset="0"/>
              </a:rPr>
              <a:t>: RL is a type of machine learning where an agent learns to make decisions by performing actions and receiving feedback in the form of rewards or penalties. In the context of stock trading, the agent would make buy, hold, or sell decisions based on stock price data and receive rewards based on the profitability of those actions.</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tabLst>
                <a:tab pos="457200" algn="l"/>
              </a:tabLst>
            </a:pPr>
            <a:r>
              <a:rPr lang="en-US" sz="1800" b="1" dirty="0">
                <a:solidFill>
                  <a:srgbClr val="ECECEC"/>
                </a:solidFill>
                <a:effectLst/>
                <a:latin typeface="Segoe UI" panose="020B0502040204020203" pitchFamily="34" charset="0"/>
                <a:ea typeface="Times New Roman" panose="02020603050405020304" pitchFamily="18" charset="0"/>
              </a:rPr>
              <a:t>Stock Market Fundamentals</a:t>
            </a:r>
            <a:r>
              <a:rPr lang="en-US" sz="1800" dirty="0">
                <a:solidFill>
                  <a:srgbClr val="ECECEC"/>
                </a:solidFill>
                <a:effectLst/>
                <a:latin typeface="Segoe UI" panose="020B0502040204020203" pitchFamily="34" charset="0"/>
                <a:ea typeface="Times New Roman" panose="02020603050405020304" pitchFamily="18" charset="0"/>
              </a:rPr>
              <a:t>: A solid understanding of stock market fundamentals, including how stocks are bought and sold, what influences stock prices (such as earnings reports, market sentiment, economic indicators), and basic financial metrics, is essential. This knowledge aids in interpreting model predictions and formulating effective trading strategies.</a:t>
            </a:r>
            <a:endParaRPr lang="en-US" sz="1800" dirty="0">
              <a:effectLst/>
              <a:latin typeface="Times New Roman" panose="02020603050405020304" pitchFamily="18" charset="0"/>
              <a:ea typeface="Times New Roman" panose="02020603050405020304" pitchFamily="18" charset="0"/>
            </a:endParaRPr>
          </a:p>
          <a:p>
            <a:pPr marL="0" marR="0">
              <a:lnSpc>
                <a:spcPct val="115000"/>
              </a:lnSpc>
              <a:spcBef>
                <a:spcPts val="0"/>
              </a:spcBef>
              <a:spcAft>
                <a:spcPts val="800"/>
              </a:spcAft>
            </a:pPr>
            <a:r>
              <a:rPr lang="en-US" sz="1800" b="1" kern="100" dirty="0">
                <a:solidFill>
                  <a:srgbClr val="ECECEC"/>
                </a:solidFill>
                <a:effectLst/>
                <a:latin typeface="Segoe UI" panose="020B0502040204020203" pitchFamily="34" charset="0"/>
                <a:ea typeface="Yu Mincho" panose="02020400000000000000" pitchFamily="18" charset="-128"/>
                <a:cs typeface="Times New Roman" panose="02020603050405020304" pitchFamily="18" charset="0"/>
              </a:rPr>
              <a:t>Time Series Analysis</a:t>
            </a:r>
            <a:r>
              <a:rPr lang="en-US" sz="1800" kern="100" dirty="0">
                <a:solidFill>
                  <a:srgbClr val="ECECEC"/>
                </a:solidFill>
                <a:effectLst/>
                <a:latin typeface="Segoe UI" panose="020B0502040204020203" pitchFamily="34" charset="0"/>
                <a:ea typeface="Yu Mincho" panose="02020400000000000000" pitchFamily="18" charset="-128"/>
                <a:cs typeface="Times New Roman" panose="02020603050405020304" pitchFamily="18" charset="0"/>
              </a:rPr>
              <a:t>: Since stock prices are time series data, familiarity with time series analysis is crucial. This includes understanding concepts like trend, seasonality, and noise, as well as statistical models and techniques used to analyze time-dependent data sequences.</a:t>
            </a:r>
            <a:endParaRPr lang="en-US" sz="1800" kern="100" dirty="0">
              <a:effectLst/>
              <a:latin typeface="Aptos" panose="020B0004020202020204" pitchFamily="34" charset="0"/>
              <a:ea typeface="Yu Mincho" panose="02020400000000000000" pitchFamily="18" charset="-128"/>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3</a:t>
            </a:fld>
            <a:endParaRPr lang="en-US"/>
          </a:p>
        </p:txBody>
      </p:sp>
    </p:spTree>
    <p:extLst>
      <p:ext uri="{BB962C8B-B14F-4D97-AF65-F5344CB8AC3E}">
        <p14:creationId xmlns:p14="http://schemas.microsoft.com/office/powerpoint/2010/main" val="666062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major updates</a:t>
            </a:r>
          </a:p>
          <a:p>
            <a:endParaRPr lang="en-US" dirty="0"/>
          </a:p>
          <a:p>
            <a:r>
              <a:rPr lang="en-US" dirty="0"/>
              <a:t>Pipeline for the data ingestion and processing</a:t>
            </a:r>
          </a:p>
          <a:p>
            <a:endParaRPr lang="en-US" dirty="0"/>
          </a:p>
          <a:p>
            <a:r>
              <a:rPr lang="en-US" dirty="0"/>
              <a:t>In ml module, more clarity </a:t>
            </a:r>
          </a:p>
          <a:p>
            <a:r>
              <a:rPr lang="en-US" dirty="0" err="1"/>
              <a:t>Rl</a:t>
            </a:r>
            <a:r>
              <a:rPr lang="en-US" dirty="0"/>
              <a:t> agent trained on specific strategies </a:t>
            </a:r>
          </a:p>
          <a:p>
            <a:endParaRPr lang="en-US" dirty="0"/>
          </a:p>
          <a:p>
            <a:endParaRPr lang="en-US" dirty="0"/>
          </a:p>
          <a:p>
            <a:endParaRPr lang="en-US" dirty="0"/>
          </a:p>
          <a:p>
            <a:r>
              <a:rPr lang="en-US" dirty="0"/>
              <a:t>The core learning mechanism, which could use algorithms like Q-learning or Actor-Critic to model the agent’s decision-making process.</a:t>
            </a:r>
          </a:p>
          <a:p>
            <a:endParaRPr lang="en-US" dirty="0"/>
          </a:p>
          <a:p>
            <a:endParaRPr lang="en-US" dirty="0"/>
          </a:p>
          <a:p>
            <a:pPr>
              <a:buFont typeface="Arial" panose="020B0604020202020204" pitchFamily="34" charset="0"/>
              <a:buChar char="•"/>
            </a:pPr>
            <a:r>
              <a:rPr lang="en-US" b="1" dirty="0"/>
              <a:t>Q-learning</a:t>
            </a:r>
            <a:r>
              <a:rPr lang="en-US" dirty="0"/>
              <a:t> is a value-based RL method where the agent learns a </a:t>
            </a:r>
            <a:r>
              <a:rPr lang="en-US" b="1" dirty="0"/>
              <a:t>Q-value</a:t>
            </a:r>
            <a:r>
              <a:rPr lang="en-US" dirty="0"/>
              <a:t> for each state-action pair, representing the expected future reward of taking a particular action in a given </a:t>
            </a:r>
            <a:r>
              <a:rPr lang="en-US" dirty="0" err="1"/>
              <a:t>state.</a:t>
            </a:r>
            <a:r>
              <a:rPr lang="en-US" b="1" dirty="0" err="1"/>
              <a:t>States</a:t>
            </a:r>
            <a:r>
              <a:rPr lang="en-US" dirty="0"/>
              <a:t>: The agent’s observations of the market (e.g., price trends, indicators).</a:t>
            </a:r>
          </a:p>
          <a:p>
            <a:pPr>
              <a:buFont typeface="Arial" panose="020B0604020202020204" pitchFamily="34" charset="0"/>
              <a:buChar char="•"/>
            </a:pPr>
            <a:r>
              <a:rPr lang="en-US" b="1" dirty="0"/>
              <a:t>Actions</a:t>
            </a:r>
            <a:r>
              <a:rPr lang="en-US" dirty="0"/>
              <a:t>: Buy, sell, or hold a stock.</a:t>
            </a:r>
          </a:p>
          <a:p>
            <a:pPr>
              <a:buFont typeface="Arial" panose="020B0604020202020204" pitchFamily="34" charset="0"/>
              <a:buChar char="•"/>
            </a:pPr>
            <a:r>
              <a:rPr lang="en-US" b="1" dirty="0"/>
              <a:t>Reward</a:t>
            </a:r>
            <a:r>
              <a:rPr lang="en-US" dirty="0"/>
              <a:t>: Profit or loss from each trading action.</a:t>
            </a: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20</a:t>
            </a:fld>
            <a:endParaRPr lang="en-US"/>
          </a:p>
        </p:txBody>
      </p:sp>
    </p:spTree>
    <p:extLst>
      <p:ext uri="{BB962C8B-B14F-4D97-AF65-F5344CB8AC3E}">
        <p14:creationId xmlns:p14="http://schemas.microsoft.com/office/powerpoint/2010/main" val="1520507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ECECEC"/>
                </a:solidFill>
                <a:effectLst/>
                <a:highlight>
                  <a:srgbClr val="212121"/>
                </a:highlight>
                <a:latin typeface="Söhne"/>
              </a:rPr>
              <a:t>Machine/Deep Learning</a:t>
            </a:r>
            <a:r>
              <a:rPr lang="en-US" b="0" i="0" dirty="0">
                <a:solidFill>
                  <a:srgbClr val="ECECEC"/>
                </a:solidFill>
                <a:effectLst/>
                <a:highlight>
                  <a:srgbClr val="212121"/>
                </a:highlight>
                <a:latin typeface="Söhne"/>
              </a:rPr>
              <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Utilizes advanced algorithms for predictive modeling.</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Adapts to market dynamics and learns from new data.</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Continuous improvement of models for better accuracy.</a:t>
            </a:r>
          </a:p>
          <a:p>
            <a:pPr algn="l">
              <a:buFont typeface="Arial" panose="020B0604020202020204" pitchFamily="34" charset="0"/>
              <a:buChar char="•"/>
            </a:pPr>
            <a:r>
              <a:rPr lang="en-US" b="1" i="0" dirty="0">
                <a:solidFill>
                  <a:srgbClr val="ECECEC"/>
                </a:solidFill>
                <a:effectLst/>
                <a:highlight>
                  <a:srgbClr val="212121"/>
                </a:highlight>
                <a:latin typeface="Söhne"/>
              </a:rPr>
              <a:t>RL Agent</a:t>
            </a:r>
            <a:r>
              <a:rPr lang="en-US" b="0" i="0" dirty="0">
                <a:solidFill>
                  <a:srgbClr val="ECECEC"/>
                </a:solidFill>
                <a:effectLst/>
                <a:highlight>
                  <a:srgbClr val="212121"/>
                </a:highlight>
                <a:latin typeface="Söhne"/>
              </a:rPr>
              <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Processes historical and real-time data to make data-driven trading decisions.</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Learns optimal actions by maximizing the reward function.</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Simulates various trading strategies to identify the most effective ones.</a:t>
            </a:r>
          </a:p>
          <a:p>
            <a:pPr algn="l">
              <a:buFont typeface="Arial" panose="020B0604020202020204" pitchFamily="34" charset="0"/>
              <a:buChar char="•"/>
            </a:pPr>
            <a:r>
              <a:rPr lang="en-US" b="1" i="0" dirty="0">
                <a:solidFill>
                  <a:srgbClr val="ECECEC"/>
                </a:solidFill>
                <a:effectLst/>
                <a:highlight>
                  <a:srgbClr val="212121"/>
                </a:highlight>
                <a:latin typeface="Söhne"/>
              </a:rPr>
              <a:t>Algorithms</a:t>
            </a:r>
            <a:r>
              <a:rPr lang="en-US" b="0" i="0" dirty="0">
                <a:solidFill>
                  <a:srgbClr val="ECECEC"/>
                </a:solidFill>
                <a:effectLst/>
                <a:highlight>
                  <a:srgbClr val="212121"/>
                </a:highlight>
                <a:latin typeface="Söhne"/>
              </a:rPr>
              <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Optimization of trading strategies based on machine learning insights.</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Designing trading signals that capture market opportunities.</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Rigorous </a:t>
            </a:r>
            <a:r>
              <a:rPr lang="en-US" b="0" i="0" dirty="0" err="1">
                <a:solidFill>
                  <a:srgbClr val="ECECEC"/>
                </a:solidFill>
                <a:effectLst/>
                <a:highlight>
                  <a:srgbClr val="212121"/>
                </a:highlight>
                <a:latin typeface="Söhne"/>
              </a:rPr>
              <a:t>backtesting</a:t>
            </a:r>
            <a:r>
              <a:rPr lang="en-US" b="0" i="0" dirty="0">
                <a:solidFill>
                  <a:srgbClr val="ECECEC"/>
                </a:solidFill>
                <a:effectLst/>
                <a:highlight>
                  <a:srgbClr val="212121"/>
                </a:highlight>
                <a:latin typeface="Söhne"/>
              </a:rPr>
              <a:t> to validate strategies before live-market execution.</a:t>
            </a: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22</a:t>
            </a:fld>
            <a:endParaRPr lang="en-US"/>
          </a:p>
        </p:txBody>
      </p:sp>
    </p:spTree>
    <p:extLst>
      <p:ext uri="{BB962C8B-B14F-4D97-AF65-F5344CB8AC3E}">
        <p14:creationId xmlns:p14="http://schemas.microsoft.com/office/powerpoint/2010/main" val="195857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ECECEC"/>
                </a:solidFill>
                <a:effectLst/>
                <a:highlight>
                  <a:srgbClr val="212121"/>
                </a:highlight>
                <a:latin typeface="Söhne"/>
              </a:rPr>
              <a:t>User Interface</a:t>
            </a:r>
            <a:r>
              <a:rPr lang="en-US" b="0" i="0" dirty="0">
                <a:solidFill>
                  <a:srgbClr val="ECECEC"/>
                </a:solidFill>
                <a:effectLst/>
                <a:highlight>
                  <a:srgbClr val="212121"/>
                </a:highlight>
                <a:latin typeface="Söhne"/>
              </a:rPr>
              <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Will have a interactive dashboard for visualization.</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Real-time display of market analytics and different types of strategies to try out</a:t>
            </a:r>
          </a:p>
          <a:p>
            <a:pPr algn="l">
              <a:buFont typeface="Arial" panose="020B0604020202020204" pitchFamily="34" charset="0"/>
              <a:buChar char="•"/>
            </a:pPr>
            <a:r>
              <a:rPr lang="en-US" b="1" i="0" dirty="0">
                <a:solidFill>
                  <a:srgbClr val="ECECEC"/>
                </a:solidFill>
                <a:effectLst/>
                <a:highlight>
                  <a:srgbClr val="212121"/>
                </a:highlight>
                <a:latin typeface="Söhne"/>
              </a:rPr>
              <a:t>Feedback Loop</a:t>
            </a:r>
            <a:r>
              <a:rPr lang="en-US" b="0" i="0" dirty="0">
                <a:solidFill>
                  <a:srgbClr val="ECECEC"/>
                </a:solidFill>
                <a:effectLst/>
                <a:highlight>
                  <a:srgbClr val="212121"/>
                </a:highlight>
                <a:latin typeface="Söhne"/>
              </a:rPr>
              <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takes user feedback and adjustments for system refinement.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Allows for customizations and preferences in the trading strategy.</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Feedback will be used to fine-tune models and improve future predictions.</a:t>
            </a:r>
          </a:p>
          <a:p>
            <a:pPr algn="l">
              <a:buFont typeface="Arial" panose="020B0604020202020204" pitchFamily="34" charset="0"/>
              <a:buNone/>
            </a:pPr>
            <a:endParaRPr lang="en-US" b="0" i="0" dirty="0">
              <a:solidFill>
                <a:srgbClr val="ECECEC"/>
              </a:solidFill>
              <a:effectLst/>
              <a:highlight>
                <a:srgbClr val="212121"/>
              </a:highlight>
              <a:latin typeface="Söhne"/>
            </a:endParaRP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Presents analyzed data and insights in an accessible format.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Delivers clear trading signals for user execution.</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Facilitates evaluation of the system’s performance and strategy effectiveness.</a:t>
            </a: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23</a:t>
            </a:fld>
            <a:endParaRPr lang="en-US"/>
          </a:p>
        </p:txBody>
      </p:sp>
    </p:spTree>
    <p:extLst>
      <p:ext uri="{BB962C8B-B14F-4D97-AF65-F5344CB8AC3E}">
        <p14:creationId xmlns:p14="http://schemas.microsoft.com/office/powerpoint/2010/main" val="1377686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environment is designed for a reinforcement learning (RL) agent to interact with a simulated trading environment using OpenAI's Gym framework.</a:t>
            </a:r>
            <a:endParaRPr lang="en-US" b="1" dirty="0"/>
          </a:p>
        </p:txBody>
      </p:sp>
      <p:sp>
        <p:nvSpPr>
          <p:cNvPr id="4" name="Slide Number Placeholder 3"/>
          <p:cNvSpPr>
            <a:spLocks noGrp="1"/>
          </p:cNvSpPr>
          <p:nvPr>
            <p:ph type="sldNum" sz="quarter" idx="5"/>
          </p:nvPr>
        </p:nvSpPr>
        <p:spPr/>
        <p:txBody>
          <a:bodyPr/>
          <a:lstStyle/>
          <a:p>
            <a:fld id="{531D13CD-66F2-4CB3-ACBB-6CF6081D754D}" type="slidenum">
              <a:rPr lang="en-US" smtClean="0"/>
              <a:t>25</a:t>
            </a:fld>
            <a:endParaRPr lang="en-US"/>
          </a:p>
        </p:txBody>
      </p:sp>
    </p:spTree>
    <p:extLst>
      <p:ext uri="{BB962C8B-B14F-4D97-AF65-F5344CB8AC3E}">
        <p14:creationId xmlns:p14="http://schemas.microsoft.com/office/powerpoint/2010/main" val="4275607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 Q-Network (DQN) algorithm, the </a:t>
            </a:r>
            <a:r>
              <a:rPr lang="en-US" b="1" dirty="0"/>
              <a:t>epsilon-greedy policy</a:t>
            </a:r>
            <a:r>
              <a:rPr lang="en-US" dirty="0"/>
              <a:t> is used to balance </a:t>
            </a:r>
            <a:r>
              <a:rPr lang="en-US" b="1" dirty="0"/>
              <a:t>exploration</a:t>
            </a:r>
            <a:r>
              <a:rPr lang="en-US" dirty="0"/>
              <a:t> and </a:t>
            </a:r>
            <a:r>
              <a:rPr lang="en-US" b="1" dirty="0"/>
              <a:t>exploitation</a:t>
            </a:r>
            <a:r>
              <a:rPr lang="en-US" dirty="0"/>
              <a:t>:</a:t>
            </a:r>
          </a:p>
          <a:p>
            <a:pPr>
              <a:buFont typeface="Arial" panose="020B0604020202020204" pitchFamily="34" charset="0"/>
              <a:buChar char="•"/>
            </a:pPr>
            <a:r>
              <a:rPr lang="en-US" b="1" dirty="0"/>
              <a:t>Exploration</a:t>
            </a:r>
            <a:r>
              <a:rPr lang="en-US" dirty="0"/>
              <a:t>: Trying out new actions to discover their effects, which may lead to better long-term results.</a:t>
            </a:r>
          </a:p>
          <a:p>
            <a:pPr>
              <a:buFont typeface="Arial" panose="020B0604020202020204" pitchFamily="34" charset="0"/>
              <a:buChar char="•"/>
            </a:pPr>
            <a:r>
              <a:rPr lang="en-US" b="1" dirty="0"/>
              <a:t>Exploitation</a:t>
            </a:r>
            <a:r>
              <a:rPr lang="en-US" dirty="0"/>
              <a:t>: Selecting the best-known action to maximize immediate reward based on current knowledge.</a:t>
            </a:r>
          </a:p>
          <a:p>
            <a:endParaRPr lang="en-US" dirty="0"/>
          </a:p>
          <a:p>
            <a:r>
              <a:rPr lang="en-US" b="1" dirty="0"/>
              <a:t>Purpose of Epsilon Decay</a:t>
            </a:r>
          </a:p>
          <a:p>
            <a:pPr>
              <a:buFont typeface="Arial" panose="020B0604020202020204" pitchFamily="34" charset="0"/>
              <a:buChar char="•"/>
            </a:pPr>
            <a:r>
              <a:rPr lang="en-US" b="1" dirty="0"/>
              <a:t>Initial Exploration</a:t>
            </a:r>
            <a:r>
              <a:rPr lang="en-US" dirty="0"/>
              <a:t>: At the beginning of training, the agent knows little about the environment, so a higher epsilon value encourages more exploration.</a:t>
            </a:r>
          </a:p>
          <a:p>
            <a:pPr>
              <a:buFont typeface="Arial" panose="020B0604020202020204" pitchFamily="34" charset="0"/>
              <a:buChar char="•"/>
            </a:pPr>
            <a:r>
              <a:rPr lang="en-US" b="1" dirty="0"/>
              <a:t>Gradual Exploitation</a:t>
            </a:r>
            <a:r>
              <a:rPr lang="en-US" dirty="0"/>
              <a:t>: As training progresses, the agent should rely more on learned knowledge. Reducing epsilon over time shifts the balance towards exploitation.</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To improve </a:t>
            </a:r>
          </a:p>
          <a:p>
            <a:pPr>
              <a:buFont typeface="Arial" panose="020B0604020202020204" pitchFamily="34" charset="0"/>
              <a:buChar char="•"/>
            </a:pPr>
            <a:r>
              <a:rPr lang="en-US" dirty="0"/>
              <a:t>Define a better reward function (right now any loss in the portfolio penalizes the agent – which might be too harsh)</a:t>
            </a:r>
          </a:p>
          <a:p>
            <a:pPr>
              <a:buFont typeface="Arial" panose="020B0604020202020204" pitchFamily="34" charset="0"/>
              <a:buChar char="•"/>
            </a:pPr>
            <a:r>
              <a:rPr lang="en-US" dirty="0"/>
              <a:t>Hyperparameter tuning – learning rate, batch size</a:t>
            </a: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26</a:t>
            </a:fld>
            <a:endParaRPr lang="en-US"/>
          </a:p>
        </p:txBody>
      </p:sp>
    </p:spTree>
    <p:extLst>
      <p:ext uri="{BB962C8B-B14F-4D97-AF65-F5344CB8AC3E}">
        <p14:creationId xmlns:p14="http://schemas.microsoft.com/office/powerpoint/2010/main" val="2784500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C7BEB-39ED-EEAC-625A-BBE230653E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ABB648-B884-00D1-BCF9-DC160EE57C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7543E8-5AAB-DFB2-458F-63C08638938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a:extLst>
              <a:ext uri="{FF2B5EF4-FFF2-40B4-BE49-F238E27FC236}">
                <a16:creationId xmlns:a16="http://schemas.microsoft.com/office/drawing/2014/main" id="{F1F2222B-84DF-282E-1C98-7AD5ECC4F2FB}"/>
              </a:ext>
            </a:extLst>
          </p:cNvPr>
          <p:cNvSpPr>
            <a:spLocks noGrp="1"/>
          </p:cNvSpPr>
          <p:nvPr>
            <p:ph type="sldNum" sz="quarter" idx="5"/>
          </p:nvPr>
        </p:nvSpPr>
        <p:spPr/>
        <p:txBody>
          <a:bodyPr/>
          <a:lstStyle/>
          <a:p>
            <a:fld id="{531D13CD-66F2-4CB3-ACBB-6CF6081D754D}" type="slidenum">
              <a:rPr lang="en-US" smtClean="0"/>
              <a:t>27</a:t>
            </a:fld>
            <a:endParaRPr lang="en-US"/>
          </a:p>
        </p:txBody>
      </p:sp>
    </p:spTree>
    <p:extLst>
      <p:ext uri="{BB962C8B-B14F-4D97-AF65-F5344CB8AC3E}">
        <p14:creationId xmlns:p14="http://schemas.microsoft.com/office/powerpoint/2010/main" val="215060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5BB394-063D-3804-5371-55E4292E4C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3D7CCD-F111-C817-0EE7-E7540635DB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998C2D-0CAC-48C8-3A22-7865445518A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b="1" dirty="0">
                <a:solidFill>
                  <a:srgbClr val="0E0E0E"/>
                </a:solidFill>
                <a:effectLst/>
                <a:latin typeface=".SF NS"/>
              </a:rPr>
              <a:t>Basic Strategy Implementation</a:t>
            </a:r>
            <a:r>
              <a:rPr lang="en-US" dirty="0">
                <a:solidFill>
                  <a:srgbClr val="0E0E0E"/>
                </a:solidFill>
                <a:effectLst/>
                <a:latin typeface=".SF NS"/>
              </a:rPr>
              <a:t>:</a:t>
            </a:r>
          </a:p>
          <a:p>
            <a:r>
              <a:rPr lang="en-US" dirty="0">
                <a:solidFill>
                  <a:srgbClr val="0E0E0E"/>
                </a:solidFill>
                <a:effectLst/>
                <a:latin typeface=".SF NS"/>
              </a:rPr>
              <a:t>• Code basic momentum strategy using indicators such as </a:t>
            </a:r>
            <a:r>
              <a:rPr lang="en-US" b="1" dirty="0">
                <a:solidFill>
                  <a:srgbClr val="0E0E0E"/>
                </a:solidFill>
                <a:effectLst/>
                <a:latin typeface=".SF NS"/>
              </a:rPr>
              <a:t>RSI</a:t>
            </a:r>
            <a:r>
              <a:rPr lang="en-US" dirty="0">
                <a:solidFill>
                  <a:srgbClr val="0E0E0E"/>
                </a:solidFill>
                <a:effectLst/>
                <a:latin typeface=".SF NS"/>
              </a:rPr>
              <a:t> or </a:t>
            </a:r>
            <a:r>
              <a:rPr lang="en-US" b="1" dirty="0">
                <a:solidFill>
                  <a:srgbClr val="0E0E0E"/>
                </a:solidFill>
                <a:effectLst/>
                <a:latin typeface=".SF NS"/>
              </a:rPr>
              <a:t>moving averages</a:t>
            </a:r>
            <a:r>
              <a:rPr lang="en-US" dirty="0">
                <a:solidFill>
                  <a:srgbClr val="0E0E0E"/>
                </a:solidFill>
                <a:effectLst/>
                <a:latin typeface=".SF NS"/>
              </a:rPr>
              <a:t>.</a:t>
            </a:r>
          </a:p>
          <a:p>
            <a:r>
              <a:rPr lang="en-US" dirty="0">
                <a:solidFill>
                  <a:srgbClr val="0E0E0E"/>
                </a:solidFill>
                <a:effectLst/>
                <a:latin typeface=".SF NS"/>
              </a:rPr>
              <a:t>• Code the trend-following strategy using </a:t>
            </a:r>
            <a:r>
              <a:rPr lang="en-US" b="1" dirty="0">
                <a:solidFill>
                  <a:srgbClr val="0E0E0E"/>
                </a:solidFill>
                <a:effectLst/>
                <a:latin typeface=".SF NS"/>
              </a:rPr>
              <a:t>moving averages</a:t>
            </a:r>
            <a:r>
              <a:rPr lang="en-US" dirty="0">
                <a:solidFill>
                  <a:srgbClr val="0E0E0E"/>
                </a:solidFill>
                <a:effectLst/>
                <a:latin typeface=".SF NS"/>
              </a:rPr>
              <a:t> or other trend indicators.</a:t>
            </a:r>
          </a:p>
          <a:p>
            <a:endParaRPr lang="en-US" dirty="0">
              <a:solidFill>
                <a:srgbClr val="0E0E0E"/>
              </a:solidFill>
              <a:effectLst/>
              <a:latin typeface=".SF NS"/>
            </a:endParaRPr>
          </a:p>
          <a:p>
            <a:r>
              <a:rPr lang="en-US" dirty="0">
                <a:solidFill>
                  <a:srgbClr val="0E0E0E"/>
                </a:solidFill>
                <a:effectLst/>
                <a:latin typeface=".SF NS"/>
              </a:rPr>
              <a:t>• </a:t>
            </a:r>
            <a:r>
              <a:rPr lang="en-US" b="1" dirty="0" err="1">
                <a:solidFill>
                  <a:srgbClr val="0E0E0E"/>
                </a:solidFill>
                <a:effectLst/>
                <a:latin typeface=".SF NS"/>
              </a:rPr>
              <a:t>Backtesting</a:t>
            </a:r>
            <a:r>
              <a:rPr lang="en-US" b="1" dirty="0">
                <a:solidFill>
                  <a:srgbClr val="0E0E0E"/>
                </a:solidFill>
                <a:effectLst/>
                <a:latin typeface=".SF NS"/>
              </a:rPr>
              <a:t> Module</a:t>
            </a:r>
            <a:r>
              <a:rPr lang="en-US" dirty="0">
                <a:solidFill>
                  <a:srgbClr val="0E0E0E"/>
                </a:solidFill>
                <a:effectLst/>
                <a:latin typeface=".SF NS"/>
              </a:rPr>
              <a:t>:</a:t>
            </a:r>
          </a:p>
          <a:p>
            <a:r>
              <a:rPr lang="en-US" dirty="0">
                <a:solidFill>
                  <a:srgbClr val="0E0E0E"/>
                </a:solidFill>
                <a:effectLst/>
                <a:latin typeface=".SF NS"/>
              </a:rPr>
              <a:t>• Develop a simple </a:t>
            </a:r>
            <a:r>
              <a:rPr lang="en-US" b="1" dirty="0" err="1">
                <a:solidFill>
                  <a:srgbClr val="0E0E0E"/>
                </a:solidFill>
                <a:effectLst/>
                <a:latin typeface=".SF NS"/>
              </a:rPr>
              <a:t>backtesting</a:t>
            </a:r>
            <a:r>
              <a:rPr lang="en-US" b="1" dirty="0">
                <a:solidFill>
                  <a:srgbClr val="0E0E0E"/>
                </a:solidFill>
                <a:effectLst/>
                <a:latin typeface=".SF NS"/>
              </a:rPr>
              <a:t> environment</a:t>
            </a:r>
            <a:r>
              <a:rPr lang="en-US" dirty="0">
                <a:solidFill>
                  <a:srgbClr val="0E0E0E"/>
                </a:solidFill>
                <a:effectLst/>
                <a:latin typeface=".SF NS"/>
              </a:rPr>
              <a:t> where the momentum and trend strategies can be run over historical data.</a:t>
            </a:r>
          </a:p>
          <a:p>
            <a:r>
              <a:rPr lang="en-US" dirty="0">
                <a:solidFill>
                  <a:srgbClr val="0E0E0E"/>
                </a:solidFill>
                <a:effectLst/>
                <a:latin typeface=".SF NS"/>
              </a:rPr>
              <a:t>• Generate performance metrics (returns, drawdown, Sharpe ratio,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a:extLst>
              <a:ext uri="{FF2B5EF4-FFF2-40B4-BE49-F238E27FC236}">
                <a16:creationId xmlns:a16="http://schemas.microsoft.com/office/drawing/2014/main" id="{1B7FB7CD-56EF-31BB-828C-111DF3CFD64B}"/>
              </a:ext>
            </a:extLst>
          </p:cNvPr>
          <p:cNvSpPr>
            <a:spLocks noGrp="1"/>
          </p:cNvSpPr>
          <p:nvPr>
            <p:ph type="sldNum" sz="quarter" idx="5"/>
          </p:nvPr>
        </p:nvSpPr>
        <p:spPr/>
        <p:txBody>
          <a:bodyPr/>
          <a:lstStyle/>
          <a:p>
            <a:fld id="{531D13CD-66F2-4CB3-ACBB-6CF6081D754D}" type="slidenum">
              <a:rPr lang="en-US" smtClean="0"/>
              <a:t>30</a:t>
            </a:fld>
            <a:endParaRPr lang="en-US"/>
          </a:p>
        </p:txBody>
      </p:sp>
    </p:spTree>
    <p:extLst>
      <p:ext uri="{BB962C8B-B14F-4D97-AF65-F5344CB8AC3E}">
        <p14:creationId xmlns:p14="http://schemas.microsoft.com/office/powerpoint/2010/main" val="3344514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72E42B-67D3-703A-2AC6-639D09DBC6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BA9C43-B088-3559-EC39-6EB03CC64F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91F6FA-430F-63D8-A702-A80B7181AEC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b="1" dirty="0">
                <a:solidFill>
                  <a:srgbClr val="0E0E0E"/>
                </a:solidFill>
                <a:effectLst/>
                <a:latin typeface=".SF NS"/>
              </a:rPr>
              <a:t>RL Environment Setup</a:t>
            </a:r>
            <a:r>
              <a:rPr lang="en-US" dirty="0">
                <a:solidFill>
                  <a:srgbClr val="0E0E0E"/>
                </a:solidFill>
                <a:effectLst/>
                <a:latin typeface=".SF NS"/>
              </a:rPr>
              <a:t>:</a:t>
            </a:r>
          </a:p>
          <a:p>
            <a:r>
              <a:rPr lang="en-US" dirty="0">
                <a:solidFill>
                  <a:srgbClr val="0E0E0E"/>
                </a:solidFill>
                <a:effectLst/>
                <a:latin typeface=".SF NS"/>
              </a:rPr>
              <a:t>• Design the </a:t>
            </a:r>
            <a:r>
              <a:rPr lang="en-US" b="1" dirty="0">
                <a:solidFill>
                  <a:srgbClr val="0E0E0E"/>
                </a:solidFill>
                <a:effectLst/>
                <a:latin typeface=".SF NS"/>
              </a:rPr>
              <a:t>RL environment</a:t>
            </a:r>
            <a:r>
              <a:rPr lang="en-US" dirty="0">
                <a:solidFill>
                  <a:srgbClr val="0E0E0E"/>
                </a:solidFill>
                <a:effectLst/>
                <a:latin typeface=".SF NS"/>
              </a:rPr>
              <a:t> that simulates the trading process. Define </a:t>
            </a:r>
            <a:r>
              <a:rPr lang="en-US" b="1" dirty="0">
                <a:solidFill>
                  <a:srgbClr val="0E0E0E"/>
                </a:solidFill>
                <a:effectLst/>
                <a:latin typeface=".SF NS"/>
              </a:rPr>
              <a:t>states</a:t>
            </a:r>
            <a:r>
              <a:rPr lang="en-US" dirty="0">
                <a:solidFill>
                  <a:srgbClr val="0E0E0E"/>
                </a:solidFill>
                <a:effectLst/>
                <a:latin typeface=".SF NS"/>
              </a:rPr>
              <a:t> (technical indicators, market conditions), </a:t>
            </a:r>
            <a:r>
              <a:rPr lang="en-US" b="1" dirty="0">
                <a:solidFill>
                  <a:srgbClr val="0E0E0E"/>
                </a:solidFill>
                <a:effectLst/>
                <a:latin typeface=".SF NS"/>
              </a:rPr>
              <a:t>actions</a:t>
            </a:r>
            <a:r>
              <a:rPr lang="en-US" dirty="0">
                <a:solidFill>
                  <a:srgbClr val="0E0E0E"/>
                </a:solidFill>
                <a:effectLst/>
                <a:latin typeface=".SF NS"/>
              </a:rPr>
              <a:t> (buy, sell, hold), and </a:t>
            </a:r>
            <a:r>
              <a:rPr lang="en-US" b="1" dirty="0">
                <a:solidFill>
                  <a:srgbClr val="0E0E0E"/>
                </a:solidFill>
                <a:effectLst/>
                <a:latin typeface=".SF NS"/>
              </a:rPr>
              <a:t>rewards</a:t>
            </a:r>
            <a:r>
              <a:rPr lang="en-US" dirty="0">
                <a:solidFill>
                  <a:srgbClr val="0E0E0E"/>
                </a:solidFill>
                <a:effectLst/>
                <a:latin typeface=".SF NS"/>
              </a:rPr>
              <a:t> (profits, Sharpe ratio, etc.).</a:t>
            </a:r>
          </a:p>
          <a:p>
            <a:endParaRPr lang="en-US" dirty="0">
              <a:solidFill>
                <a:srgbClr val="0E0E0E"/>
              </a:solidFill>
              <a:effectLst/>
              <a:latin typeface=".SF NS"/>
            </a:endParaRPr>
          </a:p>
          <a:p>
            <a:r>
              <a:rPr lang="en-US" dirty="0">
                <a:solidFill>
                  <a:srgbClr val="0E0E0E"/>
                </a:solidFill>
                <a:effectLst/>
                <a:latin typeface=".SF NS"/>
              </a:rPr>
              <a:t>• </a:t>
            </a:r>
            <a:r>
              <a:rPr lang="en-US" b="1" dirty="0">
                <a:solidFill>
                  <a:srgbClr val="0E0E0E"/>
                </a:solidFill>
                <a:effectLst/>
                <a:latin typeface=".SF NS"/>
              </a:rPr>
              <a:t>RL Agent Selection</a:t>
            </a:r>
            <a:r>
              <a:rPr lang="en-US" dirty="0">
                <a:solidFill>
                  <a:srgbClr val="0E0E0E"/>
                </a:solidFill>
                <a:effectLst/>
                <a:latin typeface=".SF NS"/>
              </a:rPr>
              <a:t>:</a:t>
            </a:r>
          </a:p>
          <a:p>
            <a:r>
              <a:rPr lang="en-US" dirty="0">
                <a:solidFill>
                  <a:srgbClr val="0E0E0E"/>
                </a:solidFill>
                <a:effectLst/>
                <a:latin typeface=".SF NS"/>
              </a:rPr>
              <a:t>• Choose and implement a basic RL algorithm (e.g., </a:t>
            </a:r>
            <a:r>
              <a:rPr lang="en-US" b="1" dirty="0">
                <a:solidFill>
                  <a:srgbClr val="0E0E0E"/>
                </a:solidFill>
                <a:effectLst/>
                <a:latin typeface=".SF NS"/>
              </a:rPr>
              <a:t>DQN, PPO, or A2C</a:t>
            </a:r>
            <a:r>
              <a:rPr lang="en-US" dirty="0">
                <a:solidFill>
                  <a:srgbClr val="0E0E0E"/>
                </a:solidFill>
                <a:effectLst/>
                <a:latin typeface=".SF NS"/>
              </a:rPr>
              <a:t>).</a:t>
            </a:r>
          </a:p>
          <a:p>
            <a:r>
              <a:rPr lang="en-US" dirty="0">
                <a:solidFill>
                  <a:srgbClr val="0E0E0E"/>
                </a:solidFill>
                <a:effectLst/>
                <a:latin typeface=".SF NS"/>
              </a:rPr>
              <a:t>• Integrate the momentum and trend strategy rules as part of the environment.</a:t>
            </a:r>
          </a:p>
          <a:p>
            <a:r>
              <a:rPr lang="en-US" dirty="0">
                <a:solidFill>
                  <a:srgbClr val="0E0E0E"/>
                </a:solidFill>
                <a:effectLst/>
                <a:latin typeface=".SF NS"/>
              </a:rPr>
              <a:t>• </a:t>
            </a:r>
            <a:r>
              <a:rPr lang="en-US" b="1" dirty="0">
                <a:solidFill>
                  <a:srgbClr val="0E0E0E"/>
                </a:solidFill>
                <a:effectLst/>
                <a:latin typeface=".SF NS"/>
              </a:rPr>
              <a:t>Training RL Agent</a:t>
            </a:r>
            <a:r>
              <a:rPr lang="en-US" dirty="0">
                <a:solidFill>
                  <a:srgbClr val="0E0E0E"/>
                </a:solidFill>
                <a:effectLst/>
                <a:latin typeface=".SF NS"/>
              </a:rPr>
              <a:t>:</a:t>
            </a:r>
          </a:p>
          <a:p>
            <a:r>
              <a:rPr lang="en-US" dirty="0">
                <a:solidFill>
                  <a:srgbClr val="0E0E0E"/>
                </a:solidFill>
                <a:effectLst/>
                <a:latin typeface=".SF NS"/>
              </a:rPr>
              <a:t>• Train the RL agent on a dataset of historical prices to optimize decision-making based on rewards.</a:t>
            </a:r>
          </a:p>
          <a:p>
            <a:r>
              <a:rPr lang="en-US" dirty="0">
                <a:solidFill>
                  <a:srgbClr val="0E0E0E"/>
                </a:solidFill>
                <a:effectLst/>
                <a:latin typeface=".SF NS"/>
              </a:rPr>
              <a:t>• Monitor convergence and adjust hyperparameters to improve the training process (e.g., learning rate, epsilon for exploration).</a:t>
            </a:r>
          </a:p>
          <a:p>
            <a:r>
              <a:rPr lang="en-US" dirty="0">
                <a:solidFill>
                  <a:srgbClr val="0E0E0E"/>
                </a:solidFill>
                <a:effectLst/>
                <a:latin typeface=".SF NS"/>
              </a:rPr>
              <a:t>• </a:t>
            </a:r>
            <a:r>
              <a:rPr lang="en-US" b="1" dirty="0">
                <a:solidFill>
                  <a:srgbClr val="0E0E0E"/>
                </a:solidFill>
                <a:effectLst/>
                <a:latin typeface=".SF NS"/>
              </a:rPr>
              <a:t>Performance Comparison</a:t>
            </a:r>
            <a:r>
              <a:rPr lang="en-US" dirty="0">
                <a:solidFill>
                  <a:srgbClr val="0E0E0E"/>
                </a:solidFill>
                <a:effectLst/>
                <a:latin typeface=".SF NS"/>
              </a:rPr>
              <a:t>:</a:t>
            </a:r>
          </a:p>
          <a:p>
            <a:r>
              <a:rPr lang="en-US" dirty="0">
                <a:solidFill>
                  <a:srgbClr val="0E0E0E"/>
                </a:solidFill>
                <a:effectLst/>
                <a:latin typeface=".SF NS"/>
              </a:rPr>
              <a:t>• Compare the performance of the RL agent to the baseline momentum and trend-following strategies.</a:t>
            </a:r>
          </a:p>
          <a:p>
            <a:r>
              <a:rPr lang="en-US" dirty="0">
                <a:solidFill>
                  <a:srgbClr val="0E0E0E"/>
                </a:solidFill>
                <a:effectLst/>
                <a:latin typeface=".SF NS"/>
              </a:rPr>
              <a:t>• Evaluate key metrics like cumulative returns, Sharpe ratio, volatility, and drawdowns.</a:t>
            </a:r>
          </a:p>
          <a:p>
            <a:r>
              <a:rPr lang="en-US" dirty="0">
                <a:solidFill>
                  <a:srgbClr val="0E0E0E"/>
                </a:solidFill>
                <a:effectLst/>
                <a:latin typeface=".SF NS"/>
              </a:rPr>
              <a:t>• </a:t>
            </a:r>
            <a:r>
              <a:rPr lang="en-US" b="1" dirty="0">
                <a:solidFill>
                  <a:srgbClr val="0E0E0E"/>
                </a:solidFill>
                <a:effectLst/>
                <a:latin typeface=".SF NS"/>
              </a:rPr>
              <a:t>Basic Integration</a:t>
            </a:r>
            <a:r>
              <a:rPr lang="en-US" dirty="0">
                <a:solidFill>
                  <a:srgbClr val="0E0E0E"/>
                </a:solidFill>
                <a:effectLst/>
                <a:latin typeface=".SF NS"/>
              </a:rPr>
              <a:t>:</a:t>
            </a:r>
          </a:p>
          <a:p>
            <a:r>
              <a:rPr lang="en-US" dirty="0">
                <a:solidFill>
                  <a:srgbClr val="0E0E0E"/>
                </a:solidFill>
                <a:effectLst/>
                <a:latin typeface=".SF NS"/>
              </a:rPr>
              <a:t>• Ensure the RL agent can be deployed into the </a:t>
            </a:r>
            <a:r>
              <a:rPr lang="en-US" b="1" dirty="0">
                <a:solidFill>
                  <a:srgbClr val="0E0E0E"/>
                </a:solidFill>
                <a:effectLst/>
                <a:latin typeface=".SF NS"/>
              </a:rPr>
              <a:t>simulation pipeline</a:t>
            </a:r>
            <a:r>
              <a:rPr lang="en-US" dirty="0">
                <a:solidFill>
                  <a:srgbClr val="0E0E0E"/>
                </a:solidFill>
                <a:effectLst/>
                <a:latin typeface=".SF NS"/>
              </a:rPr>
              <a:t> alongside the traditional strategies for real-time testing.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a:extLst>
              <a:ext uri="{FF2B5EF4-FFF2-40B4-BE49-F238E27FC236}">
                <a16:creationId xmlns:a16="http://schemas.microsoft.com/office/drawing/2014/main" id="{42E3F77D-9A08-136E-0083-BC2E01A23817}"/>
              </a:ext>
            </a:extLst>
          </p:cNvPr>
          <p:cNvSpPr>
            <a:spLocks noGrp="1"/>
          </p:cNvSpPr>
          <p:nvPr>
            <p:ph type="sldNum" sz="quarter" idx="5"/>
          </p:nvPr>
        </p:nvSpPr>
        <p:spPr/>
        <p:txBody>
          <a:bodyPr/>
          <a:lstStyle/>
          <a:p>
            <a:fld id="{531D13CD-66F2-4CB3-ACBB-6CF6081D754D}" type="slidenum">
              <a:rPr lang="en-US" smtClean="0"/>
              <a:t>31</a:t>
            </a:fld>
            <a:endParaRPr lang="en-US"/>
          </a:p>
        </p:txBody>
      </p:sp>
    </p:spTree>
    <p:extLst>
      <p:ext uri="{BB962C8B-B14F-4D97-AF65-F5344CB8AC3E}">
        <p14:creationId xmlns:p14="http://schemas.microsoft.com/office/powerpoint/2010/main" val="7381479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66BE5-45B2-3438-4434-215B075555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BA0653-DDEE-4F0F-676D-22B9E17686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BB8D7A-0F4D-C9EA-425C-56BC80C8880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a:extLst>
              <a:ext uri="{FF2B5EF4-FFF2-40B4-BE49-F238E27FC236}">
                <a16:creationId xmlns:a16="http://schemas.microsoft.com/office/drawing/2014/main" id="{C2CEBCF8-ACB1-9080-8F63-45F9EB1755C8}"/>
              </a:ext>
            </a:extLst>
          </p:cNvPr>
          <p:cNvSpPr>
            <a:spLocks noGrp="1"/>
          </p:cNvSpPr>
          <p:nvPr>
            <p:ph type="sldNum" sz="quarter" idx="5"/>
          </p:nvPr>
        </p:nvSpPr>
        <p:spPr/>
        <p:txBody>
          <a:bodyPr/>
          <a:lstStyle/>
          <a:p>
            <a:fld id="{531D13CD-66F2-4CB3-ACBB-6CF6081D754D}" type="slidenum">
              <a:rPr lang="en-US" smtClean="0"/>
              <a:t>32</a:t>
            </a:fld>
            <a:endParaRPr lang="en-US"/>
          </a:p>
        </p:txBody>
      </p:sp>
    </p:spTree>
    <p:extLst>
      <p:ext uri="{BB962C8B-B14F-4D97-AF65-F5344CB8AC3E}">
        <p14:creationId xmlns:p14="http://schemas.microsoft.com/office/powerpoint/2010/main" val="37708543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138EE8-8F3E-AFA0-C087-0597062810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CFCB03-915B-33F3-6E97-4B68DEE451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C98640-8084-D5E4-C855-C619B43B01E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b="1" dirty="0">
                <a:solidFill>
                  <a:srgbClr val="0E0E0E"/>
                </a:solidFill>
                <a:effectLst/>
                <a:latin typeface=".SF NS"/>
              </a:rPr>
              <a:t>Database Schema Design</a:t>
            </a:r>
            <a:r>
              <a:rPr lang="en-US" dirty="0">
                <a:solidFill>
                  <a:srgbClr val="0E0E0E"/>
                </a:solidFill>
                <a:effectLst/>
                <a:latin typeface=".SF NS"/>
              </a:rPr>
              <a:t>:</a:t>
            </a:r>
          </a:p>
          <a:p>
            <a:r>
              <a:rPr lang="en-US" dirty="0">
                <a:solidFill>
                  <a:srgbClr val="0E0E0E"/>
                </a:solidFill>
                <a:effectLst/>
                <a:latin typeface=".SF NS"/>
              </a:rPr>
              <a:t>• Design the database schema to store all essential information, including:</a:t>
            </a:r>
          </a:p>
          <a:p>
            <a:r>
              <a:rPr lang="en-US" dirty="0">
                <a:solidFill>
                  <a:srgbClr val="0E0E0E"/>
                </a:solidFill>
                <a:effectLst/>
                <a:latin typeface=".SF NS"/>
              </a:rPr>
              <a:t>• Historical and real-time market data.</a:t>
            </a:r>
          </a:p>
          <a:p>
            <a:r>
              <a:rPr lang="en-US" dirty="0">
                <a:solidFill>
                  <a:srgbClr val="0E0E0E"/>
                </a:solidFill>
                <a:effectLst/>
                <a:latin typeface=".SF NS"/>
              </a:rPr>
              <a:t>• Trade logs and performance metrics.</a:t>
            </a:r>
          </a:p>
          <a:p>
            <a:r>
              <a:rPr lang="en-US" dirty="0">
                <a:solidFill>
                  <a:srgbClr val="0E0E0E"/>
                </a:solidFill>
                <a:effectLst/>
                <a:latin typeface=".SF NS"/>
              </a:rPr>
              <a:t>• User inputs and feedback.</a:t>
            </a:r>
          </a:p>
          <a:p>
            <a:r>
              <a:rPr lang="en-US" dirty="0">
                <a:solidFill>
                  <a:srgbClr val="0E0E0E"/>
                </a:solidFill>
                <a:effectLst/>
                <a:latin typeface=".SF NS"/>
              </a:rPr>
              <a:t>• RL agent decision history and action logs.</a:t>
            </a:r>
          </a:p>
          <a:p>
            <a:r>
              <a:rPr lang="en-US" dirty="0">
                <a:solidFill>
                  <a:srgbClr val="0E0E0E"/>
                </a:solidFill>
                <a:effectLst/>
                <a:latin typeface=".SF NS"/>
              </a:rPr>
              <a:t>• </a:t>
            </a:r>
            <a:r>
              <a:rPr lang="en-US" b="1" dirty="0">
                <a:solidFill>
                  <a:srgbClr val="0E0E0E"/>
                </a:solidFill>
                <a:effectLst/>
                <a:latin typeface=".SF NS"/>
              </a:rPr>
              <a:t>Database Setup (PostgreSQL/Cloud)</a:t>
            </a:r>
            <a:r>
              <a:rPr lang="en-US" dirty="0">
                <a:solidFill>
                  <a:srgbClr val="0E0E0E"/>
                </a:solidFill>
                <a:effectLst/>
                <a:latin typeface=".SF NS"/>
              </a:rPr>
              <a:t>:</a:t>
            </a:r>
          </a:p>
          <a:p>
            <a:r>
              <a:rPr lang="en-US" dirty="0">
                <a:solidFill>
                  <a:srgbClr val="0E0E0E"/>
                </a:solidFill>
                <a:effectLst/>
                <a:latin typeface=".SF NS"/>
              </a:rPr>
              <a:t>• Set up a </a:t>
            </a:r>
            <a:r>
              <a:rPr lang="en-US" b="1" dirty="0">
                <a:solidFill>
                  <a:srgbClr val="0E0E0E"/>
                </a:solidFill>
                <a:effectLst/>
                <a:latin typeface=".SF NS"/>
              </a:rPr>
              <a:t>PostgreSQL</a:t>
            </a:r>
            <a:r>
              <a:rPr lang="en-US" dirty="0">
                <a:solidFill>
                  <a:srgbClr val="0E0E0E"/>
                </a:solidFill>
                <a:effectLst/>
                <a:latin typeface=".SF NS"/>
              </a:rPr>
              <a:t> or </a:t>
            </a:r>
            <a:r>
              <a:rPr lang="en-US" b="1" dirty="0">
                <a:solidFill>
                  <a:srgbClr val="0E0E0E"/>
                </a:solidFill>
                <a:effectLst/>
                <a:latin typeface=".SF NS"/>
              </a:rPr>
              <a:t>cloud-based database</a:t>
            </a:r>
            <a:r>
              <a:rPr lang="en-US" dirty="0">
                <a:solidFill>
                  <a:srgbClr val="0E0E0E"/>
                </a:solidFill>
                <a:effectLst/>
                <a:latin typeface=".SF NS"/>
              </a:rPr>
              <a:t> for efficient data storage.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b="1" dirty="0">
                <a:solidFill>
                  <a:srgbClr val="0E0E0E"/>
                </a:solidFill>
                <a:effectLst/>
                <a:latin typeface=".SF NS"/>
              </a:rPr>
              <a:t>Integration with Pipelines</a:t>
            </a:r>
            <a:r>
              <a:rPr lang="en-US" dirty="0">
                <a:solidFill>
                  <a:srgbClr val="0E0E0E"/>
                </a:solidFill>
                <a:effectLst/>
                <a:latin typeface=".SF NS"/>
              </a:rPr>
              <a:t>:</a:t>
            </a:r>
          </a:p>
          <a:p>
            <a:r>
              <a:rPr lang="en-US" dirty="0">
                <a:solidFill>
                  <a:srgbClr val="0E0E0E"/>
                </a:solidFill>
                <a:effectLst/>
                <a:latin typeface=".SF NS"/>
              </a:rPr>
              <a:t>• Ensure seamless integration between the </a:t>
            </a:r>
            <a:r>
              <a:rPr lang="en-US" b="1" dirty="0">
                <a:solidFill>
                  <a:srgbClr val="0E0E0E"/>
                </a:solidFill>
                <a:effectLst/>
                <a:latin typeface=".SF NS"/>
              </a:rPr>
              <a:t>data pipelines</a:t>
            </a:r>
            <a:r>
              <a:rPr lang="en-US" dirty="0">
                <a:solidFill>
                  <a:srgbClr val="0E0E0E"/>
                </a:solidFill>
                <a:effectLst/>
                <a:latin typeface=".SF NS"/>
              </a:rPr>
              <a:t> and the database, allowing data ingestion and processing results to be stored and accessed efficiently.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a:extLst>
              <a:ext uri="{FF2B5EF4-FFF2-40B4-BE49-F238E27FC236}">
                <a16:creationId xmlns:a16="http://schemas.microsoft.com/office/drawing/2014/main" id="{31BCFE83-BF2D-79F0-99E1-5D413ADEC355}"/>
              </a:ext>
            </a:extLst>
          </p:cNvPr>
          <p:cNvSpPr>
            <a:spLocks noGrp="1"/>
          </p:cNvSpPr>
          <p:nvPr>
            <p:ph type="sldNum" sz="quarter" idx="5"/>
          </p:nvPr>
        </p:nvSpPr>
        <p:spPr/>
        <p:txBody>
          <a:bodyPr/>
          <a:lstStyle/>
          <a:p>
            <a:fld id="{531D13CD-66F2-4CB3-ACBB-6CF6081D754D}" type="slidenum">
              <a:rPr lang="en-US" smtClean="0"/>
              <a:t>33</a:t>
            </a:fld>
            <a:endParaRPr lang="en-US"/>
          </a:p>
        </p:txBody>
      </p:sp>
    </p:spTree>
    <p:extLst>
      <p:ext uri="{BB962C8B-B14F-4D97-AF65-F5344CB8AC3E}">
        <p14:creationId xmlns:p14="http://schemas.microsoft.com/office/powerpoint/2010/main" val="1221079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CECEC"/>
                </a:solidFill>
                <a:effectLst/>
                <a:latin typeface="Söhne"/>
              </a:rPr>
              <a:t>Polarity scores are numerical values assigned by sentiment analysis algorithms to quantify the emotional valence of text data, indicating whether the expressed sentiment is positive, negative, or neutral. These scores are often normalized within a specific range, such as -1 to 1, where:</a:t>
            </a:r>
          </a:p>
          <a:p>
            <a:pPr algn="l">
              <a:buFont typeface="Arial" panose="020B0604020202020204" pitchFamily="34" charset="0"/>
              <a:buChar char="•"/>
            </a:pPr>
            <a:r>
              <a:rPr lang="en-US" b="1" i="0" dirty="0">
                <a:solidFill>
                  <a:srgbClr val="ECECEC"/>
                </a:solidFill>
                <a:effectLst/>
                <a:latin typeface="Söhne"/>
              </a:rPr>
              <a:t>Positive values</a:t>
            </a:r>
            <a:r>
              <a:rPr lang="en-US" b="0" i="0" dirty="0">
                <a:solidFill>
                  <a:srgbClr val="ECECEC"/>
                </a:solidFill>
                <a:effectLst/>
                <a:latin typeface="Söhne"/>
              </a:rPr>
              <a:t> indicate positive sentiment, suggesting favorable opinions or feelings towards the subject matter.</a:t>
            </a:r>
          </a:p>
          <a:p>
            <a:pPr algn="l">
              <a:buFont typeface="Arial" panose="020B0604020202020204" pitchFamily="34" charset="0"/>
              <a:buChar char="•"/>
            </a:pPr>
            <a:r>
              <a:rPr lang="en-US" b="1" i="0" dirty="0">
                <a:solidFill>
                  <a:srgbClr val="ECECEC"/>
                </a:solidFill>
                <a:effectLst/>
                <a:latin typeface="Söhne"/>
              </a:rPr>
              <a:t>Negative values</a:t>
            </a:r>
            <a:r>
              <a:rPr lang="en-US" b="0" i="0" dirty="0">
                <a:solidFill>
                  <a:srgbClr val="ECECEC"/>
                </a:solidFill>
                <a:effectLst/>
                <a:latin typeface="Söhne"/>
              </a:rPr>
              <a:t> reflect negative sentiment, indicating unfavorable opinions or adverse emotions associated with the content.</a:t>
            </a:r>
          </a:p>
          <a:p>
            <a:pPr algn="l">
              <a:buFont typeface="Arial" panose="020B0604020202020204" pitchFamily="34" charset="0"/>
              <a:buChar char="•"/>
            </a:pPr>
            <a:r>
              <a:rPr lang="en-US" b="1" i="0" dirty="0">
                <a:solidFill>
                  <a:srgbClr val="ECECEC"/>
                </a:solidFill>
                <a:effectLst/>
                <a:latin typeface="Söhne"/>
              </a:rPr>
              <a:t>Values around zero</a:t>
            </a:r>
            <a:r>
              <a:rPr lang="en-US" b="0" i="0" dirty="0">
                <a:solidFill>
                  <a:srgbClr val="ECECEC"/>
                </a:solidFill>
                <a:effectLst/>
                <a:latin typeface="Söhne"/>
              </a:rPr>
              <a:t> typically represent neutral sentiment, meaning the text does not convey significant positive or negative emotions.</a:t>
            </a:r>
          </a:p>
          <a:p>
            <a:pPr algn="l"/>
            <a:r>
              <a:rPr lang="en-US" b="0" i="0" dirty="0">
                <a:solidFill>
                  <a:srgbClr val="ECECEC"/>
                </a:solidFill>
                <a:effectLst/>
                <a:latin typeface="Söhne"/>
              </a:rPr>
              <a:t>Sentiment analysis tools like VADER (Valence Aware Dictionary and </a:t>
            </a:r>
            <a:r>
              <a:rPr lang="en-US" b="0" i="0" dirty="0" err="1">
                <a:solidFill>
                  <a:srgbClr val="ECECEC"/>
                </a:solidFill>
                <a:effectLst/>
                <a:latin typeface="Söhne"/>
              </a:rPr>
              <a:t>sEntiment</a:t>
            </a:r>
            <a:r>
              <a:rPr lang="en-US" b="0" i="0" dirty="0">
                <a:solidFill>
                  <a:srgbClr val="ECECEC"/>
                </a:solidFill>
                <a:effectLst/>
                <a:latin typeface="Söhne"/>
              </a:rPr>
              <a:t> Reasoner)</a:t>
            </a: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6</a:t>
            </a:fld>
            <a:endParaRPr lang="en-US"/>
          </a:p>
        </p:txBody>
      </p:sp>
    </p:spTree>
    <p:extLst>
      <p:ext uri="{BB962C8B-B14F-4D97-AF65-F5344CB8AC3E}">
        <p14:creationId xmlns:p14="http://schemas.microsoft.com/office/powerpoint/2010/main" val="1562985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5594BC-6967-4F24-F3FE-C88E8E5C31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FD2577-8EDD-6D79-614A-42C733F048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CC8222-F166-B13B-24C3-56BE5AF496A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b="1" dirty="0">
                <a:solidFill>
                  <a:srgbClr val="0E0E0E"/>
                </a:solidFill>
                <a:effectLst/>
                <a:latin typeface=".SF NS"/>
              </a:rPr>
              <a:t>UI Wireframe and Planning</a:t>
            </a:r>
            <a:r>
              <a:rPr lang="en-US" dirty="0">
                <a:solidFill>
                  <a:srgbClr val="0E0E0E"/>
                </a:solidFill>
                <a:effectLst/>
                <a:latin typeface=".SF NS"/>
              </a:rPr>
              <a:t>:</a:t>
            </a:r>
          </a:p>
          <a:p>
            <a:r>
              <a:rPr lang="en-US" dirty="0">
                <a:solidFill>
                  <a:srgbClr val="0E0E0E"/>
                </a:solidFill>
                <a:effectLst/>
                <a:latin typeface=".SF NS"/>
              </a:rPr>
              <a:t>• Create a </a:t>
            </a:r>
            <a:r>
              <a:rPr lang="en-US" b="1" dirty="0">
                <a:solidFill>
                  <a:srgbClr val="0E0E0E"/>
                </a:solidFill>
                <a:effectLst/>
                <a:latin typeface=".SF NS"/>
              </a:rPr>
              <a:t>basic wireframe</a:t>
            </a:r>
            <a:r>
              <a:rPr lang="en-US" dirty="0">
                <a:solidFill>
                  <a:srgbClr val="0E0E0E"/>
                </a:solidFill>
                <a:effectLst/>
                <a:latin typeface=".SF NS"/>
              </a:rPr>
              <a:t> or mockup of the user interface using tools like </a:t>
            </a:r>
            <a:r>
              <a:rPr lang="en-US" b="1" dirty="0">
                <a:solidFill>
                  <a:srgbClr val="0E0E0E"/>
                </a:solidFill>
                <a:effectLst/>
                <a:latin typeface=".SF NS"/>
              </a:rPr>
              <a:t>Figma</a:t>
            </a:r>
            <a:r>
              <a:rPr lang="en-US" dirty="0">
                <a:solidFill>
                  <a:srgbClr val="0E0E0E"/>
                </a:solidFill>
                <a:effectLst/>
                <a:latin typeface=".SF NS"/>
              </a:rPr>
              <a:t> or </a:t>
            </a:r>
            <a:r>
              <a:rPr lang="en-US" b="1" dirty="0">
                <a:solidFill>
                  <a:srgbClr val="0E0E0E"/>
                </a:solidFill>
                <a:effectLst/>
                <a:latin typeface=".SF NS"/>
              </a:rPr>
              <a:t>Balsamiq</a:t>
            </a:r>
            <a:r>
              <a:rPr lang="en-US" dirty="0">
                <a:solidFill>
                  <a:srgbClr val="0E0E0E"/>
                </a:solidFill>
                <a:effectLst/>
                <a:latin typeface=".SF NS"/>
              </a:rPr>
              <a:t>.</a:t>
            </a:r>
          </a:p>
          <a:p>
            <a:r>
              <a:rPr lang="en-US" dirty="0">
                <a:solidFill>
                  <a:srgbClr val="0E0E0E"/>
                </a:solidFill>
                <a:effectLst/>
                <a:latin typeface=".SF NS"/>
              </a:rPr>
              <a:t>• Identify and prioritize core features such as displaying market data, strategy performance, and RL agent results.</a:t>
            </a:r>
          </a:p>
          <a:p>
            <a:endParaRPr lang="en-US" dirty="0">
              <a:solidFill>
                <a:srgbClr val="0E0E0E"/>
              </a:solidFill>
              <a:effectLst/>
              <a:latin typeface=".SF NS"/>
            </a:endParaRPr>
          </a:p>
          <a:p>
            <a:r>
              <a:rPr lang="en-US" dirty="0">
                <a:solidFill>
                  <a:srgbClr val="0E0E0E"/>
                </a:solidFill>
                <a:effectLst/>
                <a:latin typeface=".SF NS"/>
              </a:rPr>
              <a:t>• </a:t>
            </a:r>
            <a:r>
              <a:rPr lang="en-US" b="1" dirty="0">
                <a:solidFill>
                  <a:srgbClr val="0E0E0E"/>
                </a:solidFill>
                <a:effectLst/>
                <a:latin typeface=".SF NS"/>
              </a:rPr>
              <a:t>Basic UI Development</a:t>
            </a:r>
            <a:r>
              <a:rPr lang="en-US" dirty="0">
                <a:solidFill>
                  <a:srgbClr val="0E0E0E"/>
                </a:solidFill>
                <a:effectLst/>
                <a:latin typeface=".SF NS"/>
              </a:rPr>
              <a:t>:</a:t>
            </a:r>
          </a:p>
          <a:p>
            <a:r>
              <a:rPr lang="en-US" dirty="0">
                <a:solidFill>
                  <a:srgbClr val="0E0E0E"/>
                </a:solidFill>
                <a:effectLst/>
                <a:latin typeface=".SF NS"/>
              </a:rPr>
              <a:t>• Begin developing the UI using frameworks such as </a:t>
            </a:r>
            <a:r>
              <a:rPr lang="en-US" b="1" dirty="0" err="1">
                <a:solidFill>
                  <a:srgbClr val="0E0E0E"/>
                </a:solidFill>
                <a:effectLst/>
                <a:latin typeface=".SF NS"/>
              </a:rPr>
              <a:t>React.js</a:t>
            </a:r>
            <a:r>
              <a:rPr lang="en-US" dirty="0">
                <a:solidFill>
                  <a:srgbClr val="0E0E0E"/>
                </a:solidFill>
                <a:effectLst/>
                <a:latin typeface=".SF NS"/>
              </a:rPr>
              <a:t> or </a:t>
            </a:r>
            <a:r>
              <a:rPr lang="en-US" b="1" dirty="0">
                <a:solidFill>
                  <a:srgbClr val="0E0E0E"/>
                </a:solidFill>
                <a:effectLst/>
                <a:latin typeface=".SF NS"/>
              </a:rPr>
              <a:t>Dash</a:t>
            </a:r>
            <a:r>
              <a:rPr lang="en-US" dirty="0">
                <a:solidFill>
                  <a:srgbClr val="0E0E0E"/>
                </a:solidFill>
                <a:effectLst/>
                <a:latin typeface=".SF NS"/>
              </a:rPr>
              <a:t>.</a:t>
            </a:r>
          </a:p>
          <a:p>
            <a:r>
              <a:rPr lang="en-US" dirty="0">
                <a:solidFill>
                  <a:srgbClr val="0E0E0E"/>
                </a:solidFill>
                <a:effectLst/>
                <a:latin typeface=".SF NS"/>
              </a:rPr>
              <a:t>• Implement core visualizations (e.g., charts, graphs) to show strategy performance (momentum and trend).</a:t>
            </a:r>
          </a:p>
          <a:p>
            <a:r>
              <a:rPr lang="en-US" dirty="0">
                <a:solidFill>
                  <a:srgbClr val="0E0E0E"/>
                </a:solidFill>
                <a:effectLst/>
                <a:latin typeface=".SF NS"/>
              </a:rPr>
              <a:t>• Display basic metrics such as cumulative returns, Sharpe ratios, and trade logs.</a:t>
            </a:r>
          </a:p>
          <a:p>
            <a:r>
              <a:rPr lang="en-US" dirty="0">
                <a:solidFill>
                  <a:srgbClr val="0E0E0E"/>
                </a:solidFill>
                <a:effectLst/>
                <a:latin typeface=".SF NS"/>
              </a:rPr>
              <a:t>• </a:t>
            </a:r>
            <a:r>
              <a:rPr lang="en-US" b="1" dirty="0">
                <a:solidFill>
                  <a:srgbClr val="0E0E0E"/>
                </a:solidFill>
                <a:effectLst/>
                <a:latin typeface=".SF NS"/>
              </a:rPr>
              <a:t>User Interaction Features</a:t>
            </a:r>
            <a:r>
              <a:rPr lang="en-US" dirty="0">
                <a:solidFill>
                  <a:srgbClr val="0E0E0E"/>
                </a:solidFill>
                <a:effectLst/>
                <a:latin typeface=".SF NS"/>
              </a:rPr>
              <a:t>:</a:t>
            </a:r>
          </a:p>
          <a:p>
            <a:r>
              <a:rPr lang="en-US" dirty="0">
                <a:solidFill>
                  <a:srgbClr val="0E0E0E"/>
                </a:solidFill>
                <a:effectLst/>
                <a:latin typeface=".SF NS"/>
              </a:rPr>
              <a:t>• Allow users to interact with the UI by adjusting strategy parameters (e.g., window lengths for moving averages).</a:t>
            </a:r>
          </a:p>
          <a:p>
            <a:endParaRPr lang="en-US" dirty="0">
              <a:solidFill>
                <a:srgbClr val="0E0E0E"/>
              </a:solidFill>
              <a:effectLst/>
              <a:latin typeface=".SF NS"/>
            </a:endParaRPr>
          </a:p>
          <a:p>
            <a:r>
              <a:rPr lang="en-US" dirty="0">
                <a:solidFill>
                  <a:srgbClr val="0E0E0E"/>
                </a:solidFill>
                <a:effectLst/>
                <a:latin typeface=".SF NS"/>
              </a:rPr>
              <a:t>• </a:t>
            </a:r>
            <a:r>
              <a:rPr lang="en-US" b="1" dirty="0">
                <a:solidFill>
                  <a:srgbClr val="0E0E0E"/>
                </a:solidFill>
                <a:effectLst/>
                <a:latin typeface=".SF NS"/>
              </a:rPr>
              <a:t>Data Visualization</a:t>
            </a:r>
            <a:r>
              <a:rPr lang="en-US" dirty="0">
                <a:solidFill>
                  <a:srgbClr val="0E0E0E"/>
                </a:solidFill>
                <a:effectLst/>
                <a:latin typeface=".SF NS"/>
              </a:rPr>
              <a:t>:</a:t>
            </a:r>
          </a:p>
          <a:p>
            <a:r>
              <a:rPr lang="en-US" dirty="0">
                <a:solidFill>
                  <a:srgbClr val="0E0E0E"/>
                </a:solidFill>
                <a:effectLst/>
                <a:latin typeface=".SF NS"/>
              </a:rPr>
              <a:t>• Integrate </a:t>
            </a:r>
            <a:r>
              <a:rPr lang="en-US" b="1" dirty="0">
                <a:solidFill>
                  <a:srgbClr val="0E0E0E"/>
                </a:solidFill>
                <a:effectLst/>
                <a:latin typeface=".SF NS"/>
              </a:rPr>
              <a:t>real-time data visualization</a:t>
            </a:r>
            <a:r>
              <a:rPr lang="en-US" dirty="0">
                <a:solidFill>
                  <a:srgbClr val="0E0E0E"/>
                </a:solidFill>
                <a:effectLst/>
                <a:latin typeface=".SF NS"/>
              </a:rPr>
              <a:t>, allowing users to see strategy performance updates in near real-time.</a:t>
            </a:r>
          </a:p>
          <a:p>
            <a:r>
              <a:rPr lang="en-US" dirty="0">
                <a:solidFill>
                  <a:srgbClr val="0E0E0E"/>
                </a:solidFill>
                <a:effectLst/>
                <a:latin typeface=".SF NS"/>
              </a:rPr>
              <a:t>• Include historical performance graphs, risk metrics, and comparison plots between different strategies.</a:t>
            </a:r>
          </a:p>
          <a:p>
            <a:endParaRPr lang="en-US" dirty="0">
              <a:solidFill>
                <a:srgbClr val="0E0E0E"/>
              </a:solidFill>
              <a:effectLst/>
              <a:latin typeface=".SF NS"/>
            </a:endParaRPr>
          </a:p>
          <a:p>
            <a:r>
              <a:rPr lang="en-US" dirty="0">
                <a:solidFill>
                  <a:srgbClr val="0E0E0E"/>
                </a:solidFill>
                <a:effectLst/>
                <a:latin typeface=".SF NS"/>
              </a:rPr>
              <a:t>• </a:t>
            </a:r>
            <a:r>
              <a:rPr lang="en-US" b="1" dirty="0">
                <a:solidFill>
                  <a:srgbClr val="0E0E0E"/>
                </a:solidFill>
                <a:effectLst/>
                <a:latin typeface=".SF NS"/>
              </a:rPr>
              <a:t>Reporting and Export Functionality</a:t>
            </a:r>
            <a:r>
              <a:rPr lang="en-US" dirty="0">
                <a:solidFill>
                  <a:srgbClr val="0E0E0E"/>
                </a:solidFill>
                <a:effectLst/>
                <a:latin typeface=".SF NS"/>
              </a:rPr>
              <a:t>:</a:t>
            </a:r>
          </a:p>
          <a:p>
            <a:r>
              <a:rPr lang="en-US" dirty="0">
                <a:solidFill>
                  <a:srgbClr val="0E0E0E"/>
                </a:solidFill>
                <a:effectLst/>
                <a:latin typeface=".SF NS"/>
              </a:rPr>
              <a:t>• Add a feature to </a:t>
            </a:r>
            <a:r>
              <a:rPr lang="en-US" b="1" dirty="0">
                <a:solidFill>
                  <a:srgbClr val="0E0E0E"/>
                </a:solidFill>
                <a:effectLst/>
                <a:latin typeface=".SF NS"/>
              </a:rPr>
              <a:t>generate reports</a:t>
            </a:r>
            <a:r>
              <a:rPr lang="en-US" dirty="0">
                <a:solidFill>
                  <a:srgbClr val="0E0E0E"/>
                </a:solidFill>
                <a:effectLst/>
                <a:latin typeface=".SF NS"/>
              </a:rPr>
              <a:t> and export results (e.g., PDF or CSV) with performance metrics, trade histories, and visualized charts.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a:extLst>
              <a:ext uri="{FF2B5EF4-FFF2-40B4-BE49-F238E27FC236}">
                <a16:creationId xmlns:a16="http://schemas.microsoft.com/office/drawing/2014/main" id="{5F89ED71-D730-1C45-D3E7-EF3343E1F5CC}"/>
              </a:ext>
            </a:extLst>
          </p:cNvPr>
          <p:cNvSpPr>
            <a:spLocks noGrp="1"/>
          </p:cNvSpPr>
          <p:nvPr>
            <p:ph type="sldNum" sz="quarter" idx="5"/>
          </p:nvPr>
        </p:nvSpPr>
        <p:spPr/>
        <p:txBody>
          <a:bodyPr/>
          <a:lstStyle/>
          <a:p>
            <a:fld id="{531D13CD-66F2-4CB3-ACBB-6CF6081D754D}" type="slidenum">
              <a:rPr lang="en-US" smtClean="0"/>
              <a:t>34</a:t>
            </a:fld>
            <a:endParaRPr lang="en-US"/>
          </a:p>
        </p:txBody>
      </p:sp>
    </p:spTree>
    <p:extLst>
      <p:ext uri="{BB962C8B-B14F-4D97-AF65-F5344CB8AC3E}">
        <p14:creationId xmlns:p14="http://schemas.microsoft.com/office/powerpoint/2010/main" val="3439740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ECECEC"/>
                </a:solidFill>
                <a:effectLst/>
                <a:latin typeface="Söhne"/>
              </a:rPr>
              <a:t>We introduce a DRL-based stock trading system utilizing a Cascaded Long Short-Term Memory (CLSTM-PPO Model) to effectively mine hidden insights from daily stock data, addressing the common challenge of low signal-to-noise ratios in financial datasets.</a:t>
            </a:r>
          </a:p>
          <a:p>
            <a:pPr algn="l">
              <a:buFont typeface="Arial" panose="020B0604020202020204" pitchFamily="34" charset="0"/>
              <a:buChar char="•"/>
            </a:pPr>
            <a:r>
              <a:rPr lang="en-US" b="0" i="0" dirty="0">
                <a:solidFill>
                  <a:srgbClr val="ECECEC"/>
                </a:solidFill>
                <a:effectLst/>
                <a:latin typeface="Söhne"/>
              </a:rPr>
              <a:t>The system is tested across major global indices—DJI, SSE50, SENSEX, and FTSE100— and is benchmarked against traditional and contemporary models, including buy-and-hold, MLP, and LGBM strategies, demonstrating superior performance in key financial metrics.</a:t>
            </a:r>
          </a:p>
          <a:p>
            <a:pPr algn="l">
              <a:buFont typeface="Arial" panose="020B0604020202020204" pitchFamily="34" charset="0"/>
              <a:buChar char="•"/>
            </a:pPr>
            <a:r>
              <a:rPr lang="en-US" b="0" i="0" dirty="0">
                <a:solidFill>
                  <a:srgbClr val="ECECEC"/>
                </a:solidFill>
                <a:effectLst/>
                <a:latin typeface="Söhne"/>
              </a:rPr>
              <a:t>Our findings reveal enhancements in cumulative returns, maximum earning rates, and average trade profitability, with improvements ranging from 5% to 52%, showcasing the potential of our approach in revolutionizing automated stock trading systems.</a:t>
            </a: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7</a:t>
            </a:fld>
            <a:endParaRPr lang="en-US"/>
          </a:p>
        </p:txBody>
      </p:sp>
    </p:spTree>
    <p:extLst>
      <p:ext uri="{BB962C8B-B14F-4D97-AF65-F5344CB8AC3E}">
        <p14:creationId xmlns:p14="http://schemas.microsoft.com/office/powerpoint/2010/main" val="2820017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reinforcement learning (RL) trading agent learns stock trading strategies by analyzing historical market data, making buy/sell/hold decisions to maximize returns.</a:t>
            </a:r>
          </a:p>
          <a:p>
            <a:endParaRPr lang="en-US" dirty="0"/>
          </a:p>
          <a:p>
            <a:r>
              <a:rPr lang="en-US" dirty="0"/>
              <a:t>adapts to market changes using trial-and-error </a:t>
            </a:r>
          </a:p>
          <a:p>
            <a:endParaRPr lang="en-US" dirty="0"/>
          </a:p>
          <a:p>
            <a:r>
              <a:rPr lang="en-US" dirty="0"/>
              <a:t>Metrics such as profit factor, number of trades, net profit, average profit per trade.</a:t>
            </a:r>
          </a:p>
        </p:txBody>
      </p:sp>
      <p:sp>
        <p:nvSpPr>
          <p:cNvPr id="4" name="Slide Number Placeholder 3"/>
          <p:cNvSpPr>
            <a:spLocks noGrp="1"/>
          </p:cNvSpPr>
          <p:nvPr>
            <p:ph type="sldNum" sz="quarter" idx="5"/>
          </p:nvPr>
        </p:nvSpPr>
        <p:spPr/>
        <p:txBody>
          <a:bodyPr/>
          <a:lstStyle/>
          <a:p>
            <a:fld id="{531D13CD-66F2-4CB3-ACBB-6CF6081D754D}" type="slidenum">
              <a:rPr lang="en-US" smtClean="0"/>
              <a:t>11</a:t>
            </a:fld>
            <a:endParaRPr lang="en-US"/>
          </a:p>
        </p:txBody>
      </p:sp>
    </p:spTree>
    <p:extLst>
      <p:ext uri="{BB962C8B-B14F-4D97-AF65-F5344CB8AC3E}">
        <p14:creationId xmlns:p14="http://schemas.microsoft.com/office/powerpoint/2010/main" val="3950832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800"/>
              </a:spcAft>
            </a:pPr>
            <a:r>
              <a:rPr lang="en-US" sz="1200" kern="100" dirty="0">
                <a:solidFill>
                  <a:srgbClr val="ECECEC"/>
                </a:solidFill>
                <a:effectLst/>
                <a:highlight>
                  <a:srgbClr val="212121"/>
                </a:highlight>
                <a:latin typeface="Segoe UI" panose="020B0502040204020203" pitchFamily="34" charset="0"/>
                <a:ea typeface="Yu Mincho" panose="02020400000000000000" pitchFamily="18" charset="-128"/>
                <a:cs typeface="Times New Roman" panose="02020603050405020304" pitchFamily="18" charset="0"/>
              </a:rPr>
              <a:t>learn from stock market to understanding market behavior </a:t>
            </a:r>
          </a:p>
          <a:p>
            <a:pPr marL="0" marR="0">
              <a:lnSpc>
                <a:spcPct val="115000"/>
              </a:lnSpc>
              <a:spcBef>
                <a:spcPts val="0"/>
              </a:spcBef>
              <a:spcAft>
                <a:spcPts val="800"/>
              </a:spcAft>
            </a:pPr>
            <a:endParaRPr lang="en-US" sz="1200" kern="100" dirty="0">
              <a:solidFill>
                <a:srgbClr val="ECECEC"/>
              </a:solidFill>
              <a:effectLst/>
              <a:highlight>
                <a:srgbClr val="212121"/>
              </a:highlight>
              <a:latin typeface="Segoe UI" panose="020B0502040204020203" pitchFamily="34" charset="0"/>
              <a:ea typeface="Yu Mincho" panose="02020400000000000000" pitchFamily="18" charset="-128"/>
              <a:cs typeface="Times New Roman" panose="02020603050405020304" pitchFamily="18" charset="0"/>
            </a:endParaRPr>
          </a:p>
          <a:p>
            <a:pPr marL="0" marR="0">
              <a:lnSpc>
                <a:spcPct val="115000"/>
              </a:lnSpc>
              <a:spcBef>
                <a:spcPts val="0"/>
              </a:spcBef>
              <a:spcAft>
                <a:spcPts val="800"/>
              </a:spcAft>
            </a:pPr>
            <a:r>
              <a:rPr lang="en-US" sz="1200" kern="100" dirty="0">
                <a:solidFill>
                  <a:srgbClr val="ECECEC"/>
                </a:solidFill>
                <a:effectLst/>
                <a:highlight>
                  <a:srgbClr val="212121"/>
                </a:highlight>
                <a:latin typeface="Segoe UI" panose="020B0502040204020203" pitchFamily="34" charset="0"/>
                <a:ea typeface="Yu Mincho" panose="02020400000000000000" pitchFamily="18" charset="-128"/>
                <a:cs typeface="Times New Roman" panose="02020603050405020304" pitchFamily="18" charset="0"/>
              </a:rPr>
              <a:t>Over time, the RL agent would refine its trading strategy to maximize the cumulative reward</a:t>
            </a:r>
            <a:endParaRPr lang="en-US" sz="1200" kern="100" dirty="0">
              <a:effectLst/>
              <a:latin typeface="Aptos" panose="020B0004020202020204" pitchFamily="34" charset="0"/>
              <a:ea typeface="Yu Mincho" panose="02020400000000000000" pitchFamily="18" charset="-128"/>
              <a:cs typeface="Times New Roman" panose="02020603050405020304" pitchFamily="18" charset="0"/>
            </a:endParaRPr>
          </a:p>
          <a:p>
            <a:pPr marL="342900" marR="0" lvl="0" indent="-342900">
              <a:spcBef>
                <a:spcPts val="0"/>
              </a:spcBef>
              <a:spcAft>
                <a:spcPts val="0"/>
              </a:spcAft>
              <a:tabLst>
                <a:tab pos="457200" algn="l"/>
              </a:tabLst>
            </a:pPr>
            <a:endParaRPr lang="en-US" sz="1800" dirty="0">
              <a:solidFill>
                <a:srgbClr val="ECECEC"/>
              </a:solidFill>
              <a:effectLst/>
              <a:highlight>
                <a:srgbClr val="212121"/>
              </a:highlight>
              <a:latin typeface="Segoe UI" panose="020B0502040204020203" pitchFamily="34" charset="0"/>
              <a:ea typeface="Times New Roman" panose="02020603050405020304" pitchFamily="18" charset="0"/>
            </a:endParaRPr>
          </a:p>
          <a:p>
            <a:pPr marL="342900" marR="0" lvl="0" indent="-342900">
              <a:spcBef>
                <a:spcPts val="0"/>
              </a:spcBef>
              <a:spcAft>
                <a:spcPts val="0"/>
              </a:spcAft>
              <a:tabLst>
                <a:tab pos="457200" algn="l"/>
              </a:tabLst>
            </a:pPr>
            <a:r>
              <a:rPr lang="en-US" sz="1800" dirty="0">
                <a:solidFill>
                  <a:srgbClr val="ECECEC"/>
                </a:solidFill>
                <a:effectLst/>
                <a:highlight>
                  <a:srgbClr val="212121"/>
                </a:highlight>
                <a:latin typeface="Segoe UI" panose="020B0502040204020203" pitchFamily="34" charset="0"/>
                <a:ea typeface="Times New Roman" panose="02020603050405020304" pitchFamily="18" charset="0"/>
              </a:rPr>
              <a:t>Based on its analysis the RL agent would make trading decisions, such as whether to buy, sell, or hold a stock at a particular time step, right now I am aiming to make the agent give a decision for the next day, the ideal goal is to reach an hourly decision</a:t>
            </a:r>
          </a:p>
          <a:p>
            <a:pPr marL="342900" marR="0" lvl="0" indent="-342900">
              <a:spcBef>
                <a:spcPts val="0"/>
              </a:spcBef>
              <a:spcAft>
                <a:spcPts val="0"/>
              </a:spcAft>
              <a:tabLst>
                <a:tab pos="457200" algn="l"/>
              </a:tabLst>
            </a:pPr>
            <a:endParaRPr lang="en-US" sz="1800" dirty="0">
              <a:effectLst/>
              <a:highlight>
                <a:srgbClr val="212121"/>
              </a:highlight>
              <a:latin typeface="Times New Roman" panose="02020603050405020304" pitchFamily="18" charset="0"/>
              <a:ea typeface="Times New Roman" panose="02020603050405020304" pitchFamily="18" charset="0"/>
            </a:endParaRPr>
          </a:p>
          <a:p>
            <a:pPr marL="0" marR="0" lvl="0" indent="0">
              <a:lnSpc>
                <a:spcPct val="115000"/>
              </a:lnSpc>
              <a:spcBef>
                <a:spcPts val="0"/>
              </a:spcBef>
              <a:spcAft>
                <a:spcPts val="0"/>
              </a:spcAft>
              <a:buFont typeface="Aptos" panose="020B0004020202020204" pitchFamily="34" charset="0"/>
              <a:buNone/>
            </a:pPr>
            <a:endParaRPr lang="en-US" sz="1800" kern="100" dirty="0">
              <a:effectLst/>
              <a:latin typeface="Aptos" panose="020B0004020202020204" pitchFamily="34" charset="0"/>
              <a:ea typeface="Yu Mincho" panose="02020400000000000000" pitchFamily="18" charset="-128"/>
              <a:cs typeface="Times New Roman" panose="02020603050405020304" pitchFamily="18" charset="0"/>
            </a:endParaRPr>
          </a:p>
          <a:p>
            <a:pPr marL="0" marR="0" lvl="0" indent="0">
              <a:lnSpc>
                <a:spcPct val="115000"/>
              </a:lnSpc>
              <a:spcBef>
                <a:spcPts val="0"/>
              </a:spcBef>
              <a:spcAft>
                <a:spcPts val="0"/>
              </a:spcAft>
              <a:buSzPts val="1000"/>
              <a:buFont typeface="Symbol" panose="05050102010706020507" pitchFamily="18" charset="2"/>
              <a:buNone/>
              <a:tabLst>
                <a:tab pos="457200" algn="l"/>
              </a:tabLst>
            </a:pPr>
            <a:r>
              <a:rPr lang="en-US" sz="1800" b="1" kern="0" dirty="0">
                <a:solidFill>
                  <a:srgbClr val="ECECEC"/>
                </a:solidFill>
                <a:effectLst/>
                <a:highlight>
                  <a:srgbClr val="212121"/>
                </a:highlight>
                <a:latin typeface="Segoe UI" panose="020B0502040204020203" pitchFamily="34" charset="0"/>
                <a:ea typeface="Times New Roman" panose="02020603050405020304" pitchFamily="18" charset="0"/>
                <a:cs typeface="Times New Roman" panose="02020603050405020304" pitchFamily="18" charset="0"/>
              </a:rPr>
              <a:t>- Informed Trading Decisions</a:t>
            </a:r>
            <a:r>
              <a:rPr lang="en-US" sz="1800" kern="0" dirty="0">
                <a:solidFill>
                  <a:srgbClr val="ECECEC"/>
                </a:solidFill>
                <a:effectLst/>
                <a:highlight>
                  <a:srgbClr val="212121"/>
                </a:highlight>
                <a:latin typeface="Segoe UI" panose="020B0502040204020203" pitchFamily="34" charset="0"/>
                <a:ea typeface="Times New Roman" panose="02020603050405020304" pitchFamily="18" charset="0"/>
                <a:cs typeface="Times New Roman" panose="02020603050405020304" pitchFamily="18" charset="0"/>
              </a:rPr>
              <a:t>: To enable investors to make more informed decisions by employing adaptive trading methods that respond to real-time market conditions.</a:t>
            </a:r>
            <a:endParaRPr lang="en-US" sz="1800" kern="100" dirty="0">
              <a:solidFill>
                <a:srgbClr val="ECECEC"/>
              </a:solidFill>
              <a:effectLst/>
              <a:highlight>
                <a:srgbClr val="212121"/>
              </a:highlight>
              <a:latin typeface="Aptos" panose="020B0004020202020204" pitchFamily="34" charset="0"/>
              <a:ea typeface="Yu Mincho" panose="02020400000000000000" pitchFamily="18" charset="-128"/>
              <a:cs typeface="Times New Roman" panose="02020603050405020304" pitchFamily="18" charset="0"/>
            </a:endParaRPr>
          </a:p>
          <a:p>
            <a:pPr marL="0" marR="0" lvl="0" indent="0">
              <a:lnSpc>
                <a:spcPct val="115000"/>
              </a:lnSpc>
              <a:spcBef>
                <a:spcPts val="0"/>
              </a:spcBef>
              <a:spcAft>
                <a:spcPts val="0"/>
              </a:spcAft>
              <a:buSzPts val="1000"/>
              <a:buFont typeface="Symbol" panose="05050102010706020507" pitchFamily="18" charset="2"/>
              <a:buNone/>
              <a:tabLst>
                <a:tab pos="457200" algn="l"/>
              </a:tabLst>
            </a:pPr>
            <a:r>
              <a:rPr lang="en-US" sz="1800" b="1" kern="0" dirty="0">
                <a:solidFill>
                  <a:srgbClr val="ECECEC"/>
                </a:solidFill>
                <a:effectLst/>
                <a:highlight>
                  <a:srgbClr val="212121"/>
                </a:highlight>
                <a:latin typeface="Segoe UI" panose="020B0502040204020203" pitchFamily="34" charset="0"/>
                <a:ea typeface="Times New Roman" panose="02020603050405020304" pitchFamily="18" charset="0"/>
                <a:cs typeface="Times New Roman" panose="02020603050405020304" pitchFamily="18" charset="0"/>
              </a:rPr>
              <a:t>- Increased Profitability</a:t>
            </a:r>
            <a:r>
              <a:rPr lang="en-US" sz="1800" kern="0" dirty="0">
                <a:solidFill>
                  <a:srgbClr val="ECECEC"/>
                </a:solidFill>
                <a:effectLst/>
                <a:highlight>
                  <a:srgbClr val="212121"/>
                </a:highlight>
                <a:latin typeface="Segoe UI" panose="020B0502040204020203" pitchFamily="34" charset="0"/>
                <a:ea typeface="Times New Roman" panose="02020603050405020304" pitchFamily="18" charset="0"/>
                <a:cs typeface="Times New Roman" panose="02020603050405020304" pitchFamily="18" charset="0"/>
              </a:rPr>
              <a:t>: To aid investors and financial institutions in improving their profitability and portfolio management through optimized trading strategies.</a:t>
            </a:r>
            <a:endParaRPr lang="en-US" sz="1800" kern="100" dirty="0">
              <a:solidFill>
                <a:srgbClr val="ECECEC"/>
              </a:solidFill>
              <a:effectLst/>
              <a:highlight>
                <a:srgbClr val="212121"/>
              </a:highlight>
              <a:latin typeface="Aptos" panose="020B0004020202020204" pitchFamily="34" charset="0"/>
              <a:ea typeface="Yu Mincho" panose="02020400000000000000" pitchFamily="18" charset="-128"/>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12</a:t>
            </a:fld>
            <a:endParaRPr lang="en-US"/>
          </a:p>
        </p:txBody>
      </p:sp>
    </p:spTree>
    <p:extLst>
      <p:ext uri="{BB962C8B-B14F-4D97-AF65-F5344CB8AC3E}">
        <p14:creationId xmlns:p14="http://schemas.microsoft.com/office/powerpoint/2010/main" val="312294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Financial indicators like –</a:t>
            </a:r>
          </a:p>
          <a:p>
            <a:r>
              <a:rPr lang="en-US" dirty="0"/>
              <a:t>Price indicators – moving averages(average stock prices over a specific period), relative strength index (shows which stocks are overbought or oversold)</a:t>
            </a:r>
          </a:p>
        </p:txBody>
      </p:sp>
      <p:sp>
        <p:nvSpPr>
          <p:cNvPr id="4" name="Slide Number Placeholder 3"/>
          <p:cNvSpPr>
            <a:spLocks noGrp="1"/>
          </p:cNvSpPr>
          <p:nvPr>
            <p:ph type="sldNum" sz="quarter" idx="5"/>
          </p:nvPr>
        </p:nvSpPr>
        <p:spPr/>
        <p:txBody>
          <a:bodyPr/>
          <a:lstStyle/>
          <a:p>
            <a:fld id="{531D13CD-66F2-4CB3-ACBB-6CF6081D754D}" type="slidenum">
              <a:rPr lang="en-US" smtClean="0"/>
              <a:t>14</a:t>
            </a:fld>
            <a:endParaRPr lang="en-US"/>
          </a:p>
        </p:txBody>
      </p:sp>
    </p:spTree>
    <p:extLst>
      <p:ext uri="{BB962C8B-B14F-4D97-AF65-F5344CB8AC3E}">
        <p14:creationId xmlns:p14="http://schemas.microsoft.com/office/powerpoint/2010/main" val="4011496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RSI Indicator </a:t>
            </a:r>
            <a:r>
              <a:rPr lang="en-US" dirty="0" err="1"/>
              <a:t>Stategy</a:t>
            </a:r>
            <a:endParaRPr lang="en-US" dirty="0"/>
          </a:p>
          <a:p>
            <a:pPr>
              <a:buFont typeface="Arial" panose="020B0604020202020204" pitchFamily="34" charset="0"/>
              <a:buChar char="•"/>
            </a:pPr>
            <a:r>
              <a:rPr lang="en-US" dirty="0"/>
              <a:t>supporting indicator</a:t>
            </a:r>
          </a:p>
          <a:p>
            <a:pPr>
              <a:buFont typeface="Arial" panose="020B0604020202020204" pitchFamily="34" charset="0"/>
              <a:buChar char="•"/>
            </a:pPr>
            <a:r>
              <a:rPr lang="en-US" dirty="0"/>
              <a:t>price needs to reject </a:t>
            </a:r>
            <a:r>
              <a:rPr lang="en-US" dirty="0" err="1"/>
              <a:t>atleast</a:t>
            </a:r>
            <a:r>
              <a:rPr lang="en-US" dirty="0"/>
              <a:t> 3 times before becoming support and resistance</a:t>
            </a:r>
          </a:p>
          <a:p>
            <a:pPr>
              <a:buFont typeface="Arial" panose="020B0604020202020204" pitchFamily="34" charset="0"/>
              <a:buChar char="•"/>
            </a:pPr>
            <a:r>
              <a:rPr lang="en-US" dirty="0">
                <a:hlinkClick r:id="rId3"/>
              </a:rPr>
              <a:t>https://youtu.be/MW3oHn7qJ_U?si=mH5LQneZ6YnvbA_V</a:t>
            </a: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r>
              <a:rPr lang="en-US" dirty="0"/>
              <a:t>MACD indicator</a:t>
            </a:r>
          </a:p>
          <a:p>
            <a:endParaRPr lang="en-US" dirty="0"/>
          </a:p>
          <a:p>
            <a:pPr>
              <a:buFont typeface="Arial" panose="020B0604020202020204" pitchFamily="34" charset="0"/>
              <a:buChar char="•"/>
            </a:pPr>
            <a:r>
              <a:rPr lang="en-US" dirty="0"/>
              <a:t>MACD divergence</a:t>
            </a:r>
          </a:p>
          <a:p>
            <a:pPr marL="742950" lvl="1" indent="-285750">
              <a:buFont typeface="Arial" panose="020B0604020202020204" pitchFamily="34" charset="0"/>
              <a:buChar char="•"/>
            </a:pPr>
            <a:r>
              <a:rPr lang="en-US" dirty="0"/>
              <a:t>200 MA</a:t>
            </a:r>
          </a:p>
          <a:p>
            <a:r>
              <a:rPr lang="en-US" b="1" dirty="0"/>
              <a:t>Moving Average Convergence Divergence (MACD)</a:t>
            </a:r>
            <a:r>
              <a:rPr lang="en-US" dirty="0"/>
              <a:t> indicator, which is a momentum indicator used to follow trends and identify potential </a:t>
            </a:r>
            <a:r>
              <a:rPr lang="en-US" b="1" dirty="0"/>
              <a:t>buy</a:t>
            </a:r>
            <a:r>
              <a:rPr lang="en-US" dirty="0"/>
              <a:t> or </a:t>
            </a:r>
            <a:r>
              <a:rPr lang="en-US" b="1" dirty="0"/>
              <a:t>sell</a:t>
            </a:r>
            <a:r>
              <a:rPr lang="en-US" dirty="0"/>
              <a:t> signals. It combines moving averages to show changes in momentum and can be used to identify bullish or bearish market conditions.</a:t>
            </a:r>
          </a:p>
          <a:p>
            <a:endParaRPr lang="en-US" dirty="0"/>
          </a:p>
          <a:p>
            <a:r>
              <a:rPr lang="en-US" dirty="0"/>
              <a:t>ATR</a:t>
            </a:r>
          </a:p>
          <a:p>
            <a:pPr>
              <a:buFont typeface="Arial" panose="020B0604020202020204" pitchFamily="34" charset="0"/>
              <a:buChar char="•"/>
            </a:pPr>
            <a:r>
              <a:rPr lang="en-US" dirty="0"/>
              <a:t>Average true range</a:t>
            </a:r>
          </a:p>
          <a:p>
            <a:pPr>
              <a:buFont typeface="Arial" panose="020B0604020202020204" pitchFamily="34" charset="0"/>
              <a:buChar char="•"/>
            </a:pPr>
            <a:r>
              <a:rPr lang="en-US" b="1" dirty="0"/>
              <a:t>Average True Range (ATR)</a:t>
            </a:r>
            <a:r>
              <a:rPr lang="en-US" dirty="0"/>
              <a:t> measures market volatility by calculating the average range between the highest and lowest prices over a specified period, accounting for gaps and price changes.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15</a:t>
            </a:fld>
            <a:endParaRPr lang="en-US"/>
          </a:p>
        </p:txBody>
      </p:sp>
    </p:spTree>
    <p:extLst>
      <p:ext uri="{BB962C8B-B14F-4D97-AF65-F5344CB8AC3E}">
        <p14:creationId xmlns:p14="http://schemas.microsoft.com/office/powerpoint/2010/main" val="1237690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17</a:t>
            </a:fld>
            <a:endParaRPr lang="en-US"/>
          </a:p>
        </p:txBody>
      </p:sp>
    </p:spTree>
    <p:extLst>
      <p:ext uri="{BB962C8B-B14F-4D97-AF65-F5344CB8AC3E}">
        <p14:creationId xmlns:p14="http://schemas.microsoft.com/office/powerpoint/2010/main" val="1589188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b="1" dirty="0"/>
              <a:t>Data</a:t>
            </a:r>
            <a:r>
              <a:rPr lang="en-US" sz="2800" dirty="0"/>
              <a:t> is processed by </a:t>
            </a:r>
            <a:r>
              <a:rPr lang="en-US" sz="2800" b="1" dirty="0" err="1"/>
              <a:t>data_loader.py</a:t>
            </a:r>
            <a:r>
              <a:rPr lang="en-US" sz="2800" dirty="0"/>
              <a:t>.</a:t>
            </a:r>
          </a:p>
          <a:p>
            <a:endParaRPr lang="en-US" sz="2800" b="1" dirty="0"/>
          </a:p>
          <a:p>
            <a:r>
              <a:rPr lang="en-US" sz="2800" b="1" dirty="0" err="1"/>
              <a:t>data_loader.py</a:t>
            </a:r>
            <a:r>
              <a:rPr lang="en-US" sz="2800" dirty="0"/>
              <a:t> computes </a:t>
            </a:r>
            <a:r>
              <a:rPr lang="en-US" sz="2800" b="1" dirty="0"/>
              <a:t>Technical Indicators</a:t>
            </a:r>
            <a:r>
              <a:rPr lang="en-US" sz="2800" dirty="0"/>
              <a:t> and may use </a:t>
            </a:r>
            <a:r>
              <a:rPr lang="en-US" sz="2800" b="1" dirty="0"/>
              <a:t>Forecasting Algorithms</a:t>
            </a:r>
            <a:endParaRPr lang="en-US" sz="2800" dirty="0"/>
          </a:p>
          <a:p>
            <a:r>
              <a:rPr lang="en-US" sz="2800" dirty="0"/>
              <a:t>The processed data, along with technical indicators, is used to define the </a:t>
            </a:r>
            <a:r>
              <a:rPr lang="en-US" sz="2800" b="1" dirty="0"/>
              <a:t>State Space</a:t>
            </a:r>
          </a:p>
          <a:p>
            <a:endParaRPr lang="en-US" sz="2800" b="1" dirty="0"/>
          </a:p>
          <a:p>
            <a:r>
              <a:rPr lang="en-US" sz="2800" b="1" dirty="0" err="1"/>
              <a:t>environment.py</a:t>
            </a:r>
            <a:r>
              <a:rPr lang="en-US" sz="2800" dirty="0"/>
              <a:t> defines the </a:t>
            </a:r>
            <a:r>
              <a:rPr lang="en-US" sz="2800" b="1" dirty="0"/>
              <a:t>Action Space</a:t>
            </a:r>
            <a:r>
              <a:rPr lang="en-US" sz="2800" dirty="0"/>
              <a:t> and </a:t>
            </a:r>
            <a:r>
              <a:rPr lang="en-US" sz="2800" b="1" dirty="0"/>
              <a:t>Reward Function</a:t>
            </a:r>
            <a:r>
              <a:rPr lang="en-US" sz="2800" dirty="0"/>
              <a:t>, and uses configurations from </a:t>
            </a:r>
            <a:r>
              <a:rPr lang="en-US" sz="2800" b="1" dirty="0" err="1"/>
              <a:t>config.py</a:t>
            </a:r>
            <a:r>
              <a:rPr lang="en-US" sz="2800" dirty="0"/>
              <a:t>.</a:t>
            </a:r>
          </a:p>
          <a:p>
            <a:endParaRPr lang="en-US" sz="2800" b="1" dirty="0"/>
          </a:p>
          <a:p>
            <a:r>
              <a:rPr lang="en-US" sz="2800" b="1" dirty="0" err="1"/>
              <a:t>main.py</a:t>
            </a:r>
            <a:r>
              <a:rPr lang="en-US" sz="2800" dirty="0"/>
              <a:t> initializes and coordinates the </a:t>
            </a:r>
            <a:r>
              <a:rPr lang="en-US" sz="2800" b="1" dirty="0"/>
              <a:t>Agent</a:t>
            </a:r>
            <a:r>
              <a:rPr lang="en-US" sz="2800" dirty="0"/>
              <a:t>, </a:t>
            </a:r>
            <a:r>
              <a:rPr lang="en-US" sz="2800" b="1" dirty="0"/>
              <a:t>Environment</a:t>
            </a:r>
            <a:r>
              <a:rPr lang="en-US" sz="2800" dirty="0"/>
              <a:t>, and configurations.</a:t>
            </a:r>
          </a:p>
          <a:p>
            <a:r>
              <a:rPr lang="en-US" sz="2800" dirty="0"/>
              <a:t>The </a:t>
            </a:r>
            <a:r>
              <a:rPr lang="en-US" sz="2800" b="1" dirty="0"/>
              <a:t>Agent</a:t>
            </a:r>
            <a:r>
              <a:rPr lang="en-US" sz="2800" dirty="0"/>
              <a:t> interacts with the </a:t>
            </a:r>
            <a:r>
              <a:rPr lang="en-US" sz="2800" b="1" dirty="0"/>
              <a:t>Environment</a:t>
            </a:r>
            <a:r>
              <a:rPr lang="en-US" sz="2800" dirty="0"/>
              <a:t> by taking actions from the </a:t>
            </a:r>
            <a:r>
              <a:rPr lang="en-US" sz="2800" b="1" dirty="0"/>
              <a:t>Action Space</a:t>
            </a:r>
            <a:r>
              <a:rPr lang="en-US" sz="2800" dirty="0"/>
              <a:t> based on the </a:t>
            </a:r>
            <a:r>
              <a:rPr lang="en-US" sz="2800" b="1" dirty="0"/>
              <a:t>State Space</a:t>
            </a:r>
            <a:r>
              <a:rPr lang="en-US" sz="2800" dirty="0"/>
              <a:t> and receives rewards calculated by the </a:t>
            </a:r>
            <a:r>
              <a:rPr lang="en-US" sz="2800" b="1" dirty="0"/>
              <a:t>Reward Function</a:t>
            </a:r>
            <a:r>
              <a:rPr lang="en-US" sz="2800" dirty="0"/>
              <a:t>.</a:t>
            </a:r>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18</a:t>
            </a:fld>
            <a:endParaRPr lang="en-US"/>
          </a:p>
        </p:txBody>
      </p:sp>
    </p:spTree>
    <p:extLst>
      <p:ext uri="{BB962C8B-B14F-4D97-AF65-F5344CB8AC3E}">
        <p14:creationId xmlns:p14="http://schemas.microsoft.com/office/powerpoint/2010/main" val="3316254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12/2/24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400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12/2/24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42488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12/2/24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84083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12/2/24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70952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12/2/24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578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12/2/24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9278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12/2/24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45617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12/2/24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7016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12/2/24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53146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12/2/24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01592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12/2/24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74089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12/2/24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8933475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hdl.handle.net/11250/2622891" TargetMode="External"/><Relationship Id="rId2" Type="http://schemas.openxmlformats.org/officeDocument/2006/relationships/hyperlink" Target="https://ssrn.com/abstract=3690996" TargetMode="External"/><Relationship Id="rId1" Type="http://schemas.openxmlformats.org/officeDocument/2006/relationships/slideLayout" Target="../slideLayouts/slideLayout10.xml"/><Relationship Id="rId5" Type="http://schemas.openxmlformats.org/officeDocument/2006/relationships/hyperlink" Target="https://doi.org/10.17762/sfs.v10i2S.874" TargetMode="External"/><Relationship Id="rId4" Type="http://schemas.openxmlformats.org/officeDocument/2006/relationships/hyperlink" Target="https://doi.org/10.1016/j.knosys.2021.107119"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1356-FF3F-8020-F581-09833A016672}"/>
              </a:ext>
            </a:extLst>
          </p:cNvPr>
          <p:cNvSpPr>
            <a:spLocks noGrp="1"/>
          </p:cNvSpPr>
          <p:nvPr>
            <p:ph type="ctrTitle"/>
          </p:nvPr>
        </p:nvSpPr>
        <p:spPr/>
        <p:txBody>
          <a:bodyPr>
            <a:normAutofit/>
          </a:bodyPr>
          <a:lstStyle/>
          <a:p>
            <a:r>
              <a:rPr lang="en-US" sz="5400" dirty="0"/>
              <a:t>Optimizing Trading Strategies with Reinforcement Learning</a:t>
            </a:r>
          </a:p>
        </p:txBody>
      </p:sp>
      <p:sp>
        <p:nvSpPr>
          <p:cNvPr id="3" name="Subtitle 2">
            <a:extLst>
              <a:ext uri="{FF2B5EF4-FFF2-40B4-BE49-F238E27FC236}">
                <a16:creationId xmlns:a16="http://schemas.microsoft.com/office/drawing/2014/main" id="{2982F11B-D2C1-FDEE-164F-732F88EFDDFB}"/>
              </a:ext>
            </a:extLst>
          </p:cNvPr>
          <p:cNvSpPr>
            <a:spLocks noGrp="1"/>
          </p:cNvSpPr>
          <p:nvPr>
            <p:ph type="subTitle" idx="1"/>
          </p:nvPr>
        </p:nvSpPr>
        <p:spPr/>
        <p:txBody>
          <a:bodyPr/>
          <a:lstStyle/>
          <a:p>
            <a:r>
              <a:rPr lang="en-US" dirty="0"/>
              <a:t>Amulya Saxena</a:t>
            </a:r>
          </a:p>
          <a:p>
            <a:r>
              <a:rPr lang="en-US" dirty="0"/>
              <a:t>Travis Desell</a:t>
            </a:r>
          </a:p>
        </p:txBody>
      </p:sp>
    </p:spTree>
    <p:extLst>
      <p:ext uri="{BB962C8B-B14F-4D97-AF65-F5344CB8AC3E}">
        <p14:creationId xmlns:p14="http://schemas.microsoft.com/office/powerpoint/2010/main" val="1216518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07A9E5-93A6-60B0-9B71-C1CD0352B0C7}"/>
              </a:ext>
            </a:extLst>
          </p:cNvPr>
          <p:cNvSpPr>
            <a:spLocks noGrp="1"/>
          </p:cNvSpPr>
          <p:nvPr>
            <p:ph type="ctrTitle"/>
          </p:nvPr>
        </p:nvSpPr>
        <p:spPr/>
        <p:txBody>
          <a:bodyPr/>
          <a:lstStyle/>
          <a:p>
            <a:r>
              <a:rPr lang="en-US" dirty="0"/>
              <a:t>Overview</a:t>
            </a:r>
          </a:p>
        </p:txBody>
      </p:sp>
    </p:spTree>
    <p:extLst>
      <p:ext uri="{BB962C8B-B14F-4D97-AF65-F5344CB8AC3E}">
        <p14:creationId xmlns:p14="http://schemas.microsoft.com/office/powerpoint/2010/main" val="1677077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45AE1356-FF3F-8020-F581-09833A016672}"/>
              </a:ext>
            </a:extLst>
          </p:cNvPr>
          <p:cNvSpPr>
            <a:spLocks noGrp="1"/>
          </p:cNvSpPr>
          <p:nvPr>
            <p:ph type="title"/>
          </p:nvPr>
        </p:nvSpPr>
        <p:spPr>
          <a:xfrm>
            <a:off x="841248" y="566928"/>
            <a:ext cx="4068849" cy="5275943"/>
          </a:xfrm>
        </p:spPr>
        <p:txBody>
          <a:bodyPr anchor="t">
            <a:normAutofit/>
          </a:bodyPr>
          <a:lstStyle/>
          <a:p>
            <a:r>
              <a:rPr lang="en-US" dirty="0"/>
              <a:t>Proposed Project </a:t>
            </a:r>
          </a:p>
        </p:txBody>
      </p:sp>
      <p:sp>
        <p:nvSpPr>
          <p:cNvPr id="3" name="Content Placeholder 2">
            <a:extLst>
              <a:ext uri="{FF2B5EF4-FFF2-40B4-BE49-F238E27FC236}">
                <a16:creationId xmlns:a16="http://schemas.microsoft.com/office/drawing/2014/main" id="{7D52AFC4-DDF2-E8BF-1665-A2071A56A1CA}"/>
              </a:ext>
            </a:extLst>
          </p:cNvPr>
          <p:cNvSpPr>
            <a:spLocks noGrp="1"/>
          </p:cNvSpPr>
          <p:nvPr>
            <p:ph idx="1"/>
          </p:nvPr>
        </p:nvSpPr>
        <p:spPr>
          <a:xfrm>
            <a:off x="5532504" y="566927"/>
            <a:ext cx="5818248" cy="5275943"/>
          </a:xfrm>
        </p:spPr>
        <p:txBody>
          <a:bodyPr>
            <a:normAutofit/>
          </a:bodyPr>
          <a:lstStyle/>
          <a:p>
            <a:r>
              <a:rPr lang="en-US" sz="2000" dirty="0"/>
              <a:t>Develop an agent to learn trading strategies for the DJI stocks leveraging reinforcement learning.</a:t>
            </a:r>
          </a:p>
          <a:p>
            <a:r>
              <a:rPr lang="en-US" sz="2000" dirty="0"/>
              <a:t>Create a system that can adapt to market changes and optimize strategic decisions in real time aiming to maximize returns. </a:t>
            </a:r>
          </a:p>
          <a:p>
            <a:r>
              <a:rPr lang="en-US" sz="2000" dirty="0"/>
              <a:t>Evaluate trading strategy performances using metrics and choose which the model will use. </a:t>
            </a:r>
          </a:p>
          <a:p>
            <a:endParaRPr lang="en-US" sz="2000" dirty="0"/>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014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C1629-CB9C-AFBA-3493-6EADBB1498B1}"/>
              </a:ext>
            </a:extLst>
          </p:cNvPr>
          <p:cNvSpPr>
            <a:spLocks noGrp="1"/>
          </p:cNvSpPr>
          <p:nvPr>
            <p:ph type="title"/>
          </p:nvPr>
        </p:nvSpPr>
        <p:spPr/>
        <p:txBody>
          <a:bodyPr/>
          <a:lstStyle/>
          <a:p>
            <a:r>
              <a:rPr lang="en-US" dirty="0"/>
              <a:t>Optimizing + Reinforcement Learning</a:t>
            </a:r>
          </a:p>
        </p:txBody>
      </p:sp>
      <p:sp>
        <p:nvSpPr>
          <p:cNvPr id="3" name="Content Placeholder 2">
            <a:extLst>
              <a:ext uri="{FF2B5EF4-FFF2-40B4-BE49-F238E27FC236}">
                <a16:creationId xmlns:a16="http://schemas.microsoft.com/office/drawing/2014/main" id="{2749D226-39C3-4994-740B-3BE7CC2B89C9}"/>
              </a:ext>
            </a:extLst>
          </p:cNvPr>
          <p:cNvSpPr>
            <a:spLocks noGrp="1"/>
          </p:cNvSpPr>
          <p:nvPr>
            <p:ph idx="1"/>
          </p:nvPr>
        </p:nvSpPr>
        <p:spPr/>
        <p:txBody>
          <a:bodyPr/>
          <a:lstStyle/>
          <a:p>
            <a:r>
              <a:rPr lang="en-US" dirty="0"/>
              <a:t>What it is : RL + Trading Strategies</a:t>
            </a:r>
          </a:p>
          <a:p>
            <a:r>
              <a:rPr lang="en-US" dirty="0"/>
              <a:t>Goals</a:t>
            </a:r>
          </a:p>
          <a:p>
            <a:pPr lvl="1"/>
            <a:r>
              <a:rPr lang="en-US" dirty="0"/>
              <a:t>Learning from the Stock Market</a:t>
            </a:r>
          </a:p>
          <a:p>
            <a:pPr lvl="1"/>
            <a:r>
              <a:rPr lang="en-US" dirty="0"/>
              <a:t>Trading Decisions</a:t>
            </a:r>
          </a:p>
          <a:p>
            <a:pPr lvl="1"/>
            <a:r>
              <a:rPr lang="en-US" dirty="0"/>
              <a:t>Increase Profitability</a:t>
            </a:r>
          </a:p>
          <a:p>
            <a:endParaRPr lang="en-US" dirty="0"/>
          </a:p>
        </p:txBody>
      </p:sp>
    </p:spTree>
    <p:extLst>
      <p:ext uri="{BB962C8B-B14F-4D97-AF65-F5344CB8AC3E}">
        <p14:creationId xmlns:p14="http://schemas.microsoft.com/office/powerpoint/2010/main" val="4067723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45AE1356-FF3F-8020-F581-09833A016672}"/>
              </a:ext>
            </a:extLst>
          </p:cNvPr>
          <p:cNvSpPr>
            <a:spLocks noGrp="1"/>
          </p:cNvSpPr>
          <p:nvPr>
            <p:ph type="title"/>
          </p:nvPr>
        </p:nvSpPr>
        <p:spPr>
          <a:xfrm>
            <a:off x="841248" y="566928"/>
            <a:ext cx="4068849" cy="5275943"/>
          </a:xfrm>
        </p:spPr>
        <p:txBody>
          <a:bodyPr anchor="t">
            <a:normAutofit/>
          </a:bodyPr>
          <a:lstStyle/>
          <a:p>
            <a:r>
              <a:rPr lang="en-US" dirty="0"/>
              <a:t>Approach</a:t>
            </a:r>
          </a:p>
        </p:txBody>
      </p:sp>
      <p:sp>
        <p:nvSpPr>
          <p:cNvPr id="3" name="Content Placeholder 2">
            <a:extLst>
              <a:ext uri="{FF2B5EF4-FFF2-40B4-BE49-F238E27FC236}">
                <a16:creationId xmlns:a16="http://schemas.microsoft.com/office/drawing/2014/main" id="{7D52AFC4-DDF2-E8BF-1665-A2071A56A1CA}"/>
              </a:ext>
            </a:extLst>
          </p:cNvPr>
          <p:cNvSpPr>
            <a:spLocks noGrp="1"/>
          </p:cNvSpPr>
          <p:nvPr>
            <p:ph idx="1"/>
          </p:nvPr>
        </p:nvSpPr>
        <p:spPr>
          <a:xfrm>
            <a:off x="5532504" y="566927"/>
            <a:ext cx="5818248" cy="5563702"/>
          </a:xfrm>
        </p:spPr>
        <p:txBody>
          <a:bodyPr>
            <a:normAutofit/>
          </a:bodyPr>
          <a:lstStyle/>
          <a:p>
            <a:r>
              <a:rPr lang="en-US" sz="2000" dirty="0"/>
              <a:t>Semester 1 - Foundations</a:t>
            </a:r>
          </a:p>
          <a:p>
            <a:pPr lvl="1"/>
            <a:r>
              <a:rPr lang="en-US" sz="1600" dirty="0"/>
              <a:t>Literature Review and setting up framework</a:t>
            </a:r>
          </a:p>
          <a:p>
            <a:pPr marL="457200" lvl="1" indent="0">
              <a:buNone/>
            </a:pPr>
            <a:r>
              <a:rPr lang="en-US" sz="1600" dirty="0"/>
              <a:t>	Conduct extensive review focusing on RL 	algorithms.</a:t>
            </a:r>
          </a:p>
          <a:p>
            <a:pPr marL="457200" lvl="1" indent="0">
              <a:buNone/>
            </a:pPr>
            <a:r>
              <a:rPr lang="en-US" sz="1600" dirty="0"/>
              <a:t>	Define objectives and scope of the project.</a:t>
            </a:r>
          </a:p>
          <a:p>
            <a:pPr lvl="1"/>
            <a:r>
              <a:rPr lang="en-US" sz="1600" dirty="0"/>
              <a:t>EDA and Preprocessing</a:t>
            </a:r>
          </a:p>
          <a:p>
            <a:pPr lvl="1"/>
            <a:r>
              <a:rPr lang="en-US" sz="1600" dirty="0"/>
              <a:t>Feature Engineering</a:t>
            </a:r>
          </a:p>
          <a:p>
            <a:pPr marL="457200" lvl="1" indent="0">
              <a:buNone/>
            </a:pPr>
            <a:r>
              <a:rPr lang="en-US" sz="1600" dirty="0"/>
              <a:t>	Finding financial indicators that will work best for 	modeling.</a:t>
            </a:r>
            <a:endParaRPr lang="en-US" sz="1200" dirty="0"/>
          </a:p>
          <a:p>
            <a:pPr lvl="1"/>
            <a:r>
              <a:rPr lang="en-US" sz="1600" dirty="0"/>
              <a:t>Initial Model development</a:t>
            </a:r>
          </a:p>
          <a:p>
            <a:pPr marL="457200" lvl="1" indent="0">
              <a:buNone/>
            </a:pPr>
            <a:r>
              <a:rPr lang="en-US" sz="1600" dirty="0"/>
              <a:t>	Develop LSTM models, understand time series 	data patterns. </a:t>
            </a:r>
          </a:p>
          <a:p>
            <a:pPr marL="457200" lvl="1" indent="0">
              <a:buNone/>
            </a:pPr>
            <a:r>
              <a:rPr lang="en-US" sz="1600" dirty="0"/>
              <a:t>	Run experiments with simple reinforcement 	models to establish a baseline.</a:t>
            </a:r>
          </a:p>
          <a:p>
            <a:pPr lvl="1"/>
            <a:r>
              <a:rPr lang="en-US" sz="1600" dirty="0"/>
              <a:t>Evaluation and Report</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8203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45AE1356-FF3F-8020-F581-09833A016672}"/>
              </a:ext>
            </a:extLst>
          </p:cNvPr>
          <p:cNvSpPr>
            <a:spLocks noGrp="1"/>
          </p:cNvSpPr>
          <p:nvPr>
            <p:ph type="title"/>
          </p:nvPr>
        </p:nvSpPr>
        <p:spPr>
          <a:xfrm>
            <a:off x="841248" y="566928"/>
            <a:ext cx="5696712" cy="841249"/>
          </a:xfrm>
        </p:spPr>
        <p:txBody>
          <a:bodyPr anchor="t">
            <a:normAutofit/>
          </a:bodyPr>
          <a:lstStyle/>
          <a:p>
            <a:r>
              <a:rPr lang="en-US" dirty="0"/>
              <a:t>Approach – Semester 1</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293FEB5C-2EC0-5B55-84AC-B14A49FFC255}"/>
              </a:ext>
            </a:extLst>
          </p:cNvPr>
          <p:cNvSpPr/>
          <p:nvPr/>
        </p:nvSpPr>
        <p:spPr>
          <a:xfrm>
            <a:off x="926592" y="2770418"/>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Extensive review</a:t>
            </a:r>
          </a:p>
          <a:p>
            <a:pPr marL="285750" indent="-285750">
              <a:buFont typeface="Arial" panose="020B0604020202020204" pitchFamily="34" charset="0"/>
              <a:buChar char="•"/>
            </a:pPr>
            <a:r>
              <a:rPr lang="en-US" sz="1100" dirty="0"/>
              <a:t>Setup framework</a:t>
            </a:r>
          </a:p>
        </p:txBody>
      </p:sp>
      <p:sp>
        <p:nvSpPr>
          <p:cNvPr id="7" name="Rectangle 6">
            <a:extLst>
              <a:ext uri="{FF2B5EF4-FFF2-40B4-BE49-F238E27FC236}">
                <a16:creationId xmlns:a16="http://schemas.microsoft.com/office/drawing/2014/main" id="{00A63D93-8E7F-CE03-295F-DA6F7D34D810}"/>
              </a:ext>
            </a:extLst>
          </p:cNvPr>
          <p:cNvSpPr/>
          <p:nvPr/>
        </p:nvSpPr>
        <p:spPr>
          <a:xfrm>
            <a:off x="3662553"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Statistical Analysis</a:t>
            </a:r>
          </a:p>
          <a:p>
            <a:pPr marL="285750" indent="-285750">
              <a:buFont typeface="Arial" panose="020B0604020202020204" pitchFamily="34" charset="0"/>
              <a:buChar char="•"/>
            </a:pPr>
            <a:r>
              <a:rPr lang="en-US" sz="1100" dirty="0"/>
              <a:t>Data Preprocessing</a:t>
            </a:r>
          </a:p>
        </p:txBody>
      </p:sp>
      <p:sp>
        <p:nvSpPr>
          <p:cNvPr id="9" name="Rectangle 8">
            <a:extLst>
              <a:ext uri="{FF2B5EF4-FFF2-40B4-BE49-F238E27FC236}">
                <a16:creationId xmlns:a16="http://schemas.microsoft.com/office/drawing/2014/main" id="{AAFF5327-5072-309A-821D-42C5DDC32B74}"/>
              </a:ext>
            </a:extLst>
          </p:cNvPr>
          <p:cNvSpPr/>
          <p:nvPr/>
        </p:nvSpPr>
        <p:spPr>
          <a:xfrm>
            <a:off x="6372415"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Creating new features</a:t>
            </a:r>
          </a:p>
          <a:p>
            <a:pPr marL="285750" indent="-285750">
              <a:buFont typeface="Arial" panose="020B0604020202020204" pitchFamily="34" charset="0"/>
              <a:buChar char="•"/>
            </a:pPr>
            <a:r>
              <a:rPr lang="en-US" sz="1100" dirty="0"/>
              <a:t>Finding financial indicators</a:t>
            </a:r>
          </a:p>
        </p:txBody>
      </p:sp>
      <p:sp>
        <p:nvSpPr>
          <p:cNvPr id="11" name="Rectangle 10">
            <a:extLst>
              <a:ext uri="{FF2B5EF4-FFF2-40B4-BE49-F238E27FC236}">
                <a16:creationId xmlns:a16="http://schemas.microsoft.com/office/drawing/2014/main" id="{F8BF228E-6130-5C12-A656-EDA561D3D604}"/>
              </a:ext>
            </a:extLst>
          </p:cNvPr>
          <p:cNvSpPr/>
          <p:nvPr/>
        </p:nvSpPr>
        <p:spPr>
          <a:xfrm>
            <a:off x="9082278"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171450" indent="-171450">
              <a:buFont typeface="Arial" panose="020B0604020202020204" pitchFamily="34" charset="0"/>
              <a:buChar char="•"/>
            </a:pPr>
            <a:r>
              <a:rPr lang="en-US" sz="1100" dirty="0"/>
              <a:t>Develop baseline models</a:t>
            </a:r>
          </a:p>
          <a:p>
            <a:pPr marL="171450" indent="-171450">
              <a:buFont typeface="Arial" panose="020B0604020202020204" pitchFamily="34" charset="0"/>
              <a:buChar char="•"/>
            </a:pPr>
            <a:r>
              <a:rPr lang="en-US" sz="1100" dirty="0"/>
              <a:t>Run experiments</a:t>
            </a:r>
          </a:p>
        </p:txBody>
      </p:sp>
      <p:sp>
        <p:nvSpPr>
          <p:cNvPr id="13" name="Rectangle 12">
            <a:extLst>
              <a:ext uri="{FF2B5EF4-FFF2-40B4-BE49-F238E27FC236}">
                <a16:creationId xmlns:a16="http://schemas.microsoft.com/office/drawing/2014/main" id="{652EC8FC-282E-F9AA-C94E-1D9A2E1073FB}"/>
              </a:ext>
            </a:extLst>
          </p:cNvPr>
          <p:cNvSpPr/>
          <p:nvPr/>
        </p:nvSpPr>
        <p:spPr>
          <a:xfrm>
            <a:off x="1920240" y="3831336"/>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Literature Review</a:t>
            </a:r>
          </a:p>
        </p:txBody>
      </p:sp>
      <p:sp>
        <p:nvSpPr>
          <p:cNvPr id="14" name="Rectangle 13">
            <a:extLst>
              <a:ext uri="{FF2B5EF4-FFF2-40B4-BE49-F238E27FC236}">
                <a16:creationId xmlns:a16="http://schemas.microsoft.com/office/drawing/2014/main" id="{FF44E822-9234-1CCB-B738-427BC931B5A2}"/>
              </a:ext>
            </a:extLst>
          </p:cNvPr>
          <p:cNvSpPr/>
          <p:nvPr/>
        </p:nvSpPr>
        <p:spPr>
          <a:xfrm>
            <a:off x="4747260" y="3837225"/>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EDA</a:t>
            </a:r>
          </a:p>
        </p:txBody>
      </p:sp>
      <p:sp>
        <p:nvSpPr>
          <p:cNvPr id="15" name="Rectangle 14">
            <a:extLst>
              <a:ext uri="{FF2B5EF4-FFF2-40B4-BE49-F238E27FC236}">
                <a16:creationId xmlns:a16="http://schemas.microsoft.com/office/drawing/2014/main" id="{9974D16E-67CF-0A72-6FCB-B436DE76C123}"/>
              </a:ext>
            </a:extLst>
          </p:cNvPr>
          <p:cNvSpPr/>
          <p:nvPr/>
        </p:nvSpPr>
        <p:spPr>
          <a:xfrm>
            <a:off x="7340727" y="3826549"/>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Feature Engineering</a:t>
            </a:r>
          </a:p>
        </p:txBody>
      </p:sp>
      <p:sp>
        <p:nvSpPr>
          <p:cNvPr id="16" name="Rectangle 15">
            <a:extLst>
              <a:ext uri="{FF2B5EF4-FFF2-40B4-BE49-F238E27FC236}">
                <a16:creationId xmlns:a16="http://schemas.microsoft.com/office/drawing/2014/main" id="{BAAB04E7-B112-22BF-C071-64BE2A1A1729}"/>
              </a:ext>
            </a:extLst>
          </p:cNvPr>
          <p:cNvSpPr/>
          <p:nvPr/>
        </p:nvSpPr>
        <p:spPr>
          <a:xfrm>
            <a:off x="10173843" y="3808046"/>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Model Development</a:t>
            </a:r>
          </a:p>
        </p:txBody>
      </p:sp>
    </p:spTree>
    <p:extLst>
      <p:ext uri="{BB962C8B-B14F-4D97-AF65-F5344CB8AC3E}">
        <p14:creationId xmlns:p14="http://schemas.microsoft.com/office/powerpoint/2010/main" val="2394687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45AE1356-FF3F-8020-F581-09833A016672}"/>
              </a:ext>
            </a:extLst>
          </p:cNvPr>
          <p:cNvSpPr>
            <a:spLocks noGrp="1"/>
          </p:cNvSpPr>
          <p:nvPr>
            <p:ph type="title"/>
          </p:nvPr>
        </p:nvSpPr>
        <p:spPr>
          <a:xfrm>
            <a:off x="841248" y="566928"/>
            <a:ext cx="5696712" cy="841249"/>
          </a:xfrm>
        </p:spPr>
        <p:txBody>
          <a:bodyPr anchor="t">
            <a:normAutofit/>
          </a:bodyPr>
          <a:lstStyle/>
          <a:p>
            <a:r>
              <a:rPr lang="en-US" dirty="0"/>
              <a:t>Approach – Semester 2</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293FEB5C-2EC0-5B55-84AC-B14A49FFC255}"/>
              </a:ext>
            </a:extLst>
          </p:cNvPr>
          <p:cNvSpPr/>
          <p:nvPr/>
        </p:nvSpPr>
        <p:spPr>
          <a:xfrm>
            <a:off x="926592" y="2770418"/>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Simulate trend following, momentum-based strategies.</a:t>
            </a:r>
          </a:p>
        </p:txBody>
      </p:sp>
      <p:sp>
        <p:nvSpPr>
          <p:cNvPr id="7" name="Rectangle 6">
            <a:extLst>
              <a:ext uri="{FF2B5EF4-FFF2-40B4-BE49-F238E27FC236}">
                <a16:creationId xmlns:a16="http://schemas.microsoft.com/office/drawing/2014/main" id="{00A63D93-8E7F-CE03-295F-DA6F7D34D810}"/>
              </a:ext>
            </a:extLst>
          </p:cNvPr>
          <p:cNvSpPr/>
          <p:nvPr/>
        </p:nvSpPr>
        <p:spPr>
          <a:xfrm>
            <a:off x="3662553"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Let Agent explore and learn in environments</a:t>
            </a:r>
          </a:p>
        </p:txBody>
      </p:sp>
      <p:sp>
        <p:nvSpPr>
          <p:cNvPr id="9" name="Rectangle 8">
            <a:extLst>
              <a:ext uri="{FF2B5EF4-FFF2-40B4-BE49-F238E27FC236}">
                <a16:creationId xmlns:a16="http://schemas.microsoft.com/office/drawing/2014/main" id="{AAFF5327-5072-309A-821D-42C5DDC32B74}"/>
              </a:ext>
            </a:extLst>
          </p:cNvPr>
          <p:cNvSpPr/>
          <p:nvPr/>
        </p:nvSpPr>
        <p:spPr>
          <a:xfrm>
            <a:off x="6372415"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Configure Database</a:t>
            </a:r>
          </a:p>
          <a:p>
            <a:pPr marL="285750" indent="-285750">
              <a:buFont typeface="Arial" panose="020B0604020202020204" pitchFamily="34" charset="0"/>
              <a:buChar char="•"/>
            </a:pPr>
            <a:r>
              <a:rPr lang="en-US" sz="1100" dirty="0"/>
              <a:t>Develop UI</a:t>
            </a:r>
          </a:p>
        </p:txBody>
      </p:sp>
      <p:sp>
        <p:nvSpPr>
          <p:cNvPr id="11" name="Rectangle 10">
            <a:extLst>
              <a:ext uri="{FF2B5EF4-FFF2-40B4-BE49-F238E27FC236}">
                <a16:creationId xmlns:a16="http://schemas.microsoft.com/office/drawing/2014/main" id="{F8BF228E-6130-5C12-A656-EDA561D3D604}"/>
              </a:ext>
            </a:extLst>
          </p:cNvPr>
          <p:cNvSpPr/>
          <p:nvPr/>
        </p:nvSpPr>
        <p:spPr>
          <a:xfrm>
            <a:off x="9082278"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171450" indent="-171450">
              <a:buFont typeface="Arial" panose="020B0604020202020204" pitchFamily="34" charset="0"/>
              <a:buChar char="•"/>
            </a:pPr>
            <a:r>
              <a:rPr lang="en-US" sz="1100" dirty="0"/>
              <a:t>Document process, results</a:t>
            </a:r>
          </a:p>
          <a:p>
            <a:pPr marL="171450" indent="-171450">
              <a:buFont typeface="Arial" panose="020B0604020202020204" pitchFamily="34" charset="0"/>
              <a:buChar char="•"/>
            </a:pPr>
            <a:r>
              <a:rPr lang="en-US" sz="1100" dirty="0"/>
              <a:t>Present findings</a:t>
            </a:r>
          </a:p>
        </p:txBody>
      </p:sp>
      <p:sp>
        <p:nvSpPr>
          <p:cNvPr id="13" name="Rectangle 12">
            <a:extLst>
              <a:ext uri="{FF2B5EF4-FFF2-40B4-BE49-F238E27FC236}">
                <a16:creationId xmlns:a16="http://schemas.microsoft.com/office/drawing/2014/main" id="{652EC8FC-282E-F9AA-C94E-1D9A2E1073FB}"/>
              </a:ext>
            </a:extLst>
          </p:cNvPr>
          <p:cNvSpPr/>
          <p:nvPr/>
        </p:nvSpPr>
        <p:spPr>
          <a:xfrm>
            <a:off x="1920240" y="3831336"/>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Develop models</a:t>
            </a:r>
          </a:p>
        </p:txBody>
      </p:sp>
      <p:sp>
        <p:nvSpPr>
          <p:cNvPr id="14" name="Rectangle 13">
            <a:extLst>
              <a:ext uri="{FF2B5EF4-FFF2-40B4-BE49-F238E27FC236}">
                <a16:creationId xmlns:a16="http://schemas.microsoft.com/office/drawing/2014/main" id="{FF44E822-9234-1CCB-B738-427BC931B5A2}"/>
              </a:ext>
            </a:extLst>
          </p:cNvPr>
          <p:cNvSpPr/>
          <p:nvPr/>
        </p:nvSpPr>
        <p:spPr>
          <a:xfrm>
            <a:off x="4747260" y="3837225"/>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RL integration</a:t>
            </a:r>
          </a:p>
        </p:txBody>
      </p:sp>
      <p:sp>
        <p:nvSpPr>
          <p:cNvPr id="15" name="Rectangle 14">
            <a:extLst>
              <a:ext uri="{FF2B5EF4-FFF2-40B4-BE49-F238E27FC236}">
                <a16:creationId xmlns:a16="http://schemas.microsoft.com/office/drawing/2014/main" id="{9974D16E-67CF-0A72-6FCB-B436DE76C123}"/>
              </a:ext>
            </a:extLst>
          </p:cNvPr>
          <p:cNvSpPr/>
          <p:nvPr/>
        </p:nvSpPr>
        <p:spPr>
          <a:xfrm>
            <a:off x="7340727" y="3826549"/>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UI and Database </a:t>
            </a:r>
          </a:p>
        </p:txBody>
      </p:sp>
      <p:sp>
        <p:nvSpPr>
          <p:cNvPr id="16" name="Rectangle 15">
            <a:extLst>
              <a:ext uri="{FF2B5EF4-FFF2-40B4-BE49-F238E27FC236}">
                <a16:creationId xmlns:a16="http://schemas.microsoft.com/office/drawing/2014/main" id="{BAAB04E7-B112-22BF-C071-64BE2A1A1729}"/>
              </a:ext>
            </a:extLst>
          </p:cNvPr>
          <p:cNvSpPr/>
          <p:nvPr/>
        </p:nvSpPr>
        <p:spPr>
          <a:xfrm>
            <a:off x="10173843" y="3808046"/>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Documentation</a:t>
            </a:r>
          </a:p>
        </p:txBody>
      </p:sp>
    </p:spTree>
    <p:extLst>
      <p:ext uri="{BB962C8B-B14F-4D97-AF65-F5344CB8AC3E}">
        <p14:creationId xmlns:p14="http://schemas.microsoft.com/office/powerpoint/2010/main" val="2821495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45AE1356-FF3F-8020-F581-09833A016672}"/>
              </a:ext>
            </a:extLst>
          </p:cNvPr>
          <p:cNvSpPr>
            <a:spLocks noGrp="1"/>
          </p:cNvSpPr>
          <p:nvPr>
            <p:ph type="title"/>
          </p:nvPr>
        </p:nvSpPr>
        <p:spPr>
          <a:xfrm>
            <a:off x="841248" y="566928"/>
            <a:ext cx="4068849" cy="5275943"/>
          </a:xfrm>
        </p:spPr>
        <p:txBody>
          <a:bodyPr anchor="t">
            <a:normAutofit/>
          </a:bodyPr>
          <a:lstStyle/>
          <a:p>
            <a:r>
              <a:rPr lang="en-US" dirty="0"/>
              <a:t>Approach</a:t>
            </a:r>
          </a:p>
        </p:txBody>
      </p:sp>
      <p:sp>
        <p:nvSpPr>
          <p:cNvPr id="3" name="Content Placeholder 2">
            <a:extLst>
              <a:ext uri="{FF2B5EF4-FFF2-40B4-BE49-F238E27FC236}">
                <a16:creationId xmlns:a16="http://schemas.microsoft.com/office/drawing/2014/main" id="{7D52AFC4-DDF2-E8BF-1665-A2071A56A1CA}"/>
              </a:ext>
            </a:extLst>
          </p:cNvPr>
          <p:cNvSpPr>
            <a:spLocks noGrp="1"/>
          </p:cNvSpPr>
          <p:nvPr>
            <p:ph idx="1"/>
          </p:nvPr>
        </p:nvSpPr>
        <p:spPr>
          <a:xfrm>
            <a:off x="5532504" y="566927"/>
            <a:ext cx="5818248" cy="5563702"/>
          </a:xfrm>
        </p:spPr>
        <p:txBody>
          <a:bodyPr>
            <a:normAutofit/>
          </a:bodyPr>
          <a:lstStyle/>
          <a:p>
            <a:r>
              <a:rPr lang="en-US" sz="2000" dirty="0"/>
              <a:t>Semester 2 – Advanced Model Development</a:t>
            </a:r>
          </a:p>
          <a:p>
            <a:pPr lvl="1"/>
            <a:r>
              <a:rPr lang="en-US" sz="1600" dirty="0"/>
              <a:t>Develop models for trading strategies</a:t>
            </a:r>
          </a:p>
          <a:p>
            <a:pPr marL="457200" lvl="1" indent="0">
              <a:buNone/>
            </a:pPr>
            <a:r>
              <a:rPr lang="en-US" sz="1600" dirty="0"/>
              <a:t>	Simulate Trend following, momentum based and 	mean reversion strategies.</a:t>
            </a:r>
            <a:endParaRPr lang="en-US" sz="1200" dirty="0"/>
          </a:p>
          <a:p>
            <a:pPr lvl="1"/>
            <a:r>
              <a:rPr lang="en-US" sz="1600" dirty="0"/>
              <a:t>Integration with RL Agent</a:t>
            </a:r>
          </a:p>
          <a:p>
            <a:pPr marL="457200" lvl="1" indent="0">
              <a:buNone/>
            </a:pPr>
            <a:r>
              <a:rPr lang="en-US" sz="1600" dirty="0"/>
              <a:t>	Let agent explore and learn from environments.</a:t>
            </a:r>
          </a:p>
          <a:p>
            <a:pPr lvl="1"/>
            <a:r>
              <a:rPr lang="en-US" sz="1600" dirty="0"/>
              <a:t>Model Selection and Testing</a:t>
            </a:r>
          </a:p>
          <a:p>
            <a:pPr marL="457200" lvl="1" indent="0">
              <a:buNone/>
            </a:pPr>
            <a:r>
              <a:rPr lang="en-US" sz="1600" dirty="0"/>
              <a:t>	Comprehensive testing, fine tune parameters, 	optimize learning process.</a:t>
            </a:r>
          </a:p>
          <a:p>
            <a:pPr lvl="1"/>
            <a:r>
              <a:rPr lang="en-US" sz="1600" dirty="0"/>
              <a:t>Performance Evaluation</a:t>
            </a:r>
          </a:p>
          <a:p>
            <a:pPr marL="457200" lvl="1" indent="0">
              <a:buNone/>
            </a:pPr>
            <a:r>
              <a:rPr lang="en-US" sz="1600" dirty="0"/>
              <a:t>	Evaluate results from semester 1 models and other 	models available in the same area of research.</a:t>
            </a:r>
          </a:p>
          <a:p>
            <a:pPr lvl="1"/>
            <a:r>
              <a:rPr lang="en-US" sz="1600" dirty="0"/>
              <a:t>Documentation and Presentation</a:t>
            </a:r>
          </a:p>
          <a:p>
            <a:pPr marL="457200" lvl="1" indent="0">
              <a:buNone/>
            </a:pPr>
            <a:r>
              <a:rPr lang="en-US" sz="1600" dirty="0"/>
              <a:t>	Document the process, testing methodologies and 	results.</a:t>
            </a:r>
          </a:p>
          <a:p>
            <a:pPr marL="457200" lvl="1" indent="0">
              <a:buNone/>
            </a:pPr>
            <a:r>
              <a:rPr lang="en-US" sz="1600" dirty="0"/>
              <a:t>	Prepare presentations and report findings. </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1896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B1C769-7A75-60FD-35C8-86A73F01B823}"/>
              </a:ext>
            </a:extLst>
          </p:cNvPr>
          <p:cNvSpPr>
            <a:spLocks noGrp="1"/>
          </p:cNvSpPr>
          <p:nvPr>
            <p:ph type="ctrTitle"/>
          </p:nvPr>
        </p:nvSpPr>
        <p:spPr/>
        <p:txBody>
          <a:bodyPr/>
          <a:lstStyle/>
          <a:p>
            <a:r>
              <a:rPr lang="en-US" dirty="0"/>
              <a:t>Domain Model</a:t>
            </a:r>
          </a:p>
        </p:txBody>
      </p:sp>
    </p:spTree>
    <p:extLst>
      <p:ext uri="{BB962C8B-B14F-4D97-AF65-F5344CB8AC3E}">
        <p14:creationId xmlns:p14="http://schemas.microsoft.com/office/powerpoint/2010/main" val="11548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926388-3A92-254E-E58C-59CB84A3B64E}"/>
              </a:ext>
            </a:extLst>
          </p:cNvPr>
          <p:cNvPicPr>
            <a:picLocks noChangeAspect="1"/>
          </p:cNvPicPr>
          <p:nvPr/>
        </p:nvPicPr>
        <p:blipFill>
          <a:blip r:embed="rId3"/>
          <a:stretch>
            <a:fillRect/>
          </a:stretch>
        </p:blipFill>
        <p:spPr>
          <a:xfrm>
            <a:off x="2209800" y="5443"/>
            <a:ext cx="7772400" cy="6847114"/>
          </a:xfrm>
          <a:prstGeom prst="rect">
            <a:avLst/>
          </a:prstGeom>
        </p:spPr>
      </p:pic>
    </p:spTree>
    <p:extLst>
      <p:ext uri="{BB962C8B-B14F-4D97-AF65-F5344CB8AC3E}">
        <p14:creationId xmlns:p14="http://schemas.microsoft.com/office/powerpoint/2010/main" val="2399042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B1C769-7A75-60FD-35C8-86A73F01B823}"/>
              </a:ext>
            </a:extLst>
          </p:cNvPr>
          <p:cNvSpPr>
            <a:spLocks noGrp="1"/>
          </p:cNvSpPr>
          <p:nvPr>
            <p:ph type="ctrTitle"/>
          </p:nvPr>
        </p:nvSpPr>
        <p:spPr/>
        <p:txBody>
          <a:bodyPr/>
          <a:lstStyle/>
          <a:p>
            <a:r>
              <a:rPr lang="en-US" dirty="0"/>
              <a:t>Architecture Model</a:t>
            </a:r>
          </a:p>
        </p:txBody>
      </p:sp>
    </p:spTree>
    <p:extLst>
      <p:ext uri="{BB962C8B-B14F-4D97-AF65-F5344CB8AC3E}">
        <p14:creationId xmlns:p14="http://schemas.microsoft.com/office/powerpoint/2010/main" val="3181279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1E99D-D6A9-47E8-CF39-5F05A734A3B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5195AB6-D584-B5E2-39AB-0B30F059448D}"/>
              </a:ext>
            </a:extLst>
          </p:cNvPr>
          <p:cNvSpPr>
            <a:spLocks noGrp="1"/>
          </p:cNvSpPr>
          <p:nvPr>
            <p:ph idx="1"/>
          </p:nvPr>
        </p:nvSpPr>
        <p:spPr/>
        <p:txBody>
          <a:bodyPr/>
          <a:lstStyle/>
          <a:p>
            <a:r>
              <a:rPr lang="en-US" dirty="0"/>
              <a:t>Background</a:t>
            </a:r>
          </a:p>
          <a:p>
            <a:r>
              <a:rPr lang="en-US" dirty="0"/>
              <a:t>Domain and Architecture Models </a:t>
            </a:r>
          </a:p>
          <a:p>
            <a:r>
              <a:rPr lang="en-US" dirty="0"/>
              <a:t>Data Pipelines</a:t>
            </a:r>
          </a:p>
          <a:p>
            <a:r>
              <a:rPr lang="en-US" dirty="0"/>
              <a:t>Results</a:t>
            </a:r>
          </a:p>
          <a:p>
            <a:r>
              <a:rPr lang="en-US" dirty="0"/>
              <a:t>Demo</a:t>
            </a:r>
          </a:p>
          <a:p>
            <a:r>
              <a:rPr lang="en-US" dirty="0"/>
              <a:t>Conclusion </a:t>
            </a:r>
            <a:r>
              <a:rPr lang="en-US"/>
              <a:t>and Future Work</a:t>
            </a:r>
            <a:endParaRPr lang="en-US" dirty="0"/>
          </a:p>
        </p:txBody>
      </p:sp>
    </p:spTree>
    <p:extLst>
      <p:ext uri="{BB962C8B-B14F-4D97-AF65-F5344CB8AC3E}">
        <p14:creationId xmlns:p14="http://schemas.microsoft.com/office/powerpoint/2010/main" val="2312986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3DEDDF-056D-8410-DDFF-C4D2CFD258E9}"/>
              </a:ext>
            </a:extLst>
          </p:cNvPr>
          <p:cNvPicPr>
            <a:picLocks noChangeAspect="1"/>
          </p:cNvPicPr>
          <p:nvPr/>
        </p:nvPicPr>
        <p:blipFill>
          <a:blip r:embed="rId3"/>
          <a:stretch>
            <a:fillRect/>
          </a:stretch>
        </p:blipFill>
        <p:spPr>
          <a:xfrm>
            <a:off x="1395819" y="752396"/>
            <a:ext cx="9400362" cy="5353208"/>
          </a:xfrm>
          <a:prstGeom prst="rect">
            <a:avLst/>
          </a:prstGeom>
        </p:spPr>
      </p:pic>
    </p:spTree>
    <p:extLst>
      <p:ext uri="{BB962C8B-B14F-4D97-AF65-F5344CB8AC3E}">
        <p14:creationId xmlns:p14="http://schemas.microsoft.com/office/powerpoint/2010/main" val="829213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966B3-05B6-B3BE-FCDE-08ECD6A296F5}"/>
              </a:ext>
            </a:extLst>
          </p:cNvPr>
          <p:cNvSpPr>
            <a:spLocks noGrp="1"/>
          </p:cNvSpPr>
          <p:nvPr>
            <p:ph type="title"/>
          </p:nvPr>
        </p:nvSpPr>
        <p:spPr/>
        <p:txBody>
          <a:bodyPr/>
          <a:lstStyle/>
          <a:p>
            <a:r>
              <a:rPr lang="en-US" dirty="0"/>
              <a:t>Data Foundations</a:t>
            </a:r>
          </a:p>
        </p:txBody>
      </p:sp>
      <p:sp>
        <p:nvSpPr>
          <p:cNvPr id="3" name="Content Placeholder 2">
            <a:extLst>
              <a:ext uri="{FF2B5EF4-FFF2-40B4-BE49-F238E27FC236}">
                <a16:creationId xmlns:a16="http://schemas.microsoft.com/office/drawing/2014/main" id="{CF465D89-DE34-166B-9DFB-B11690A9E048}"/>
              </a:ext>
            </a:extLst>
          </p:cNvPr>
          <p:cNvSpPr>
            <a:spLocks noGrp="1"/>
          </p:cNvSpPr>
          <p:nvPr>
            <p:ph idx="1"/>
          </p:nvPr>
        </p:nvSpPr>
        <p:spPr/>
        <p:txBody>
          <a:bodyPr/>
          <a:lstStyle/>
          <a:p>
            <a:r>
              <a:rPr lang="en-US" dirty="0"/>
              <a:t>Data Ingestion </a:t>
            </a:r>
          </a:p>
          <a:p>
            <a:r>
              <a:rPr lang="en-US" dirty="0"/>
              <a:t>Data Preprocessing and Feature Engineering </a:t>
            </a:r>
          </a:p>
          <a:p>
            <a:r>
              <a:rPr lang="en-US" dirty="0"/>
              <a:t>Database </a:t>
            </a:r>
          </a:p>
        </p:txBody>
      </p:sp>
    </p:spTree>
    <p:extLst>
      <p:ext uri="{BB962C8B-B14F-4D97-AF65-F5344CB8AC3E}">
        <p14:creationId xmlns:p14="http://schemas.microsoft.com/office/powerpoint/2010/main" val="2044482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C3646-0FEA-AB33-B4C9-A5F7DEF2FA66}"/>
              </a:ext>
            </a:extLst>
          </p:cNvPr>
          <p:cNvSpPr>
            <a:spLocks noGrp="1"/>
          </p:cNvSpPr>
          <p:nvPr>
            <p:ph type="title"/>
          </p:nvPr>
        </p:nvSpPr>
        <p:spPr/>
        <p:txBody>
          <a:bodyPr/>
          <a:lstStyle/>
          <a:p>
            <a:r>
              <a:rPr lang="en-US" dirty="0"/>
              <a:t>Intelligence Core</a:t>
            </a:r>
          </a:p>
        </p:txBody>
      </p:sp>
      <p:sp>
        <p:nvSpPr>
          <p:cNvPr id="3" name="Content Placeholder 2">
            <a:extLst>
              <a:ext uri="{FF2B5EF4-FFF2-40B4-BE49-F238E27FC236}">
                <a16:creationId xmlns:a16="http://schemas.microsoft.com/office/drawing/2014/main" id="{2107307D-EEC3-6AA8-4E88-EFE79D299C0C}"/>
              </a:ext>
            </a:extLst>
          </p:cNvPr>
          <p:cNvSpPr>
            <a:spLocks noGrp="1"/>
          </p:cNvSpPr>
          <p:nvPr>
            <p:ph idx="1"/>
          </p:nvPr>
        </p:nvSpPr>
        <p:spPr/>
        <p:txBody>
          <a:bodyPr/>
          <a:lstStyle/>
          <a:p>
            <a:r>
              <a:rPr lang="en-US" dirty="0"/>
              <a:t>Machine / Deep Learning Baseline Models </a:t>
            </a:r>
          </a:p>
          <a:p>
            <a:r>
              <a:rPr lang="en-US" dirty="0"/>
              <a:t>RL Agent </a:t>
            </a:r>
          </a:p>
          <a:p>
            <a:r>
              <a:rPr lang="en-US" dirty="0"/>
              <a:t>Algorithms </a:t>
            </a:r>
          </a:p>
        </p:txBody>
      </p:sp>
    </p:spTree>
    <p:extLst>
      <p:ext uri="{BB962C8B-B14F-4D97-AF65-F5344CB8AC3E}">
        <p14:creationId xmlns:p14="http://schemas.microsoft.com/office/powerpoint/2010/main" val="143789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791C-1C62-164E-65AA-83398634B5F6}"/>
              </a:ext>
            </a:extLst>
          </p:cNvPr>
          <p:cNvSpPr>
            <a:spLocks noGrp="1"/>
          </p:cNvSpPr>
          <p:nvPr>
            <p:ph type="title"/>
          </p:nvPr>
        </p:nvSpPr>
        <p:spPr/>
        <p:txBody>
          <a:bodyPr/>
          <a:lstStyle/>
          <a:p>
            <a:r>
              <a:rPr lang="en-US" dirty="0"/>
              <a:t>User Interface</a:t>
            </a:r>
          </a:p>
        </p:txBody>
      </p:sp>
      <p:sp>
        <p:nvSpPr>
          <p:cNvPr id="3" name="Content Placeholder 2">
            <a:extLst>
              <a:ext uri="{FF2B5EF4-FFF2-40B4-BE49-F238E27FC236}">
                <a16:creationId xmlns:a16="http://schemas.microsoft.com/office/drawing/2014/main" id="{3CE82D0A-5BA1-6407-D47F-436AAA55EAA7}"/>
              </a:ext>
            </a:extLst>
          </p:cNvPr>
          <p:cNvSpPr>
            <a:spLocks noGrp="1"/>
          </p:cNvSpPr>
          <p:nvPr>
            <p:ph idx="1"/>
          </p:nvPr>
        </p:nvSpPr>
        <p:spPr/>
        <p:txBody>
          <a:bodyPr/>
          <a:lstStyle/>
          <a:p>
            <a:r>
              <a:rPr lang="en-US" dirty="0"/>
              <a:t>User Interface </a:t>
            </a:r>
          </a:p>
          <a:p>
            <a:r>
              <a:rPr lang="en-US" dirty="0"/>
              <a:t>Feedback Loop </a:t>
            </a:r>
          </a:p>
          <a:p>
            <a:r>
              <a:rPr lang="en-US" dirty="0"/>
              <a:t>Testing and Documentation </a:t>
            </a:r>
          </a:p>
          <a:p>
            <a:pPr marL="0" indent="0">
              <a:buNone/>
            </a:pPr>
            <a:endParaRPr lang="en-US" dirty="0"/>
          </a:p>
        </p:txBody>
      </p:sp>
    </p:spTree>
    <p:extLst>
      <p:ext uri="{BB962C8B-B14F-4D97-AF65-F5344CB8AC3E}">
        <p14:creationId xmlns:p14="http://schemas.microsoft.com/office/powerpoint/2010/main" val="851988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6E3A84-2178-A0F9-7AD4-AB1088E95B15}"/>
              </a:ext>
            </a:extLst>
          </p:cNvPr>
          <p:cNvSpPr>
            <a:spLocks noGrp="1"/>
          </p:cNvSpPr>
          <p:nvPr>
            <p:ph type="ctrTitle"/>
          </p:nvPr>
        </p:nvSpPr>
        <p:spPr/>
        <p:txBody>
          <a:bodyPr/>
          <a:lstStyle/>
          <a:p>
            <a:r>
              <a:rPr lang="en-US" dirty="0"/>
              <a:t>GitHub and Demo</a:t>
            </a:r>
          </a:p>
        </p:txBody>
      </p:sp>
    </p:spTree>
    <p:extLst>
      <p:ext uri="{BB962C8B-B14F-4D97-AF65-F5344CB8AC3E}">
        <p14:creationId xmlns:p14="http://schemas.microsoft.com/office/powerpoint/2010/main" val="2563149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4A041-0BAA-24E7-2908-761FB2D33739}"/>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BE56AE9C-4583-7FC5-9F31-2F4C5FB8CB52}"/>
              </a:ext>
            </a:extLst>
          </p:cNvPr>
          <p:cNvSpPr>
            <a:spLocks noGrp="1"/>
          </p:cNvSpPr>
          <p:nvPr>
            <p:ph idx="1"/>
          </p:nvPr>
        </p:nvSpPr>
        <p:spPr>
          <a:xfrm>
            <a:off x="1115568" y="2024482"/>
            <a:ext cx="10168128" cy="3694176"/>
          </a:xfrm>
        </p:spPr>
        <p:txBody>
          <a:bodyPr>
            <a:normAutofit/>
          </a:bodyPr>
          <a:lstStyle/>
          <a:p>
            <a:pPr marL="0" indent="0">
              <a:buNone/>
            </a:pPr>
            <a:endParaRPr lang="en-US" dirty="0"/>
          </a:p>
          <a:p>
            <a:r>
              <a:rPr lang="en-US" dirty="0"/>
              <a:t>Reinforcement Learning Algos</a:t>
            </a:r>
          </a:p>
          <a:p>
            <a:pPr lvl="1"/>
            <a:r>
              <a:rPr lang="en-US" dirty="0"/>
              <a:t>DQN</a:t>
            </a:r>
          </a:p>
          <a:p>
            <a:pPr lvl="1"/>
            <a:r>
              <a:rPr lang="en-US" dirty="0"/>
              <a:t>Reinforce</a:t>
            </a:r>
          </a:p>
          <a:p>
            <a:r>
              <a:rPr lang="en-US" dirty="0"/>
              <a:t>Pipeline Dev</a:t>
            </a:r>
          </a:p>
          <a:p>
            <a:pPr lvl="1"/>
            <a:r>
              <a:rPr lang="en-US" dirty="0"/>
              <a:t>Modeling Pipeline [in progress]</a:t>
            </a:r>
          </a:p>
          <a:p>
            <a:pPr lvl="1"/>
            <a:r>
              <a:rPr lang="en-US" dirty="0"/>
              <a:t>UI ideation started</a:t>
            </a:r>
          </a:p>
        </p:txBody>
      </p:sp>
    </p:spTree>
    <p:extLst>
      <p:ext uri="{BB962C8B-B14F-4D97-AF65-F5344CB8AC3E}">
        <p14:creationId xmlns:p14="http://schemas.microsoft.com/office/powerpoint/2010/main" val="4195925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90A4C-7F94-9980-3A6F-81FFEF217D1E}"/>
              </a:ext>
            </a:extLst>
          </p:cNvPr>
          <p:cNvSpPr>
            <a:spLocks noGrp="1"/>
          </p:cNvSpPr>
          <p:nvPr>
            <p:ph type="title"/>
          </p:nvPr>
        </p:nvSpPr>
        <p:spPr/>
        <p:txBody>
          <a:bodyPr/>
          <a:lstStyle/>
          <a:p>
            <a:r>
              <a:rPr lang="en-US" dirty="0"/>
              <a:t>Main Scripts</a:t>
            </a:r>
          </a:p>
        </p:txBody>
      </p:sp>
      <p:sp>
        <p:nvSpPr>
          <p:cNvPr id="3" name="Content Placeholder 2">
            <a:extLst>
              <a:ext uri="{FF2B5EF4-FFF2-40B4-BE49-F238E27FC236}">
                <a16:creationId xmlns:a16="http://schemas.microsoft.com/office/drawing/2014/main" id="{CAAE9C95-91B9-B8DD-9872-59F40AEF6D23}"/>
              </a:ext>
            </a:extLst>
          </p:cNvPr>
          <p:cNvSpPr>
            <a:spLocks noGrp="1"/>
          </p:cNvSpPr>
          <p:nvPr>
            <p:ph idx="1"/>
          </p:nvPr>
        </p:nvSpPr>
        <p:spPr>
          <a:xfrm>
            <a:off x="1115568" y="2407685"/>
            <a:ext cx="4894463" cy="3694176"/>
          </a:xfrm>
        </p:spPr>
        <p:txBody>
          <a:bodyPr>
            <a:normAutofit/>
          </a:bodyPr>
          <a:lstStyle/>
          <a:p>
            <a:pPr marL="0" indent="0">
              <a:buNone/>
            </a:pPr>
            <a:r>
              <a:rPr lang="en-US" dirty="0"/>
              <a:t>Environment.py</a:t>
            </a:r>
          </a:p>
          <a:p>
            <a:r>
              <a:rPr lang="en-US" sz="2200" dirty="0"/>
              <a:t>Framework for RL agent to interact with simulated environment.</a:t>
            </a:r>
          </a:p>
          <a:p>
            <a:pPr lvl="1"/>
            <a:r>
              <a:rPr lang="en-US" sz="1800" dirty="0"/>
              <a:t>Initialize</a:t>
            </a:r>
          </a:p>
          <a:p>
            <a:pPr lvl="1"/>
            <a:r>
              <a:rPr lang="en-US" sz="1800" dirty="0"/>
              <a:t>Reset</a:t>
            </a:r>
          </a:p>
          <a:p>
            <a:pPr lvl="1"/>
            <a:r>
              <a:rPr lang="en-US" sz="1800" dirty="0"/>
              <a:t>retrieves observation</a:t>
            </a:r>
          </a:p>
          <a:p>
            <a:pPr lvl="1"/>
            <a:r>
              <a:rPr lang="en-US" sz="1800" dirty="0"/>
              <a:t>Step(action, record that, update values, reward, move to next episode)</a:t>
            </a:r>
          </a:p>
          <a:p>
            <a:pPr lvl="1"/>
            <a:r>
              <a:rPr lang="en-US" sz="1800" dirty="0"/>
              <a:t>Render Output</a:t>
            </a:r>
          </a:p>
          <a:p>
            <a:endParaRPr lang="en-US" dirty="0"/>
          </a:p>
          <a:p>
            <a:endParaRPr lang="en-US" dirty="0"/>
          </a:p>
        </p:txBody>
      </p:sp>
      <p:sp>
        <p:nvSpPr>
          <p:cNvPr id="5" name="Content Placeholder 2">
            <a:extLst>
              <a:ext uri="{FF2B5EF4-FFF2-40B4-BE49-F238E27FC236}">
                <a16:creationId xmlns:a16="http://schemas.microsoft.com/office/drawing/2014/main" id="{6539EE81-9452-0209-588B-2CB4F6136A09}"/>
              </a:ext>
            </a:extLst>
          </p:cNvPr>
          <p:cNvSpPr txBox="1">
            <a:spLocks/>
          </p:cNvSpPr>
          <p:nvPr/>
        </p:nvSpPr>
        <p:spPr>
          <a:xfrm>
            <a:off x="6199632" y="2407685"/>
            <a:ext cx="4894463" cy="369417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Agent.py – DQN value based</a:t>
            </a:r>
          </a:p>
          <a:p>
            <a:r>
              <a:rPr lang="en-US" sz="2200" dirty="0"/>
              <a:t>Framework for RL agent.</a:t>
            </a:r>
          </a:p>
          <a:p>
            <a:pPr lvl="1"/>
            <a:r>
              <a:rPr lang="en-US" sz="1800" dirty="0"/>
              <a:t>Initialize agent and parameters</a:t>
            </a:r>
          </a:p>
          <a:p>
            <a:pPr lvl="1"/>
            <a:r>
              <a:rPr lang="en-US" sz="1800" dirty="0"/>
              <a:t>Builds model</a:t>
            </a:r>
          </a:p>
          <a:p>
            <a:pPr lvl="1"/>
            <a:r>
              <a:rPr lang="en-US" sz="1800" dirty="0"/>
              <a:t>Update models and remember</a:t>
            </a:r>
          </a:p>
          <a:p>
            <a:pPr lvl="1"/>
            <a:r>
              <a:rPr lang="en-US" sz="1800" dirty="0"/>
              <a:t>Selects actions </a:t>
            </a:r>
          </a:p>
          <a:p>
            <a:pPr lvl="1"/>
            <a:r>
              <a:rPr lang="en-US" sz="1800" dirty="0"/>
              <a:t>Replays – train network from past episodes</a:t>
            </a:r>
          </a:p>
          <a:p>
            <a:endParaRPr lang="en-US" dirty="0"/>
          </a:p>
          <a:p>
            <a:endParaRPr lang="en-US" dirty="0"/>
          </a:p>
        </p:txBody>
      </p:sp>
    </p:spTree>
    <p:extLst>
      <p:ext uri="{BB962C8B-B14F-4D97-AF65-F5344CB8AC3E}">
        <p14:creationId xmlns:p14="http://schemas.microsoft.com/office/powerpoint/2010/main" val="3708465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86A0F-C81A-2520-891A-40A5E67AD6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192FAE-AF73-57CB-11A7-993156235358}"/>
              </a:ext>
            </a:extLst>
          </p:cNvPr>
          <p:cNvSpPr>
            <a:spLocks noGrp="1"/>
          </p:cNvSpPr>
          <p:nvPr>
            <p:ph type="title"/>
          </p:nvPr>
        </p:nvSpPr>
        <p:spPr/>
        <p:txBody>
          <a:bodyPr/>
          <a:lstStyle/>
          <a:p>
            <a:r>
              <a:rPr lang="en-US" dirty="0"/>
              <a:t>Deliverables By Stand up III</a:t>
            </a:r>
          </a:p>
        </p:txBody>
      </p:sp>
      <p:sp>
        <p:nvSpPr>
          <p:cNvPr id="3" name="Content Placeholder 2">
            <a:extLst>
              <a:ext uri="{FF2B5EF4-FFF2-40B4-BE49-F238E27FC236}">
                <a16:creationId xmlns:a16="http://schemas.microsoft.com/office/drawing/2014/main" id="{A05AEAA2-9537-85B6-16BF-D5075A18BB47}"/>
              </a:ext>
            </a:extLst>
          </p:cNvPr>
          <p:cNvSpPr>
            <a:spLocks noGrp="1"/>
          </p:cNvSpPr>
          <p:nvPr>
            <p:ph idx="1"/>
          </p:nvPr>
        </p:nvSpPr>
        <p:spPr>
          <a:xfrm>
            <a:off x="1115568" y="2236623"/>
            <a:ext cx="10168128" cy="3694176"/>
          </a:xfrm>
        </p:spPr>
        <p:txBody>
          <a:bodyPr/>
          <a:lstStyle/>
          <a:p>
            <a:endParaRPr lang="en-US" dirty="0"/>
          </a:p>
          <a:p>
            <a:r>
              <a:rPr lang="en-US" dirty="0"/>
              <a:t>Finalize RL algorithm</a:t>
            </a:r>
          </a:p>
          <a:p>
            <a:r>
              <a:rPr lang="en-US" dirty="0"/>
              <a:t>Integration of TSA and RL</a:t>
            </a:r>
          </a:p>
          <a:p>
            <a:r>
              <a:rPr lang="en-US" dirty="0"/>
              <a:t>Basic UI for the project – frameworks and prototype</a:t>
            </a:r>
          </a:p>
          <a:p>
            <a:pPr marL="0" indent="0">
              <a:buNone/>
            </a:pPr>
            <a:endParaRPr lang="en-US" dirty="0"/>
          </a:p>
        </p:txBody>
      </p:sp>
    </p:spTree>
    <p:extLst>
      <p:ext uri="{BB962C8B-B14F-4D97-AF65-F5344CB8AC3E}">
        <p14:creationId xmlns:p14="http://schemas.microsoft.com/office/powerpoint/2010/main" val="42131851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5A277-80ED-071E-0BB2-B7F5E5437D7E}"/>
              </a:ext>
            </a:extLst>
          </p:cNvPr>
          <p:cNvSpPr>
            <a:spLocks noGrp="1"/>
          </p:cNvSpPr>
          <p:nvPr>
            <p:ph type="title"/>
          </p:nvPr>
        </p:nvSpPr>
        <p:spPr/>
        <p:txBody>
          <a:bodyPr/>
          <a:lstStyle/>
          <a:p>
            <a:r>
              <a:rPr lang="en-US" dirty="0"/>
              <a:t>Gantt Chart</a:t>
            </a:r>
          </a:p>
        </p:txBody>
      </p:sp>
      <p:pic>
        <p:nvPicPr>
          <p:cNvPr id="4" name="Picture 3">
            <a:extLst>
              <a:ext uri="{FF2B5EF4-FFF2-40B4-BE49-F238E27FC236}">
                <a16:creationId xmlns:a16="http://schemas.microsoft.com/office/drawing/2014/main" id="{2CB31C98-C4C8-C23C-4F52-D9E2C3B61674}"/>
              </a:ext>
            </a:extLst>
          </p:cNvPr>
          <p:cNvPicPr>
            <a:picLocks noChangeAspect="1"/>
          </p:cNvPicPr>
          <p:nvPr/>
        </p:nvPicPr>
        <p:blipFill>
          <a:blip r:embed="rId2"/>
          <a:stretch>
            <a:fillRect/>
          </a:stretch>
        </p:blipFill>
        <p:spPr>
          <a:xfrm>
            <a:off x="1267974" y="1605367"/>
            <a:ext cx="10024310" cy="4703993"/>
          </a:xfrm>
          <a:prstGeom prst="rect">
            <a:avLst/>
          </a:prstGeom>
        </p:spPr>
      </p:pic>
    </p:spTree>
    <p:extLst>
      <p:ext uri="{BB962C8B-B14F-4D97-AF65-F5344CB8AC3E}">
        <p14:creationId xmlns:p14="http://schemas.microsoft.com/office/powerpoint/2010/main" val="2581830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1356-FF3F-8020-F581-09833A016672}"/>
              </a:ext>
            </a:extLst>
          </p:cNvPr>
          <p:cNvSpPr>
            <a:spLocks noGrp="1"/>
          </p:cNvSpPr>
          <p:nvPr>
            <p:ph type="ctrTitle"/>
          </p:nvPr>
        </p:nvSpPr>
        <p:spPr/>
        <p:txBody>
          <a:bodyPr>
            <a:normAutofit/>
          </a:bodyPr>
          <a:lstStyle/>
          <a:p>
            <a:r>
              <a:rPr lang="en-US" sz="5400" dirty="0"/>
              <a:t>Thank you</a:t>
            </a:r>
          </a:p>
        </p:txBody>
      </p:sp>
    </p:spTree>
    <p:extLst>
      <p:ext uri="{BB962C8B-B14F-4D97-AF65-F5344CB8AC3E}">
        <p14:creationId xmlns:p14="http://schemas.microsoft.com/office/powerpoint/2010/main" val="1591205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2507C-FC00-A5DE-50BC-B0731E83254D}"/>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ACCAC206-732D-CB4B-356D-D86948B09D94}"/>
              </a:ext>
            </a:extLst>
          </p:cNvPr>
          <p:cNvSpPr>
            <a:spLocks noGrp="1"/>
          </p:cNvSpPr>
          <p:nvPr>
            <p:ph idx="1"/>
          </p:nvPr>
        </p:nvSpPr>
        <p:spPr/>
        <p:txBody>
          <a:bodyPr/>
          <a:lstStyle/>
          <a:p>
            <a:r>
              <a:rPr lang="en-US" dirty="0"/>
              <a:t>Stock Market Fundamentals</a:t>
            </a:r>
          </a:p>
          <a:p>
            <a:r>
              <a:rPr lang="en-US" dirty="0"/>
              <a:t>DJI</a:t>
            </a:r>
          </a:p>
          <a:p>
            <a:r>
              <a:rPr lang="en-US" dirty="0"/>
              <a:t>Time Series Analysis</a:t>
            </a:r>
          </a:p>
          <a:p>
            <a:r>
              <a:rPr lang="en-US" dirty="0"/>
              <a:t>Reinforcement Learning</a:t>
            </a:r>
          </a:p>
        </p:txBody>
      </p:sp>
    </p:spTree>
    <p:extLst>
      <p:ext uri="{BB962C8B-B14F-4D97-AF65-F5344CB8AC3E}">
        <p14:creationId xmlns:p14="http://schemas.microsoft.com/office/powerpoint/2010/main" val="182409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EC89B3E-54F4-13DA-9F3E-C191763EB7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20B352-429F-73E7-48F7-EC02EF7243C9}"/>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07BCA349-9EAA-B3D7-4E77-DB1B1779C2EF}"/>
              </a:ext>
            </a:extLst>
          </p:cNvPr>
          <p:cNvSpPr>
            <a:spLocks noGrp="1"/>
          </p:cNvSpPr>
          <p:nvPr>
            <p:ph idx="1"/>
          </p:nvPr>
        </p:nvSpPr>
        <p:spPr/>
        <p:txBody>
          <a:bodyPr/>
          <a:lstStyle/>
          <a:p>
            <a:endParaRPr lang="en-US" dirty="0"/>
          </a:p>
          <a:p>
            <a:r>
              <a:rPr lang="en-US" dirty="0"/>
              <a:t>Trend strategy simulations [Started]</a:t>
            </a:r>
          </a:p>
          <a:p>
            <a:pPr lvl="1"/>
            <a:r>
              <a:rPr lang="en-US" dirty="0"/>
              <a:t>Momentum based</a:t>
            </a:r>
          </a:p>
          <a:p>
            <a:pPr lvl="1"/>
            <a:r>
              <a:rPr lang="en-US" dirty="0"/>
              <a:t>Mean Reversion</a:t>
            </a:r>
          </a:p>
          <a:p>
            <a:pPr lvl="1"/>
            <a:r>
              <a:rPr lang="en-US" dirty="0"/>
              <a:t>Simple MA Crossover</a:t>
            </a:r>
          </a:p>
          <a:p>
            <a:pPr lvl="1"/>
            <a:r>
              <a:rPr lang="en-US" dirty="0"/>
              <a:t>Breakout Strategies</a:t>
            </a:r>
          </a:p>
        </p:txBody>
      </p:sp>
    </p:spTree>
    <p:extLst>
      <p:ext uri="{BB962C8B-B14F-4D97-AF65-F5344CB8AC3E}">
        <p14:creationId xmlns:p14="http://schemas.microsoft.com/office/powerpoint/2010/main" val="19418890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56BA917-EEB7-BBDB-C41A-693073984E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3D31B2-CD36-7036-81CA-B59A7E495018}"/>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491183CB-627C-7358-8922-92AF780C47A5}"/>
              </a:ext>
            </a:extLst>
          </p:cNvPr>
          <p:cNvSpPr>
            <a:spLocks noGrp="1"/>
          </p:cNvSpPr>
          <p:nvPr>
            <p:ph idx="1"/>
          </p:nvPr>
        </p:nvSpPr>
        <p:spPr/>
        <p:txBody>
          <a:bodyPr/>
          <a:lstStyle/>
          <a:p>
            <a:endParaRPr lang="en-US" dirty="0"/>
          </a:p>
          <a:p>
            <a:r>
              <a:rPr lang="en-US" dirty="0"/>
              <a:t>RL Agent and Integration [Started]</a:t>
            </a:r>
          </a:p>
          <a:p>
            <a:pPr lvl="1"/>
            <a:r>
              <a:rPr lang="en-US" dirty="0"/>
              <a:t>RL Environment Setup</a:t>
            </a:r>
          </a:p>
          <a:p>
            <a:pPr lvl="1"/>
            <a:r>
              <a:rPr lang="en-US" dirty="0"/>
              <a:t>Agent Selection and comparison</a:t>
            </a:r>
          </a:p>
          <a:p>
            <a:pPr lvl="1"/>
            <a:r>
              <a:rPr lang="en-US" dirty="0"/>
              <a:t>Training Agent and performance comparison</a:t>
            </a:r>
          </a:p>
          <a:p>
            <a:pPr lvl="1"/>
            <a:r>
              <a:rPr lang="en-US" dirty="0"/>
              <a:t>Basic Integration</a:t>
            </a:r>
          </a:p>
        </p:txBody>
      </p:sp>
    </p:spTree>
    <p:extLst>
      <p:ext uri="{BB962C8B-B14F-4D97-AF65-F5344CB8AC3E}">
        <p14:creationId xmlns:p14="http://schemas.microsoft.com/office/powerpoint/2010/main" val="19798486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DD05454-85BB-A27A-EDA7-D06016D1A3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2FCA26-A96A-6239-8BD8-16211573EE7B}"/>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F577AA33-623E-14CF-B313-8A6906BBAFF7}"/>
              </a:ext>
            </a:extLst>
          </p:cNvPr>
          <p:cNvSpPr>
            <a:spLocks noGrp="1"/>
          </p:cNvSpPr>
          <p:nvPr>
            <p:ph idx="1"/>
          </p:nvPr>
        </p:nvSpPr>
        <p:spPr/>
        <p:txBody>
          <a:bodyPr/>
          <a:lstStyle/>
          <a:p>
            <a:endParaRPr lang="en-US" dirty="0"/>
          </a:p>
          <a:p>
            <a:r>
              <a:rPr lang="en-US" dirty="0"/>
              <a:t>Develop Pipelines to automate processes</a:t>
            </a:r>
          </a:p>
          <a:p>
            <a:pPr lvl="1"/>
            <a:r>
              <a:rPr lang="en-US" dirty="0"/>
              <a:t>Data Cleaning Pipeline</a:t>
            </a:r>
          </a:p>
          <a:p>
            <a:pPr lvl="1"/>
            <a:r>
              <a:rPr lang="en-US" dirty="0"/>
              <a:t>Feature engineering Pipeline</a:t>
            </a:r>
          </a:p>
          <a:p>
            <a:pPr lvl="1"/>
            <a:r>
              <a:rPr lang="en-US" dirty="0"/>
              <a:t>Pipeline Orchestration</a:t>
            </a:r>
          </a:p>
          <a:p>
            <a:pPr lvl="1"/>
            <a:r>
              <a:rPr lang="en-US" dirty="0"/>
              <a:t>Testing and Validation</a:t>
            </a:r>
          </a:p>
        </p:txBody>
      </p:sp>
    </p:spTree>
    <p:extLst>
      <p:ext uri="{BB962C8B-B14F-4D97-AF65-F5344CB8AC3E}">
        <p14:creationId xmlns:p14="http://schemas.microsoft.com/office/powerpoint/2010/main" val="2205478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4AD183C-8DB8-7AE2-8303-E6E4257BBE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D02037-D345-2C9F-0092-7C15CAB27610}"/>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42CDB497-FCA6-C21D-A5B5-CEB62934C740}"/>
              </a:ext>
            </a:extLst>
          </p:cNvPr>
          <p:cNvSpPr>
            <a:spLocks noGrp="1"/>
          </p:cNvSpPr>
          <p:nvPr>
            <p:ph idx="1"/>
          </p:nvPr>
        </p:nvSpPr>
        <p:spPr/>
        <p:txBody>
          <a:bodyPr/>
          <a:lstStyle/>
          <a:p>
            <a:endParaRPr lang="en-US" dirty="0"/>
          </a:p>
          <a:p>
            <a:r>
              <a:rPr lang="en-US" dirty="0"/>
              <a:t>Database Configuration</a:t>
            </a:r>
          </a:p>
          <a:p>
            <a:pPr lvl="1"/>
            <a:r>
              <a:rPr lang="en-US" dirty="0"/>
              <a:t>Schema Design</a:t>
            </a:r>
          </a:p>
          <a:p>
            <a:pPr lvl="1"/>
            <a:r>
              <a:rPr lang="en-US" dirty="0"/>
              <a:t>Setup</a:t>
            </a:r>
          </a:p>
          <a:p>
            <a:pPr lvl="1"/>
            <a:r>
              <a:rPr lang="en-US" dirty="0"/>
              <a:t>Integration with Pipelines</a:t>
            </a:r>
          </a:p>
        </p:txBody>
      </p:sp>
    </p:spTree>
    <p:extLst>
      <p:ext uri="{BB962C8B-B14F-4D97-AF65-F5344CB8AC3E}">
        <p14:creationId xmlns:p14="http://schemas.microsoft.com/office/powerpoint/2010/main" val="3305140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ADD3319-C36C-542D-D4CF-3A7A2FE62E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11B13E-5E28-1F59-D19C-197B90029CA7}"/>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F5460FB9-7CA1-2891-3CE9-E384BE4D20BE}"/>
              </a:ext>
            </a:extLst>
          </p:cNvPr>
          <p:cNvSpPr>
            <a:spLocks noGrp="1"/>
          </p:cNvSpPr>
          <p:nvPr>
            <p:ph idx="1"/>
          </p:nvPr>
        </p:nvSpPr>
        <p:spPr/>
        <p:txBody>
          <a:bodyPr/>
          <a:lstStyle/>
          <a:p>
            <a:endParaRPr lang="en-US" dirty="0"/>
          </a:p>
          <a:p>
            <a:r>
              <a:rPr lang="en-US" dirty="0"/>
              <a:t>User Interface</a:t>
            </a:r>
          </a:p>
          <a:p>
            <a:pPr lvl="1"/>
            <a:r>
              <a:rPr lang="en-US" dirty="0"/>
              <a:t>Basic Wireframe</a:t>
            </a:r>
          </a:p>
          <a:p>
            <a:pPr lvl="1"/>
            <a:r>
              <a:rPr lang="en-US" dirty="0"/>
              <a:t>UI Dev after finalizing framework</a:t>
            </a:r>
          </a:p>
          <a:p>
            <a:pPr lvl="1"/>
            <a:r>
              <a:rPr lang="en-US" dirty="0"/>
              <a:t>Reporting and exporting functionality</a:t>
            </a:r>
          </a:p>
        </p:txBody>
      </p:sp>
    </p:spTree>
    <p:extLst>
      <p:ext uri="{BB962C8B-B14F-4D97-AF65-F5344CB8AC3E}">
        <p14:creationId xmlns:p14="http://schemas.microsoft.com/office/powerpoint/2010/main" val="616033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1356-FF3F-8020-F581-09833A016672}"/>
              </a:ext>
            </a:extLst>
          </p:cNvPr>
          <p:cNvSpPr>
            <a:spLocks noGrp="1"/>
          </p:cNvSpPr>
          <p:nvPr>
            <p:ph type="ctrTitle"/>
          </p:nvPr>
        </p:nvSpPr>
        <p:spPr/>
        <p:txBody>
          <a:bodyPr>
            <a:normAutofit/>
          </a:bodyPr>
          <a:lstStyle/>
          <a:p>
            <a:r>
              <a:rPr lang="en-US" sz="5400" dirty="0"/>
              <a:t>Related Work</a:t>
            </a:r>
          </a:p>
        </p:txBody>
      </p:sp>
    </p:spTree>
    <p:extLst>
      <p:ext uri="{BB962C8B-B14F-4D97-AF65-F5344CB8AC3E}">
        <p14:creationId xmlns:p14="http://schemas.microsoft.com/office/powerpoint/2010/main" val="3717173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2" name="Rectangle 61">
            <a:extLst>
              <a:ext uri="{FF2B5EF4-FFF2-40B4-BE49-F238E27FC236}">
                <a16:creationId xmlns:a16="http://schemas.microsoft.com/office/drawing/2014/main" id="{3E3ED910-979B-508F-0B2C-9AC32A060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3" name="Rectangle 62">
            <a:extLst>
              <a:ext uri="{FF2B5EF4-FFF2-40B4-BE49-F238E27FC236}">
                <a16:creationId xmlns:a16="http://schemas.microsoft.com/office/drawing/2014/main" id="{D36EA369-C517-71AE-A333-1FAED0106B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638176"/>
            <a:ext cx="11151471" cy="5581648"/>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Rectangle 63">
            <a:extLst>
              <a:ext uri="{FF2B5EF4-FFF2-40B4-BE49-F238E27FC236}">
                <a16:creationId xmlns:a16="http://schemas.microsoft.com/office/drawing/2014/main" id="{E180C1AD-8416-EEC2-E3FC-A6A726BED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992" y="272416"/>
            <a:ext cx="128016"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8" name="Table 7">
            <a:extLst>
              <a:ext uri="{FF2B5EF4-FFF2-40B4-BE49-F238E27FC236}">
                <a16:creationId xmlns:a16="http://schemas.microsoft.com/office/drawing/2014/main" id="{D8A37747-A952-EF85-C988-69E220CACD70}"/>
              </a:ext>
            </a:extLst>
          </p:cNvPr>
          <p:cNvGraphicFramePr>
            <a:graphicFrameLocks noGrp="1"/>
          </p:cNvGraphicFramePr>
          <p:nvPr>
            <p:extLst>
              <p:ext uri="{D42A27DB-BD31-4B8C-83A1-F6EECF244321}">
                <p14:modId xmlns:p14="http://schemas.microsoft.com/office/powerpoint/2010/main" val="617203788"/>
              </p:ext>
            </p:extLst>
          </p:nvPr>
        </p:nvGraphicFramePr>
        <p:xfrm>
          <a:off x="2032000" y="1201420"/>
          <a:ext cx="8127999" cy="4241800"/>
        </p:xfrm>
        <a:graphic>
          <a:graphicData uri="http://schemas.openxmlformats.org/drawingml/2006/table">
            <a:tbl>
              <a:tblPr firstRow="1" bandRow="1">
                <a:tableStyleId>{5C22544A-7EE6-4342-B048-85BDC9FD1C3A}</a:tableStyleId>
              </a:tblPr>
              <a:tblGrid>
                <a:gridCol w="1726184">
                  <a:extLst>
                    <a:ext uri="{9D8B030D-6E8A-4147-A177-3AD203B41FA5}">
                      <a16:colId xmlns:a16="http://schemas.microsoft.com/office/drawing/2014/main" val="1641956074"/>
                    </a:ext>
                  </a:extLst>
                </a:gridCol>
                <a:gridCol w="3692482">
                  <a:extLst>
                    <a:ext uri="{9D8B030D-6E8A-4147-A177-3AD203B41FA5}">
                      <a16:colId xmlns:a16="http://schemas.microsoft.com/office/drawing/2014/main" val="1150577945"/>
                    </a:ext>
                  </a:extLst>
                </a:gridCol>
                <a:gridCol w="2709333">
                  <a:extLst>
                    <a:ext uri="{9D8B030D-6E8A-4147-A177-3AD203B41FA5}">
                      <a16:colId xmlns:a16="http://schemas.microsoft.com/office/drawing/2014/main" val="827154712"/>
                    </a:ext>
                  </a:extLst>
                </a:gridCol>
              </a:tblGrid>
              <a:tr h="370840">
                <a:tc>
                  <a:txBody>
                    <a:bodyPr/>
                    <a:lstStyle/>
                    <a:p>
                      <a:r>
                        <a:rPr lang="en-US" sz="1400" dirty="0"/>
                        <a:t>Reference</a:t>
                      </a:r>
                    </a:p>
                  </a:txBody>
                  <a:tcPr/>
                </a:tc>
                <a:tc>
                  <a:txBody>
                    <a:bodyPr/>
                    <a:lstStyle/>
                    <a:p>
                      <a:r>
                        <a:rPr lang="en-US" sz="1400" dirty="0"/>
                        <a:t>Title</a:t>
                      </a:r>
                    </a:p>
                  </a:txBody>
                  <a:tcPr/>
                </a:tc>
                <a:tc>
                  <a:txBody>
                    <a:bodyPr/>
                    <a:lstStyle/>
                    <a:p>
                      <a:r>
                        <a:rPr lang="en-US" sz="1400" dirty="0"/>
                        <a:t>Area/Method</a:t>
                      </a:r>
                    </a:p>
                  </a:txBody>
                  <a:tcPr/>
                </a:tc>
                <a:extLst>
                  <a:ext uri="{0D108BD9-81ED-4DB2-BD59-A6C34878D82A}">
                    <a16:rowId xmlns:a16="http://schemas.microsoft.com/office/drawing/2014/main" val="596361145"/>
                  </a:ext>
                </a:extLst>
              </a:tr>
              <a:tr h="370840">
                <a:tc>
                  <a:txBody>
                    <a:bodyPr/>
                    <a:lstStyle/>
                    <a:p>
                      <a:r>
                        <a:rPr lang="en-US" sz="1200" b="0" i="0" u="none" kern="1200" dirty="0">
                          <a:solidFill>
                            <a:schemeClr val="dk1"/>
                          </a:solidFill>
                          <a:effectLst/>
                          <a:latin typeface="+mn-lt"/>
                          <a:ea typeface="+mn-ea"/>
                          <a:cs typeface="+mn-cs"/>
                        </a:rPr>
                        <a:t> </a:t>
                      </a:r>
                      <a:r>
                        <a:rPr lang="en-US" sz="1200" b="0" i="0" u="none" kern="1200" dirty="0">
                          <a:solidFill>
                            <a:schemeClr val="dk1"/>
                          </a:solidFill>
                          <a:effectLst/>
                          <a:latin typeface="+mn-lt"/>
                          <a:ea typeface="+mn-ea"/>
                          <a:cs typeface="+mn-cs"/>
                          <a:hlinkClick r:id="rId2"/>
                        </a:rPr>
                        <a:t>https://ssrn.com/abstract=3690996</a:t>
                      </a:r>
                      <a:r>
                        <a:rPr lang="en-US" sz="1200" b="0" i="0" u="none" kern="1200" dirty="0">
                          <a:solidFill>
                            <a:schemeClr val="dk1"/>
                          </a:solidFill>
                          <a:effectLst/>
                          <a:latin typeface="+mn-lt"/>
                          <a:ea typeface="+mn-ea"/>
                          <a:cs typeface="+mn-cs"/>
                        </a:rPr>
                        <a:t> </a:t>
                      </a:r>
                      <a:endParaRPr lang="en-US" sz="1200" u="none" dirty="0"/>
                    </a:p>
                  </a:txBody>
                  <a:tcPr/>
                </a:tc>
                <a:tc>
                  <a:txBody>
                    <a:bodyPr/>
                    <a:lstStyle/>
                    <a:p>
                      <a:r>
                        <a:rPr lang="en-US" sz="1400" dirty="0"/>
                        <a:t>Deep Reinforcement Learning for Automated Stock Trading: An Ensemble Strategy</a:t>
                      </a:r>
                    </a:p>
                    <a:p>
                      <a:endParaRPr lang="en-US" sz="1400" dirty="0"/>
                    </a:p>
                  </a:txBody>
                  <a:tcPr/>
                </a:tc>
                <a:tc>
                  <a:txBody>
                    <a:bodyPr/>
                    <a:lstStyle/>
                    <a:p>
                      <a:r>
                        <a:rPr lang="en-US" sz="1400" dirty="0"/>
                        <a:t>Reinforcement learning(RL)/Ensemble</a:t>
                      </a:r>
                    </a:p>
                  </a:txBody>
                  <a:tcPr/>
                </a:tc>
                <a:extLst>
                  <a:ext uri="{0D108BD9-81ED-4DB2-BD59-A6C34878D82A}">
                    <a16:rowId xmlns:a16="http://schemas.microsoft.com/office/drawing/2014/main" val="190600864"/>
                  </a:ext>
                </a:extLst>
              </a:tr>
              <a:tr h="370840">
                <a:tc>
                  <a:txBody>
                    <a:bodyPr/>
                    <a:lstStyle/>
                    <a:p>
                      <a:r>
                        <a:rPr lang="en-US" sz="1200" b="0" i="0" u="none" kern="1200" dirty="0">
                          <a:solidFill>
                            <a:schemeClr val="dk1"/>
                          </a:solidFill>
                          <a:effectLst/>
                          <a:latin typeface="+mn-lt"/>
                          <a:ea typeface="+mn-ea"/>
                          <a:cs typeface="+mn-cs"/>
                          <a:hlinkClick r:id="rId3"/>
                        </a:rPr>
                        <a:t>http://hdl.handle.net/11250/2622891</a:t>
                      </a:r>
                      <a:endParaRPr lang="en-US" sz="1200" u="none" dirty="0"/>
                    </a:p>
                  </a:txBody>
                  <a:tcPr/>
                </a:tc>
                <a:tc>
                  <a:txBody>
                    <a:bodyPr/>
                    <a:lstStyle/>
                    <a:p>
                      <a:r>
                        <a:rPr lang="en-US" sz="1400" dirty="0"/>
                        <a:t>A Deep Reinforcement Learning Approach to Stock Trading</a:t>
                      </a:r>
                    </a:p>
                  </a:txBody>
                  <a:tcPr/>
                </a:tc>
                <a:tc>
                  <a:txBody>
                    <a:bodyPr/>
                    <a:lstStyle/>
                    <a:p>
                      <a:r>
                        <a:rPr lang="en-US" sz="1400" dirty="0"/>
                        <a:t>RL algorithms</a:t>
                      </a:r>
                    </a:p>
                  </a:txBody>
                  <a:tcPr/>
                </a:tc>
                <a:extLst>
                  <a:ext uri="{0D108BD9-81ED-4DB2-BD59-A6C34878D82A}">
                    <a16:rowId xmlns:a16="http://schemas.microsoft.com/office/drawing/2014/main" val="1766573683"/>
                  </a:ext>
                </a:extLst>
              </a:tr>
              <a:tr h="370840">
                <a:tc>
                  <a:txBody>
                    <a:bodyPr/>
                    <a:lstStyle/>
                    <a:p>
                      <a:r>
                        <a:rPr lang="en-US" sz="1200" b="0" i="0" u="none" strike="noStrike" kern="1200" dirty="0">
                          <a:solidFill>
                            <a:schemeClr val="dk1"/>
                          </a:solidFill>
                          <a:effectLst/>
                          <a:latin typeface="+mn-lt"/>
                          <a:ea typeface="+mn-ea"/>
                          <a:cs typeface="+mn-cs"/>
                          <a:hlinkClick r:id="rId4" tooltip="Persistent link using digital object identifier"/>
                        </a:rPr>
                        <a:t>https://doi.org/10.1016/j.knosys.2021.107119</a:t>
                      </a:r>
                      <a:endParaRPr lang="en-US" sz="1000" u="none" dirty="0"/>
                    </a:p>
                  </a:txBody>
                  <a:tcPr/>
                </a:tc>
                <a:tc>
                  <a:txBody>
                    <a:bodyPr/>
                    <a:lstStyle/>
                    <a:p>
                      <a:r>
                        <a:rPr lang="en-US" sz="1400" dirty="0"/>
                        <a:t>Technical analysis strategy optimization using a machine learning approach in stock market indices</a:t>
                      </a:r>
                    </a:p>
                  </a:txBody>
                  <a:tcPr/>
                </a:tc>
                <a:tc>
                  <a:txBody>
                    <a:bodyPr/>
                    <a:lstStyle/>
                    <a:p>
                      <a:r>
                        <a:rPr lang="en-US" sz="1400" dirty="0"/>
                        <a:t>Trading Strategies Optimization/ML</a:t>
                      </a:r>
                    </a:p>
                  </a:txBody>
                  <a:tcPr/>
                </a:tc>
                <a:extLst>
                  <a:ext uri="{0D108BD9-81ED-4DB2-BD59-A6C34878D82A}">
                    <a16:rowId xmlns:a16="http://schemas.microsoft.com/office/drawing/2014/main" val="3744181555"/>
                  </a:ext>
                </a:extLst>
              </a:tr>
              <a:tr h="370840">
                <a:tc>
                  <a:txBody>
                    <a:bodyPr/>
                    <a:lstStyle/>
                    <a:p>
                      <a:r>
                        <a:rPr lang="en-US" sz="1200" b="0" i="0" u="sng" kern="1200" dirty="0">
                          <a:solidFill>
                            <a:schemeClr val="dk1"/>
                          </a:solidFill>
                          <a:effectLst/>
                          <a:latin typeface="+mn-lt"/>
                          <a:ea typeface="+mn-ea"/>
                          <a:cs typeface="+mn-cs"/>
                          <a:hlinkClick r:id="rId5"/>
                        </a:rPr>
                        <a:t>https://doi.org/10.17762/sfs.v10i2S.874</a:t>
                      </a:r>
                      <a:endParaRPr lang="en-US" sz="1000" u="none" dirty="0"/>
                    </a:p>
                  </a:txBody>
                  <a:tcPr/>
                </a:tc>
                <a:tc>
                  <a:txBody>
                    <a:bodyPr/>
                    <a:lstStyle/>
                    <a:p>
                      <a:r>
                        <a:rPr lang="en-US" sz="1400" b="0" i="0" kern="1200" dirty="0">
                          <a:solidFill>
                            <a:schemeClr val="dk1"/>
                          </a:solidFill>
                          <a:effectLst/>
                          <a:latin typeface="+mn-lt"/>
                          <a:ea typeface="+mn-ea"/>
                          <a:cs typeface="+mn-cs"/>
                        </a:rPr>
                        <a:t>Investment Strategies in Indian Stock Market Using Vader Algorithm Sentimental Analysis</a:t>
                      </a:r>
                    </a:p>
                  </a:txBody>
                  <a:tcPr/>
                </a:tc>
                <a:tc>
                  <a:txBody>
                    <a:bodyPr/>
                    <a:lstStyle/>
                    <a:p>
                      <a:r>
                        <a:rPr lang="en-US" sz="1400" dirty="0"/>
                        <a:t>Investment Strategies/Sentiment Analysis</a:t>
                      </a:r>
                    </a:p>
                  </a:txBody>
                  <a:tcPr/>
                </a:tc>
                <a:extLst>
                  <a:ext uri="{0D108BD9-81ED-4DB2-BD59-A6C34878D82A}">
                    <a16:rowId xmlns:a16="http://schemas.microsoft.com/office/drawing/2014/main" val="1921090544"/>
                  </a:ext>
                </a:extLst>
              </a:tr>
              <a:tr h="370840">
                <a:tc>
                  <a:txBody>
                    <a:bodyPr/>
                    <a:lstStyle/>
                    <a:p>
                      <a:r>
                        <a:rPr lang="en-US" sz="1200" b="0" i="0" u="none" kern="1200" dirty="0">
                          <a:solidFill>
                            <a:schemeClr val="dk1"/>
                          </a:solidFill>
                          <a:effectLst/>
                          <a:latin typeface="+mn-lt"/>
                          <a:ea typeface="+mn-ea"/>
                          <a:cs typeface="+mn-cs"/>
                        </a:rPr>
                        <a:t>https://doi.org/10.1016/j.eswa.2023.122801</a:t>
                      </a:r>
                      <a:endParaRPr lang="en-US" sz="1200" u="non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A novel Deep Reinforcement Learning based automated stock trading system using cascaded LSTM networks</a:t>
                      </a:r>
                    </a:p>
                    <a:p>
                      <a:endParaRPr lang="en-US" sz="1400" dirty="0"/>
                    </a:p>
                  </a:txBody>
                  <a:tcPr/>
                </a:tc>
                <a:tc>
                  <a:txBody>
                    <a:bodyPr/>
                    <a:lstStyle/>
                    <a:p>
                      <a:r>
                        <a:rPr lang="en-US" sz="1400" dirty="0"/>
                        <a:t>RL/LSTM models</a:t>
                      </a:r>
                    </a:p>
                  </a:txBody>
                  <a:tcPr/>
                </a:tc>
                <a:extLst>
                  <a:ext uri="{0D108BD9-81ED-4DB2-BD59-A6C34878D82A}">
                    <a16:rowId xmlns:a16="http://schemas.microsoft.com/office/drawing/2014/main" val="4088482206"/>
                  </a:ext>
                </a:extLst>
              </a:tr>
            </a:tbl>
          </a:graphicData>
        </a:graphic>
      </p:graphicFrame>
    </p:spTree>
    <p:extLst>
      <p:ext uri="{BB962C8B-B14F-4D97-AF65-F5344CB8AC3E}">
        <p14:creationId xmlns:p14="http://schemas.microsoft.com/office/powerpoint/2010/main" val="2693590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0E0FF-58C9-B533-6748-E1AD891BD5E9}"/>
              </a:ext>
            </a:extLst>
          </p:cNvPr>
          <p:cNvSpPr>
            <a:spLocks noGrp="1"/>
          </p:cNvSpPr>
          <p:nvPr>
            <p:ph type="title"/>
          </p:nvPr>
        </p:nvSpPr>
        <p:spPr/>
        <p:txBody>
          <a:bodyPr/>
          <a:lstStyle/>
          <a:p>
            <a:r>
              <a:rPr lang="en-US" dirty="0"/>
              <a:t>Trading Strategies</a:t>
            </a:r>
          </a:p>
        </p:txBody>
      </p:sp>
      <p:sp>
        <p:nvSpPr>
          <p:cNvPr id="3" name="Content Placeholder 2">
            <a:extLst>
              <a:ext uri="{FF2B5EF4-FFF2-40B4-BE49-F238E27FC236}">
                <a16:creationId xmlns:a16="http://schemas.microsoft.com/office/drawing/2014/main" id="{6CB22230-8586-A082-4974-42BFB869B568}"/>
              </a:ext>
            </a:extLst>
          </p:cNvPr>
          <p:cNvSpPr>
            <a:spLocks noGrp="1"/>
          </p:cNvSpPr>
          <p:nvPr>
            <p:ph idx="1"/>
          </p:nvPr>
        </p:nvSpPr>
        <p:spPr/>
        <p:txBody>
          <a:bodyPr>
            <a:normAutofit/>
          </a:bodyPr>
          <a:lstStyle/>
          <a:p>
            <a:r>
              <a:rPr lang="en-US" sz="1800" dirty="0"/>
              <a:t>Hybrid models combine ml models with traditional trading signals, applied to major stock exchanges. </a:t>
            </a:r>
          </a:p>
          <a:p>
            <a:r>
              <a:rPr lang="en-US" sz="1800" dirty="0"/>
              <a:t>Evaluates various models like ANN, Random forests, SVR against metrics like MSE and RMSE, integrates trading strategies like EMA and measures outcomes with profit factor, number of trades, etc.</a:t>
            </a:r>
          </a:p>
          <a:p>
            <a:r>
              <a:rPr lang="en-US" sz="1800" dirty="0"/>
              <a:t>Hybrid models using linear models and ANNs outperforms conventional methods like TEMA in profitability and risk management. </a:t>
            </a:r>
          </a:p>
          <a:p>
            <a:r>
              <a:rPr lang="en-US" sz="1800" dirty="0"/>
              <a:t>Studies use VADER algorithm to assess sentiments of </a:t>
            </a:r>
            <a:r>
              <a:rPr lang="en-US" sz="1800" dirty="0" err="1"/>
              <a:t>sensex</a:t>
            </a:r>
            <a:r>
              <a:rPr lang="en-US" sz="1800" dirty="0"/>
              <a:t> stocks ranging over a decade, categorizing them in positive, negative or neutral based polarity scores for short term investment.</a:t>
            </a:r>
          </a:p>
        </p:txBody>
      </p:sp>
    </p:spTree>
    <p:extLst>
      <p:ext uri="{BB962C8B-B14F-4D97-AF65-F5344CB8AC3E}">
        <p14:creationId xmlns:p14="http://schemas.microsoft.com/office/powerpoint/2010/main" val="717672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11674-9C72-B286-1ED2-2A7F2781CB66}"/>
              </a:ext>
            </a:extLst>
          </p:cNvPr>
          <p:cNvSpPr>
            <a:spLocks noGrp="1"/>
          </p:cNvSpPr>
          <p:nvPr>
            <p:ph type="title"/>
          </p:nvPr>
        </p:nvSpPr>
        <p:spPr/>
        <p:txBody>
          <a:bodyPr/>
          <a:lstStyle/>
          <a:p>
            <a:r>
              <a:rPr lang="en-US" dirty="0"/>
              <a:t>Reinforcement learning</a:t>
            </a:r>
          </a:p>
        </p:txBody>
      </p:sp>
      <p:sp>
        <p:nvSpPr>
          <p:cNvPr id="3" name="Content Placeholder 2">
            <a:extLst>
              <a:ext uri="{FF2B5EF4-FFF2-40B4-BE49-F238E27FC236}">
                <a16:creationId xmlns:a16="http://schemas.microsoft.com/office/drawing/2014/main" id="{9F8BEB3D-6914-9943-1A67-AC589E759BC2}"/>
              </a:ext>
            </a:extLst>
          </p:cNvPr>
          <p:cNvSpPr>
            <a:spLocks noGrp="1"/>
          </p:cNvSpPr>
          <p:nvPr>
            <p:ph idx="1"/>
          </p:nvPr>
        </p:nvSpPr>
        <p:spPr/>
        <p:txBody>
          <a:bodyPr>
            <a:normAutofit/>
          </a:bodyPr>
          <a:lstStyle/>
          <a:p>
            <a:r>
              <a:rPr lang="en-US" sz="2000" dirty="0"/>
              <a:t>Studies use innovative ensemble trading strategies leveraging deep reinforcement learning. </a:t>
            </a:r>
          </a:p>
          <a:p>
            <a:r>
              <a:rPr lang="en-US" sz="2000" dirty="0"/>
              <a:t>Models like Cascaded LSTM are used to effectively mine hidden insights from data. Tested on major global indices. Benchmarked against models like buy and hold, multilayer perceptron policy and other models.</a:t>
            </a:r>
          </a:p>
          <a:p>
            <a:r>
              <a:rPr lang="en-US" sz="2000" dirty="0"/>
              <a:t>RL agents are trained on features extracted from LSTM models. </a:t>
            </a:r>
          </a:p>
          <a:p>
            <a:r>
              <a:rPr lang="en-US" sz="2000" dirty="0"/>
              <a:t>Experimental results show model outperforms baseline models and accuracy improvement rates range from 5% to 15%. This also indicates a promising way to build an automated trading system.</a:t>
            </a:r>
          </a:p>
          <a:p>
            <a:endParaRPr lang="en-US" sz="2000" dirty="0"/>
          </a:p>
        </p:txBody>
      </p:sp>
    </p:spTree>
    <p:extLst>
      <p:ext uri="{BB962C8B-B14F-4D97-AF65-F5344CB8AC3E}">
        <p14:creationId xmlns:p14="http://schemas.microsoft.com/office/powerpoint/2010/main" val="3251562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1356-FF3F-8020-F581-09833A016672}"/>
              </a:ext>
            </a:extLst>
          </p:cNvPr>
          <p:cNvSpPr>
            <a:spLocks noGrp="1"/>
          </p:cNvSpPr>
          <p:nvPr>
            <p:ph type="ctrTitle"/>
          </p:nvPr>
        </p:nvSpPr>
        <p:spPr/>
        <p:txBody>
          <a:bodyPr>
            <a:normAutofit/>
          </a:bodyPr>
          <a:lstStyle/>
          <a:p>
            <a:r>
              <a:rPr lang="en-US" sz="5400" dirty="0"/>
              <a:t>Proposed Project and Approach</a:t>
            </a:r>
          </a:p>
        </p:txBody>
      </p:sp>
    </p:spTree>
    <p:extLst>
      <p:ext uri="{BB962C8B-B14F-4D97-AF65-F5344CB8AC3E}">
        <p14:creationId xmlns:p14="http://schemas.microsoft.com/office/powerpoint/2010/main" val="3840343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1E99D-D6A9-47E8-CF39-5F05A734A3B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5195AB6-D584-B5E2-39AB-0B30F059448D}"/>
              </a:ext>
            </a:extLst>
          </p:cNvPr>
          <p:cNvSpPr>
            <a:spLocks noGrp="1"/>
          </p:cNvSpPr>
          <p:nvPr>
            <p:ph idx="1"/>
          </p:nvPr>
        </p:nvSpPr>
        <p:spPr/>
        <p:txBody>
          <a:bodyPr/>
          <a:lstStyle/>
          <a:p>
            <a:r>
              <a:rPr lang="en-US" dirty="0"/>
              <a:t>Overview</a:t>
            </a:r>
          </a:p>
          <a:p>
            <a:r>
              <a:rPr lang="en-US" dirty="0"/>
              <a:t>Updated Domain and architecture Models</a:t>
            </a:r>
          </a:p>
          <a:p>
            <a:r>
              <a:rPr lang="en-US" dirty="0"/>
              <a:t>Deliverables</a:t>
            </a:r>
          </a:p>
          <a:p>
            <a:r>
              <a:rPr lang="en-US" dirty="0"/>
              <a:t>Gantt Chart</a:t>
            </a:r>
          </a:p>
        </p:txBody>
      </p:sp>
    </p:spTree>
    <p:extLst>
      <p:ext uri="{BB962C8B-B14F-4D97-AF65-F5344CB8AC3E}">
        <p14:creationId xmlns:p14="http://schemas.microsoft.com/office/powerpoint/2010/main" val="1050651849"/>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7075bad5-233c-4b0e-9903-8affd2618ab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C4FF9440EFC6A459DF57816F4000C67" ma:contentTypeVersion="8" ma:contentTypeDescription="Create a new document." ma:contentTypeScope="" ma:versionID="8a7d90e84126aabbf379449bcd8b03e2">
  <xsd:schema xmlns:xsd="http://www.w3.org/2001/XMLSchema" xmlns:xs="http://www.w3.org/2001/XMLSchema" xmlns:p="http://schemas.microsoft.com/office/2006/metadata/properties" xmlns:ns3="7075bad5-233c-4b0e-9903-8affd2618abc" xmlns:ns4="7fc9a113-5fb1-49ba-90f0-f7064e123786" targetNamespace="http://schemas.microsoft.com/office/2006/metadata/properties" ma:root="true" ma:fieldsID="0389e895a75997c6fee9ec00d2c0ce57" ns3:_="" ns4:_="">
    <xsd:import namespace="7075bad5-233c-4b0e-9903-8affd2618abc"/>
    <xsd:import namespace="7fc9a113-5fb1-49ba-90f0-f7064e123786"/>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75bad5-233c-4b0e-9903-8affd2618a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fc9a113-5fb1-49ba-90f0-f7064e12378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B1D61D-03E6-4AE6-9AEB-4C0517DF9C10}">
  <ds:schemaRefs>
    <ds:schemaRef ds:uri="http://purl.org/dc/terms/"/>
    <ds:schemaRef ds:uri="http://schemas.microsoft.com/office/infopath/2007/PartnerControls"/>
    <ds:schemaRef ds:uri="http://purl.org/dc/elements/1.1/"/>
    <ds:schemaRef ds:uri="http://purl.org/dc/dcmitype/"/>
    <ds:schemaRef ds:uri="7fc9a113-5fb1-49ba-90f0-f7064e123786"/>
    <ds:schemaRef ds:uri="http://www.w3.org/XML/1998/namespace"/>
    <ds:schemaRef ds:uri="http://schemas.microsoft.com/office/2006/documentManagement/types"/>
    <ds:schemaRef ds:uri="http://schemas.openxmlformats.org/package/2006/metadata/core-properties"/>
    <ds:schemaRef ds:uri="7075bad5-233c-4b0e-9903-8affd2618abc"/>
    <ds:schemaRef ds:uri="http://schemas.microsoft.com/office/2006/metadata/properties"/>
  </ds:schemaRefs>
</ds:datastoreItem>
</file>

<file path=customXml/itemProps2.xml><?xml version="1.0" encoding="utf-8"?>
<ds:datastoreItem xmlns:ds="http://schemas.openxmlformats.org/officeDocument/2006/customXml" ds:itemID="{6FA10C29-5137-49FA-9F2D-040C21F563DC}">
  <ds:schemaRefs>
    <ds:schemaRef ds:uri="http://schemas.microsoft.com/sharepoint/v3/contenttype/forms"/>
  </ds:schemaRefs>
</ds:datastoreItem>
</file>

<file path=customXml/itemProps3.xml><?xml version="1.0" encoding="utf-8"?>
<ds:datastoreItem xmlns:ds="http://schemas.openxmlformats.org/officeDocument/2006/customXml" ds:itemID="{B8132D64-B6F1-4733-9D89-E2C903EFB4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75bad5-233c-4b0e-9903-8affd2618abc"/>
    <ds:schemaRef ds:uri="7fc9a113-5fb1-49ba-90f0-f7064e1237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9dd8f4f-3b8b-4768-aba7-bbd379e0736b}" enabled="0" method="" siteId="{f9dd8f4f-3b8b-4768-aba7-bbd379e0736b}" removed="1"/>
</clbl:labelList>
</file>

<file path=docProps/app.xml><?xml version="1.0" encoding="utf-8"?>
<Properties xmlns="http://schemas.openxmlformats.org/officeDocument/2006/extended-properties" xmlns:vt="http://schemas.openxmlformats.org/officeDocument/2006/docPropsVTypes">
  <Template>AccentBox</Template>
  <TotalTime>10112</TotalTime>
  <Words>2873</Words>
  <Application>Microsoft Macintosh PowerPoint</Application>
  <PresentationFormat>Widescreen</PresentationFormat>
  <Paragraphs>379</Paragraphs>
  <Slides>34</Slides>
  <Notes>20</Notes>
  <HiddenSlides>19</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.SF NS</vt:lpstr>
      <vt:lpstr>Aptos</vt:lpstr>
      <vt:lpstr>Arial</vt:lpstr>
      <vt:lpstr>Avenir Next LT Pro</vt:lpstr>
      <vt:lpstr>Calibri</vt:lpstr>
      <vt:lpstr>Segoe UI</vt:lpstr>
      <vt:lpstr>Söhne</vt:lpstr>
      <vt:lpstr>Symbol</vt:lpstr>
      <vt:lpstr>Times New Roman</vt:lpstr>
      <vt:lpstr>AccentBoxVTI</vt:lpstr>
      <vt:lpstr>Optimizing Trading Strategies with Reinforcement Learning</vt:lpstr>
      <vt:lpstr>Agenda</vt:lpstr>
      <vt:lpstr>Background</vt:lpstr>
      <vt:lpstr>Related Work</vt:lpstr>
      <vt:lpstr>PowerPoint Presentation</vt:lpstr>
      <vt:lpstr>Trading Strategies</vt:lpstr>
      <vt:lpstr>Reinforcement learning</vt:lpstr>
      <vt:lpstr>Proposed Project and Approach</vt:lpstr>
      <vt:lpstr>Agenda</vt:lpstr>
      <vt:lpstr>Overview</vt:lpstr>
      <vt:lpstr>Proposed Project </vt:lpstr>
      <vt:lpstr>Optimizing + Reinforcement Learning</vt:lpstr>
      <vt:lpstr>Approach</vt:lpstr>
      <vt:lpstr>Approach – Semester 1</vt:lpstr>
      <vt:lpstr>Approach – Semester 2</vt:lpstr>
      <vt:lpstr>Approach</vt:lpstr>
      <vt:lpstr>Domain Model</vt:lpstr>
      <vt:lpstr>PowerPoint Presentation</vt:lpstr>
      <vt:lpstr>Architecture Model</vt:lpstr>
      <vt:lpstr>PowerPoint Presentation</vt:lpstr>
      <vt:lpstr>Data Foundations</vt:lpstr>
      <vt:lpstr>Intelligence Core</vt:lpstr>
      <vt:lpstr>User Interface</vt:lpstr>
      <vt:lpstr>GitHub and Demo</vt:lpstr>
      <vt:lpstr>Deliverables</vt:lpstr>
      <vt:lpstr>Main Scripts</vt:lpstr>
      <vt:lpstr>Deliverables By Stand up III</vt:lpstr>
      <vt:lpstr>Gantt Chart</vt:lpstr>
      <vt:lpstr>Thank you</vt:lpstr>
      <vt:lpstr>Deliverables</vt:lpstr>
      <vt:lpstr>Deliverables</vt:lpstr>
      <vt:lpstr>Deliverables</vt:lpstr>
      <vt:lpstr>Deliverables</vt:lpstr>
      <vt:lpstr>Deliverables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Trading Strategies with Reinforcement Learning</dc:title>
  <dc:creator>Amulya Saxena (RIT Student)</dc:creator>
  <cp:lastModifiedBy>Amulya Saxena (RIT Student)</cp:lastModifiedBy>
  <cp:revision>123</cp:revision>
  <dcterms:created xsi:type="dcterms:W3CDTF">2024-03-24T22:14:28Z</dcterms:created>
  <dcterms:modified xsi:type="dcterms:W3CDTF">2024-12-05T01:40:04Z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0x010100FC4FF9440EFC6A459DF57816F4000C67</vt:lpwstr>
  </property>
</Properties>
</file>