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6" r:id="rId5"/>
    <p:sldId id="257" r:id="rId6"/>
    <p:sldId id="289" r:id="rId7"/>
    <p:sldId id="274" r:id="rId8"/>
    <p:sldId id="269" r:id="rId9"/>
    <p:sldId id="275" r:id="rId10"/>
    <p:sldId id="290" r:id="rId11"/>
    <p:sldId id="283" r:id="rId12"/>
    <p:sldId id="284" r:id="rId13"/>
    <p:sldId id="286" r:id="rId14"/>
    <p:sldId id="287" r:id="rId15"/>
    <p:sldId id="303" r:id="rId16"/>
    <p:sldId id="304" r:id="rId17"/>
    <p:sldId id="305" r:id="rId18"/>
    <p:sldId id="306" r:id="rId19"/>
    <p:sldId id="307" r:id="rId20"/>
    <p:sldId id="309" r:id="rId21"/>
    <p:sldId id="302" r:id="rId22"/>
    <p:sldId id="293" r:id="rId23"/>
    <p:sldId id="294" r:id="rId24"/>
    <p:sldId id="268" r:id="rId25"/>
    <p:sldId id="295" r:id="rId26"/>
    <p:sldId id="301"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10" autoAdjust="0"/>
    <p:restoredTop sz="80673" autoAdjust="0"/>
  </p:normalViewPr>
  <p:slideViewPr>
    <p:cSldViewPr snapToGrid="0">
      <p:cViewPr>
        <p:scale>
          <a:sx n="140" d="100"/>
          <a:sy n="140" d="100"/>
        </p:scale>
        <p:origin x="2424"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4</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C7BEB-39ED-EEAC-625A-BBE230653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BB648-B884-00D1-BCF9-DC160EE57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7543E8-5AAB-DFB2-458F-63C08638938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F1F2222B-84DF-282E-1C98-7AD5ECC4F2FB}"/>
              </a:ext>
            </a:extLst>
          </p:cNvPr>
          <p:cNvSpPr>
            <a:spLocks noGrp="1"/>
          </p:cNvSpPr>
          <p:nvPr>
            <p:ph type="sldNum" sz="quarter" idx="5"/>
          </p:nvPr>
        </p:nvSpPr>
        <p:spPr/>
        <p:txBody>
          <a:bodyPr/>
          <a:lstStyle/>
          <a:p>
            <a:fld id="{531D13CD-66F2-4CB3-ACBB-6CF6081D754D}" type="slidenum">
              <a:rPr lang="en-US" smtClean="0"/>
              <a:t>23</a:t>
            </a:fld>
            <a:endParaRPr lang="en-US"/>
          </a:p>
        </p:txBody>
      </p:sp>
    </p:spTree>
    <p:extLst>
      <p:ext uri="{BB962C8B-B14F-4D97-AF65-F5344CB8AC3E}">
        <p14:creationId xmlns:p14="http://schemas.microsoft.com/office/powerpoint/2010/main" val="215060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2E42B-67D3-703A-2AC6-639D09DBC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A9C43-B088-3559-EC39-6EB03CC64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1F6FA-430F-63D8-A702-A80B7181AE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RL Environment Setup</a:t>
            </a:r>
            <a:r>
              <a:rPr lang="en-US" dirty="0">
                <a:solidFill>
                  <a:srgbClr val="0E0E0E"/>
                </a:solidFill>
                <a:effectLst/>
                <a:latin typeface=".SF NS"/>
              </a:rPr>
              <a:t>:</a:t>
            </a:r>
          </a:p>
          <a:p>
            <a:r>
              <a:rPr lang="en-US" dirty="0">
                <a:solidFill>
                  <a:srgbClr val="0E0E0E"/>
                </a:solidFill>
                <a:effectLst/>
                <a:latin typeface=".SF NS"/>
              </a:rPr>
              <a:t>• Design the </a:t>
            </a:r>
            <a:r>
              <a:rPr lang="en-US" b="1" dirty="0">
                <a:solidFill>
                  <a:srgbClr val="0E0E0E"/>
                </a:solidFill>
                <a:effectLst/>
                <a:latin typeface=".SF NS"/>
              </a:rPr>
              <a:t>RL environment</a:t>
            </a:r>
            <a:r>
              <a:rPr lang="en-US" dirty="0">
                <a:solidFill>
                  <a:srgbClr val="0E0E0E"/>
                </a:solidFill>
                <a:effectLst/>
                <a:latin typeface=".SF NS"/>
              </a:rPr>
              <a:t> that simulates the trading process. Define </a:t>
            </a:r>
            <a:r>
              <a:rPr lang="en-US" b="1" dirty="0">
                <a:solidFill>
                  <a:srgbClr val="0E0E0E"/>
                </a:solidFill>
                <a:effectLst/>
                <a:latin typeface=".SF NS"/>
              </a:rPr>
              <a:t>states</a:t>
            </a:r>
            <a:r>
              <a:rPr lang="en-US" dirty="0">
                <a:solidFill>
                  <a:srgbClr val="0E0E0E"/>
                </a:solidFill>
                <a:effectLst/>
                <a:latin typeface=".SF NS"/>
              </a:rPr>
              <a:t> (technical indicators, market conditions), </a:t>
            </a:r>
            <a:r>
              <a:rPr lang="en-US" b="1" dirty="0">
                <a:solidFill>
                  <a:srgbClr val="0E0E0E"/>
                </a:solidFill>
                <a:effectLst/>
                <a:latin typeface=".SF NS"/>
              </a:rPr>
              <a:t>actions</a:t>
            </a:r>
            <a:r>
              <a:rPr lang="en-US" dirty="0">
                <a:solidFill>
                  <a:srgbClr val="0E0E0E"/>
                </a:solidFill>
                <a:effectLst/>
                <a:latin typeface=".SF NS"/>
              </a:rPr>
              <a:t> (buy, sell, hold), and </a:t>
            </a:r>
            <a:r>
              <a:rPr lang="en-US" b="1" dirty="0">
                <a:solidFill>
                  <a:srgbClr val="0E0E0E"/>
                </a:solidFill>
                <a:effectLst/>
                <a:latin typeface=".SF NS"/>
              </a:rPr>
              <a:t>rewards</a:t>
            </a:r>
            <a:r>
              <a:rPr lang="en-US" dirty="0">
                <a:solidFill>
                  <a:srgbClr val="0E0E0E"/>
                </a:solidFill>
                <a:effectLst/>
                <a:latin typeface=".SF NS"/>
              </a:rPr>
              <a:t> (profits, Sharpe ratio, etc.).</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RL Agent Selection</a:t>
            </a:r>
            <a:r>
              <a:rPr lang="en-US" dirty="0">
                <a:solidFill>
                  <a:srgbClr val="0E0E0E"/>
                </a:solidFill>
                <a:effectLst/>
                <a:latin typeface=".SF NS"/>
              </a:rPr>
              <a:t>:</a:t>
            </a:r>
          </a:p>
          <a:p>
            <a:r>
              <a:rPr lang="en-US" dirty="0">
                <a:solidFill>
                  <a:srgbClr val="0E0E0E"/>
                </a:solidFill>
                <a:effectLst/>
                <a:latin typeface=".SF NS"/>
              </a:rPr>
              <a:t>• Choose and implement a basic RL algorithm (e.g., </a:t>
            </a:r>
            <a:r>
              <a:rPr lang="en-US" b="1" dirty="0">
                <a:solidFill>
                  <a:srgbClr val="0E0E0E"/>
                </a:solidFill>
                <a:effectLst/>
                <a:latin typeface=".SF NS"/>
              </a:rPr>
              <a:t>DQN, PPO, or A2C</a:t>
            </a:r>
            <a:r>
              <a:rPr lang="en-US" dirty="0">
                <a:solidFill>
                  <a:srgbClr val="0E0E0E"/>
                </a:solidFill>
                <a:effectLst/>
                <a:latin typeface=".SF NS"/>
              </a:rPr>
              <a:t>).</a:t>
            </a:r>
          </a:p>
          <a:p>
            <a:r>
              <a:rPr lang="en-US" dirty="0">
                <a:solidFill>
                  <a:srgbClr val="0E0E0E"/>
                </a:solidFill>
                <a:effectLst/>
                <a:latin typeface=".SF NS"/>
              </a:rPr>
              <a:t>• Integrate the momentum and trend strategy rules as part of the environment.</a:t>
            </a:r>
          </a:p>
          <a:p>
            <a:r>
              <a:rPr lang="en-US" dirty="0">
                <a:solidFill>
                  <a:srgbClr val="0E0E0E"/>
                </a:solidFill>
                <a:effectLst/>
                <a:latin typeface=".SF NS"/>
              </a:rPr>
              <a:t>• </a:t>
            </a:r>
            <a:r>
              <a:rPr lang="en-US" b="1" dirty="0">
                <a:solidFill>
                  <a:srgbClr val="0E0E0E"/>
                </a:solidFill>
                <a:effectLst/>
                <a:latin typeface=".SF NS"/>
              </a:rPr>
              <a:t>Training RL Agent</a:t>
            </a:r>
            <a:r>
              <a:rPr lang="en-US" dirty="0">
                <a:solidFill>
                  <a:srgbClr val="0E0E0E"/>
                </a:solidFill>
                <a:effectLst/>
                <a:latin typeface=".SF NS"/>
              </a:rPr>
              <a:t>:</a:t>
            </a:r>
          </a:p>
          <a:p>
            <a:r>
              <a:rPr lang="en-US" dirty="0">
                <a:solidFill>
                  <a:srgbClr val="0E0E0E"/>
                </a:solidFill>
                <a:effectLst/>
                <a:latin typeface=".SF NS"/>
              </a:rPr>
              <a:t>• Train the RL agent on a dataset of historical prices to optimize decision-making based on rewards.</a:t>
            </a:r>
          </a:p>
          <a:p>
            <a:r>
              <a:rPr lang="en-US" dirty="0">
                <a:solidFill>
                  <a:srgbClr val="0E0E0E"/>
                </a:solidFill>
                <a:effectLst/>
                <a:latin typeface=".SF NS"/>
              </a:rPr>
              <a:t>• Monitor convergence and adjust hyperparameters to improve the training process (e.g., learning rate, epsilon for exploration).</a:t>
            </a:r>
          </a:p>
          <a:p>
            <a:r>
              <a:rPr lang="en-US" dirty="0">
                <a:solidFill>
                  <a:srgbClr val="0E0E0E"/>
                </a:solidFill>
                <a:effectLst/>
                <a:latin typeface=".SF NS"/>
              </a:rPr>
              <a:t>• </a:t>
            </a:r>
            <a:r>
              <a:rPr lang="en-US" b="1" dirty="0">
                <a:solidFill>
                  <a:srgbClr val="0E0E0E"/>
                </a:solidFill>
                <a:effectLst/>
                <a:latin typeface=".SF NS"/>
              </a:rPr>
              <a:t>Performance Comparison</a:t>
            </a:r>
            <a:r>
              <a:rPr lang="en-US" dirty="0">
                <a:solidFill>
                  <a:srgbClr val="0E0E0E"/>
                </a:solidFill>
                <a:effectLst/>
                <a:latin typeface=".SF NS"/>
              </a:rPr>
              <a:t>:</a:t>
            </a:r>
          </a:p>
          <a:p>
            <a:r>
              <a:rPr lang="en-US" dirty="0">
                <a:solidFill>
                  <a:srgbClr val="0E0E0E"/>
                </a:solidFill>
                <a:effectLst/>
                <a:latin typeface=".SF NS"/>
              </a:rPr>
              <a:t>• Compare the performance of the RL agent to the baseline momentum and trend-following strategies.</a:t>
            </a:r>
          </a:p>
          <a:p>
            <a:r>
              <a:rPr lang="en-US" dirty="0">
                <a:solidFill>
                  <a:srgbClr val="0E0E0E"/>
                </a:solidFill>
                <a:effectLst/>
                <a:latin typeface=".SF NS"/>
              </a:rPr>
              <a:t>• Evaluate key metrics like cumulative returns, Sharpe ratio, volatility, and drawdowns.</a:t>
            </a:r>
          </a:p>
          <a:p>
            <a:r>
              <a:rPr lang="en-US" dirty="0">
                <a:solidFill>
                  <a:srgbClr val="0E0E0E"/>
                </a:solidFill>
                <a:effectLst/>
                <a:latin typeface=".SF NS"/>
              </a:rPr>
              <a:t>• </a:t>
            </a:r>
            <a:r>
              <a:rPr lang="en-US" b="1" dirty="0">
                <a:solidFill>
                  <a:srgbClr val="0E0E0E"/>
                </a:solidFill>
                <a:effectLst/>
                <a:latin typeface=".SF NS"/>
              </a:rPr>
              <a:t>Basic Integration</a:t>
            </a:r>
            <a:r>
              <a:rPr lang="en-US" dirty="0">
                <a:solidFill>
                  <a:srgbClr val="0E0E0E"/>
                </a:solidFill>
                <a:effectLst/>
                <a:latin typeface=".SF NS"/>
              </a:rPr>
              <a:t>:</a:t>
            </a:r>
          </a:p>
          <a:p>
            <a:r>
              <a:rPr lang="en-US" dirty="0">
                <a:solidFill>
                  <a:srgbClr val="0E0E0E"/>
                </a:solidFill>
                <a:effectLst/>
                <a:latin typeface=".SF NS"/>
              </a:rPr>
              <a:t>• Ensure the RL agent can be deployed into the </a:t>
            </a:r>
            <a:r>
              <a:rPr lang="en-US" b="1" dirty="0">
                <a:solidFill>
                  <a:srgbClr val="0E0E0E"/>
                </a:solidFill>
                <a:effectLst/>
                <a:latin typeface=".SF NS"/>
              </a:rPr>
              <a:t>simulation pipeline</a:t>
            </a:r>
            <a:r>
              <a:rPr lang="en-US" dirty="0">
                <a:solidFill>
                  <a:srgbClr val="0E0E0E"/>
                </a:solidFill>
                <a:effectLst/>
                <a:latin typeface=".SF NS"/>
              </a:rPr>
              <a:t> alongside the traditional strategies for real-time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42E3F77D-9A08-136E-0083-BC2E01A23817}"/>
              </a:ext>
            </a:extLst>
          </p:cNvPr>
          <p:cNvSpPr>
            <a:spLocks noGrp="1"/>
          </p:cNvSpPr>
          <p:nvPr>
            <p:ph type="sldNum" sz="quarter" idx="5"/>
          </p:nvPr>
        </p:nvSpPr>
        <p:spPr/>
        <p:txBody>
          <a:bodyPr/>
          <a:lstStyle/>
          <a:p>
            <a:fld id="{531D13CD-66F2-4CB3-ACBB-6CF6081D754D}" type="slidenum">
              <a:rPr lang="en-US" smtClean="0"/>
              <a:t>24</a:t>
            </a:fld>
            <a:endParaRPr lang="en-US"/>
          </a:p>
        </p:txBody>
      </p:sp>
    </p:spTree>
    <p:extLst>
      <p:ext uri="{BB962C8B-B14F-4D97-AF65-F5344CB8AC3E}">
        <p14:creationId xmlns:p14="http://schemas.microsoft.com/office/powerpoint/2010/main" val="738147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reinforcement learning (RL) trading agent learns stock trading strategies by analyzing historical market data, making buy/sell/hold decisions to maximize returns.</a:t>
            </a:r>
          </a:p>
          <a:p>
            <a:endParaRPr lang="en-US" dirty="0"/>
          </a:p>
          <a:p>
            <a:r>
              <a:rPr lang="en-US" dirty="0"/>
              <a:t>adapts to market changes using trial-and-error </a:t>
            </a:r>
          </a:p>
          <a:p>
            <a:endParaRPr lang="en-US" dirty="0"/>
          </a:p>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3950832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learn from stock market to understanding market behavior </a:t>
            </a:r>
          </a:p>
          <a:p>
            <a:pPr marL="0" marR="0">
              <a:lnSpc>
                <a:spcPct val="115000"/>
              </a:lnSpc>
              <a:spcBef>
                <a:spcPts val="0"/>
              </a:spcBef>
              <a:spcAft>
                <a:spcPts val="800"/>
              </a:spcAft>
            </a:pPr>
            <a:endPar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endParaRPr>
          </a:p>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Over time, the RL agent would refine its trading strategy to maximize the cumulative reward</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pPr marL="342900" marR="0" lvl="0" indent="-342900">
              <a:spcBef>
                <a:spcPts val="0"/>
              </a:spcBef>
              <a:spcAft>
                <a:spcPts val="0"/>
              </a:spcAft>
              <a:tabLst>
                <a:tab pos="457200" algn="l"/>
              </a:tabLst>
            </a:pPr>
            <a:endParaRPr lang="en-US" sz="1800" dirty="0">
              <a:solidFill>
                <a:srgbClr val="ECECEC"/>
              </a:solidFill>
              <a:effectLst/>
              <a:highlight>
                <a:srgbClr val="212121"/>
              </a:highlight>
              <a:latin typeface="Segoe UI" panose="020B0502040204020203" pitchFamily="34"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Based on its analysis the RL agent would make trading decisions, such as whether to buy, sell, or hold a stock at a particular time step, right now I am aiming to make the agent give a decision for the next day, the ideal goal is to reach an hourly decision</a:t>
            </a:r>
          </a:p>
          <a:p>
            <a:pPr marL="342900" marR="0" lvl="0" indent="-342900">
              <a:spcBef>
                <a:spcPts val="0"/>
              </a:spcBef>
              <a:spcAft>
                <a:spcPts val="0"/>
              </a:spcAft>
              <a:tabLst>
                <a:tab pos="457200" algn="l"/>
              </a:tabLst>
            </a:pPr>
            <a:endParaRPr lang="en-US" sz="1800" dirty="0">
              <a:effectLst/>
              <a:highlight>
                <a:srgbClr val="212121"/>
              </a:highlight>
              <a:latin typeface="Times New Roman" panose="02020603050405020304" pitchFamily="18" charset="0"/>
              <a:ea typeface="Times New Roman" panose="02020603050405020304" pitchFamily="18" charset="0"/>
            </a:endParaRPr>
          </a:p>
          <a:p>
            <a:pPr marL="0" marR="0" lvl="0" indent="0">
              <a:lnSpc>
                <a:spcPct val="115000"/>
              </a:lnSpc>
              <a:spcBef>
                <a:spcPts val="0"/>
              </a:spcBef>
              <a:spcAft>
                <a:spcPts val="0"/>
              </a:spcAft>
              <a:buFont typeface="Aptos" panose="020B0004020202020204" pitchFamily="34" charset="0"/>
              <a:buNone/>
            </a:pP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Informed Trading Decisions</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enable investors to make more informed decisions by employing adaptive trading methods that respond to real-time market conditions.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Increased Profitability</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aid investors and financial institutions in improving their profitability and portfolio management through optimized trading strategies.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31229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8</a:t>
            </a:fld>
            <a:endParaRPr lang="en-US"/>
          </a:p>
        </p:txBody>
      </p:sp>
    </p:spTree>
    <p:extLst>
      <p:ext uri="{BB962C8B-B14F-4D97-AF65-F5344CB8AC3E}">
        <p14:creationId xmlns:p14="http://schemas.microsoft.com/office/powerpoint/2010/main" val="1589188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a:t>Data</a:t>
            </a:r>
            <a:r>
              <a:rPr lang="en-US" sz="2800" dirty="0"/>
              <a:t> is processed by </a:t>
            </a:r>
            <a:r>
              <a:rPr lang="en-US" sz="2800" b="1" dirty="0" err="1"/>
              <a:t>data_loader.py</a:t>
            </a:r>
            <a:r>
              <a:rPr lang="en-US" sz="2800" dirty="0"/>
              <a:t>.</a:t>
            </a:r>
          </a:p>
          <a:p>
            <a:endParaRPr lang="en-US" sz="2800" b="1" dirty="0"/>
          </a:p>
          <a:p>
            <a:r>
              <a:rPr lang="en-US" sz="2800" b="1" dirty="0" err="1"/>
              <a:t>data_loader.py</a:t>
            </a:r>
            <a:r>
              <a:rPr lang="en-US" sz="2800" dirty="0"/>
              <a:t> computes </a:t>
            </a:r>
            <a:r>
              <a:rPr lang="en-US" sz="2800" b="1" dirty="0"/>
              <a:t>Technical Indicators</a:t>
            </a:r>
            <a:r>
              <a:rPr lang="en-US" sz="2800" dirty="0"/>
              <a:t> and may use </a:t>
            </a:r>
            <a:r>
              <a:rPr lang="en-US" sz="2800" b="1" dirty="0"/>
              <a:t>Forecasting Algorithms</a:t>
            </a:r>
            <a:endParaRPr lang="en-US" sz="2800" dirty="0"/>
          </a:p>
          <a:p>
            <a:r>
              <a:rPr lang="en-US" sz="2800" dirty="0"/>
              <a:t>The processed data, along with technical indicators, is used to define the </a:t>
            </a:r>
            <a:r>
              <a:rPr lang="en-US" sz="2800" b="1" dirty="0"/>
              <a:t>State Space</a:t>
            </a:r>
          </a:p>
          <a:p>
            <a:endParaRPr lang="en-US" sz="2800" b="1" dirty="0"/>
          </a:p>
          <a:p>
            <a:r>
              <a:rPr lang="en-US" sz="2800" b="1" dirty="0" err="1"/>
              <a:t>environment.py</a:t>
            </a:r>
            <a:r>
              <a:rPr lang="en-US" sz="2800" dirty="0"/>
              <a:t> defines the </a:t>
            </a:r>
            <a:r>
              <a:rPr lang="en-US" sz="2800" b="1" dirty="0"/>
              <a:t>Action Space</a:t>
            </a:r>
            <a:r>
              <a:rPr lang="en-US" sz="2800" dirty="0"/>
              <a:t> and </a:t>
            </a:r>
            <a:r>
              <a:rPr lang="en-US" sz="2800" b="1" dirty="0"/>
              <a:t>Reward Function</a:t>
            </a:r>
            <a:r>
              <a:rPr lang="en-US" sz="2800" dirty="0"/>
              <a:t>, and uses configurations from </a:t>
            </a:r>
            <a:r>
              <a:rPr lang="en-US" sz="2800" b="1" dirty="0" err="1"/>
              <a:t>config.py</a:t>
            </a:r>
            <a:r>
              <a:rPr lang="en-US" sz="2800" dirty="0"/>
              <a:t>.</a:t>
            </a:r>
          </a:p>
          <a:p>
            <a:endParaRPr lang="en-US" sz="2800" b="1" dirty="0"/>
          </a:p>
          <a:p>
            <a:r>
              <a:rPr lang="en-US" sz="2800" b="1" dirty="0" err="1"/>
              <a:t>main.py</a:t>
            </a:r>
            <a:r>
              <a:rPr lang="en-US" sz="2800" dirty="0"/>
              <a:t> initializes and coordinates the </a:t>
            </a:r>
            <a:r>
              <a:rPr lang="en-US" sz="2800" b="1" dirty="0"/>
              <a:t>Agent</a:t>
            </a:r>
            <a:r>
              <a:rPr lang="en-US" sz="2800" dirty="0"/>
              <a:t>, </a:t>
            </a:r>
            <a:r>
              <a:rPr lang="en-US" sz="2800" b="1" dirty="0"/>
              <a:t>Environment</a:t>
            </a:r>
            <a:r>
              <a:rPr lang="en-US" sz="2800" dirty="0"/>
              <a:t>, and configurations.</a:t>
            </a:r>
          </a:p>
          <a:p>
            <a:r>
              <a:rPr lang="en-US" sz="2800" dirty="0"/>
              <a:t>The </a:t>
            </a:r>
            <a:r>
              <a:rPr lang="en-US" sz="2800" b="1" dirty="0"/>
              <a:t>Agent</a:t>
            </a:r>
            <a:r>
              <a:rPr lang="en-US" sz="2800" dirty="0"/>
              <a:t> interacts with the </a:t>
            </a:r>
            <a:r>
              <a:rPr lang="en-US" sz="2800" b="1" dirty="0"/>
              <a:t>Environment</a:t>
            </a:r>
            <a:r>
              <a:rPr lang="en-US" sz="2800" dirty="0"/>
              <a:t> by taking actions from the </a:t>
            </a:r>
            <a:r>
              <a:rPr lang="en-US" sz="2800" b="1" dirty="0"/>
              <a:t>Action Space</a:t>
            </a:r>
            <a:r>
              <a:rPr lang="en-US" sz="2800" dirty="0"/>
              <a:t> based on the </a:t>
            </a:r>
            <a:r>
              <a:rPr lang="en-US" sz="2800" b="1" dirty="0"/>
              <a:t>State Space</a:t>
            </a:r>
            <a:r>
              <a:rPr lang="en-US" sz="2800" dirty="0"/>
              <a:t> and receives rewards calculated by the </a:t>
            </a:r>
            <a:r>
              <a:rPr lang="en-US" sz="2800" b="1" dirty="0"/>
              <a:t>Reward Function</a:t>
            </a:r>
            <a:r>
              <a:rPr lang="en-US" sz="2800" dirty="0"/>
              <a:t>.</a:t>
            </a:r>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9</a:t>
            </a:fld>
            <a:endParaRPr lang="en-US"/>
          </a:p>
        </p:txBody>
      </p:sp>
    </p:spTree>
    <p:extLst>
      <p:ext uri="{BB962C8B-B14F-4D97-AF65-F5344CB8AC3E}">
        <p14:creationId xmlns:p14="http://schemas.microsoft.com/office/powerpoint/2010/main" val="331625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major updates</a:t>
            </a:r>
          </a:p>
          <a:p>
            <a:endParaRPr lang="en-US" dirty="0"/>
          </a:p>
          <a:p>
            <a:r>
              <a:rPr lang="en-US" dirty="0"/>
              <a:t>Pipeline for the data ingestion and processing</a:t>
            </a:r>
          </a:p>
          <a:p>
            <a:endParaRPr lang="en-US" dirty="0"/>
          </a:p>
          <a:p>
            <a:r>
              <a:rPr lang="en-US" dirty="0"/>
              <a:t>In ml module, more clarity </a:t>
            </a:r>
          </a:p>
          <a:p>
            <a:r>
              <a:rPr lang="en-US" dirty="0" err="1"/>
              <a:t>Rl</a:t>
            </a:r>
            <a:r>
              <a:rPr lang="en-US" dirty="0"/>
              <a:t> agent trained on specific strategies </a:t>
            </a:r>
          </a:p>
          <a:p>
            <a:endParaRPr lang="en-US" dirty="0"/>
          </a:p>
          <a:p>
            <a:endParaRPr lang="en-US" dirty="0"/>
          </a:p>
          <a:p>
            <a:endParaRPr lang="en-US" dirty="0"/>
          </a:p>
          <a:p>
            <a:r>
              <a:rPr lang="en-US" dirty="0"/>
              <a:t>The core learning mechanism, which could use algorithms like Q-learning or Actor-Critic to model the agent’s decision-making process.</a:t>
            </a:r>
          </a:p>
          <a:p>
            <a:endParaRPr lang="en-US" dirty="0"/>
          </a:p>
          <a:p>
            <a:endParaRPr lang="en-US" dirty="0"/>
          </a:p>
          <a:p>
            <a:pPr>
              <a:buFont typeface="Arial" panose="020B0604020202020204" pitchFamily="34" charset="0"/>
              <a:buChar char="•"/>
            </a:pPr>
            <a:r>
              <a:rPr lang="en-US" b="1" dirty="0"/>
              <a:t>Q-learning</a:t>
            </a:r>
            <a:r>
              <a:rPr lang="en-US" dirty="0"/>
              <a:t> is a value-based RL method where the agent learns a </a:t>
            </a:r>
            <a:r>
              <a:rPr lang="en-US" b="1" dirty="0"/>
              <a:t>Q-value</a:t>
            </a:r>
            <a:r>
              <a:rPr lang="en-US" dirty="0"/>
              <a:t> for each state-action pair, representing the expected future reward of taking a particular action in a given </a:t>
            </a:r>
            <a:r>
              <a:rPr lang="en-US" dirty="0" err="1"/>
              <a:t>state.</a:t>
            </a:r>
            <a:r>
              <a:rPr lang="en-US" b="1" dirty="0" err="1"/>
              <a:t>States</a:t>
            </a:r>
            <a:r>
              <a:rPr lang="en-US" dirty="0"/>
              <a:t>: The agent’s observations of the market (e.g., price trends, indicators).</a:t>
            </a:r>
          </a:p>
          <a:p>
            <a:pPr>
              <a:buFont typeface="Arial" panose="020B0604020202020204" pitchFamily="34" charset="0"/>
              <a:buChar char="•"/>
            </a:pPr>
            <a:r>
              <a:rPr lang="en-US" b="1" dirty="0"/>
              <a:t>Actions</a:t>
            </a:r>
            <a:r>
              <a:rPr lang="en-US" dirty="0"/>
              <a:t>: Buy, sell, or hold a stock.</a:t>
            </a:r>
          </a:p>
          <a:p>
            <a:pPr>
              <a:buFont typeface="Arial" panose="020B0604020202020204" pitchFamily="34" charset="0"/>
              <a:buChar char="•"/>
            </a:pPr>
            <a:r>
              <a:rPr lang="en-US" b="1" dirty="0"/>
              <a:t>Reward</a:t>
            </a:r>
            <a:r>
              <a:rPr lang="en-US" dirty="0"/>
              <a:t>: Profit or loss from each trading action.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11</a:t>
            </a:fld>
            <a:endParaRPr lang="en-US"/>
          </a:p>
        </p:txBody>
      </p:sp>
    </p:spTree>
    <p:extLst>
      <p:ext uri="{BB962C8B-B14F-4D97-AF65-F5344CB8AC3E}">
        <p14:creationId xmlns:p14="http://schemas.microsoft.com/office/powerpoint/2010/main" val="1520507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Cum ret = final portfolio value – (initial portfolio value/ initial portfolio)/ initial portfolio value x 100</a:t>
            </a:r>
          </a:p>
        </p:txBody>
      </p:sp>
      <p:sp>
        <p:nvSpPr>
          <p:cNvPr id="4" name="Slide Number Placeholder 3"/>
          <p:cNvSpPr>
            <a:spLocks noGrp="1"/>
          </p:cNvSpPr>
          <p:nvPr>
            <p:ph type="sldNum" sz="quarter" idx="5"/>
          </p:nvPr>
        </p:nvSpPr>
        <p:spPr/>
        <p:txBody>
          <a:bodyPr/>
          <a:lstStyle/>
          <a:p>
            <a:fld id="{531D13CD-66F2-4CB3-ACBB-6CF6081D754D}" type="slidenum">
              <a:rPr lang="en-US" smtClean="0"/>
              <a:t>17</a:t>
            </a:fld>
            <a:endParaRPr lang="en-US"/>
          </a:p>
        </p:txBody>
      </p:sp>
    </p:spTree>
    <p:extLst>
      <p:ext uri="{BB962C8B-B14F-4D97-AF65-F5344CB8AC3E}">
        <p14:creationId xmlns:p14="http://schemas.microsoft.com/office/powerpoint/2010/main" val="81544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Q-Network (DQN) algorithm, the </a:t>
            </a:r>
            <a:r>
              <a:rPr lang="en-US" b="1" dirty="0"/>
              <a:t>epsilon-greedy policy</a:t>
            </a:r>
            <a:r>
              <a:rPr lang="en-US" dirty="0"/>
              <a:t> is used to balance </a:t>
            </a:r>
            <a:r>
              <a:rPr lang="en-US" b="1" dirty="0"/>
              <a:t>exploration</a:t>
            </a:r>
            <a:r>
              <a:rPr lang="en-US" dirty="0"/>
              <a:t> and </a:t>
            </a:r>
            <a:r>
              <a:rPr lang="en-US" b="1" dirty="0"/>
              <a:t>exploitation</a:t>
            </a:r>
            <a:r>
              <a:rPr lang="en-US" dirty="0"/>
              <a:t>:</a:t>
            </a:r>
          </a:p>
          <a:p>
            <a:pPr>
              <a:buFont typeface="Arial" panose="020B0604020202020204" pitchFamily="34" charset="0"/>
              <a:buChar char="•"/>
            </a:pPr>
            <a:r>
              <a:rPr lang="en-US" b="1" dirty="0"/>
              <a:t>Exploration</a:t>
            </a:r>
            <a:r>
              <a:rPr lang="en-US" dirty="0"/>
              <a:t>: Trying out new actions to discover their effects, which may lead to better long-term results.</a:t>
            </a:r>
          </a:p>
          <a:p>
            <a:pPr>
              <a:buFont typeface="Arial" panose="020B0604020202020204" pitchFamily="34" charset="0"/>
              <a:buChar char="•"/>
            </a:pPr>
            <a:r>
              <a:rPr lang="en-US" b="1" dirty="0"/>
              <a:t>Exploitation</a:t>
            </a:r>
            <a:r>
              <a:rPr lang="en-US" dirty="0"/>
              <a:t>: Selecting the best-known action to maximize immediate reward based on current knowledge.</a:t>
            </a:r>
          </a:p>
          <a:p>
            <a:endParaRPr lang="en-US" dirty="0"/>
          </a:p>
          <a:p>
            <a:r>
              <a:rPr lang="en-US" b="1" dirty="0"/>
              <a:t>Purpose of Epsilon Decay</a:t>
            </a:r>
          </a:p>
          <a:p>
            <a:pPr>
              <a:buFont typeface="Arial" panose="020B0604020202020204" pitchFamily="34" charset="0"/>
              <a:buChar char="•"/>
            </a:pPr>
            <a:r>
              <a:rPr lang="en-US" b="1" dirty="0"/>
              <a:t>Initial Exploration</a:t>
            </a:r>
            <a:r>
              <a:rPr lang="en-US" dirty="0"/>
              <a:t>: At the beginning of training, the agent knows little about the environment, so a higher epsilon value encourages more exploration.</a:t>
            </a:r>
          </a:p>
          <a:p>
            <a:pPr>
              <a:buFont typeface="Arial" panose="020B0604020202020204" pitchFamily="34" charset="0"/>
              <a:buChar char="•"/>
            </a:pPr>
            <a:r>
              <a:rPr lang="en-US" b="1" dirty="0"/>
              <a:t>Gradual Exploitation</a:t>
            </a:r>
            <a:r>
              <a:rPr lang="en-US" dirty="0"/>
              <a:t>: As training progresses, the agent should rely more on learned knowledge. Reducing epsilon over time shifts the balance towards exploitation.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To improve </a:t>
            </a:r>
          </a:p>
          <a:p>
            <a:pPr>
              <a:buFont typeface="Arial" panose="020B0604020202020204" pitchFamily="34" charset="0"/>
              <a:buChar char="•"/>
            </a:pPr>
            <a:r>
              <a:rPr lang="en-US" dirty="0"/>
              <a:t>Define a better reward function (right now any loss in the portfolio penalizes the agent – which might be too harsh)</a:t>
            </a:r>
          </a:p>
          <a:p>
            <a:pPr>
              <a:buFont typeface="Arial" panose="020B0604020202020204" pitchFamily="34" charset="0"/>
              <a:buChar char="•"/>
            </a:pPr>
            <a:r>
              <a:rPr lang="en-US" dirty="0"/>
              <a:t>Hyperparameter tuning – learning rate, batch size</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18</a:t>
            </a:fld>
            <a:endParaRPr lang="en-US"/>
          </a:p>
        </p:txBody>
      </p:sp>
    </p:spTree>
    <p:extLst>
      <p:ext uri="{BB962C8B-B14F-4D97-AF65-F5344CB8AC3E}">
        <p14:creationId xmlns:p14="http://schemas.microsoft.com/office/powerpoint/2010/main" val="278450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environment is designed for a reinforcement learning (RL) agent to interact </a:t>
            </a:r>
            <a:r>
              <a:rPr lang="en-US" dirty="0" err="1"/>
              <a:t>wmight</a:t>
            </a:r>
            <a:r>
              <a:rPr lang="en-US" dirty="0"/>
              <a:t> not work for </a:t>
            </a:r>
            <a:r>
              <a:rPr lang="en-US" dirty="0" err="1"/>
              <a:t>rlith</a:t>
            </a:r>
            <a:r>
              <a:rPr lang="en-US" dirty="0"/>
              <a:t> a simulated trading environment using OpenAI's Gym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might not work for </a:t>
            </a:r>
            <a:r>
              <a:rPr lang="en-US" dirty="0" err="1"/>
              <a:t>rl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Run 50, 100 times and compare for A/B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Models are randomized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531D13CD-66F2-4CB3-ACBB-6CF6081D754D}" type="slidenum">
              <a:rPr lang="en-US" smtClean="0"/>
              <a:t>20</a:t>
            </a:fld>
            <a:endParaRPr lang="en-US"/>
          </a:p>
        </p:txBody>
      </p:sp>
    </p:spTree>
    <p:extLst>
      <p:ext uri="{BB962C8B-B14F-4D97-AF65-F5344CB8AC3E}">
        <p14:creationId xmlns:p14="http://schemas.microsoft.com/office/powerpoint/2010/main" val="427560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Architecture Model</a:t>
            </a:r>
          </a:p>
        </p:txBody>
      </p:sp>
    </p:spTree>
    <p:extLst>
      <p:ext uri="{BB962C8B-B14F-4D97-AF65-F5344CB8AC3E}">
        <p14:creationId xmlns:p14="http://schemas.microsoft.com/office/powerpoint/2010/main" val="318127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4F0CC5-66C2-D1C6-FC38-C9FC3C9AD78E}"/>
              </a:ext>
            </a:extLst>
          </p:cNvPr>
          <p:cNvPicPr>
            <a:picLocks noChangeAspect="1"/>
          </p:cNvPicPr>
          <p:nvPr/>
        </p:nvPicPr>
        <p:blipFill>
          <a:blip r:embed="rId3"/>
          <a:stretch>
            <a:fillRect/>
          </a:stretch>
        </p:blipFill>
        <p:spPr>
          <a:xfrm>
            <a:off x="1567069" y="1008042"/>
            <a:ext cx="9057861" cy="4841915"/>
          </a:xfrm>
          <a:prstGeom prst="rect">
            <a:avLst/>
          </a:prstGeom>
        </p:spPr>
      </p:pic>
    </p:spTree>
    <p:extLst>
      <p:ext uri="{BB962C8B-B14F-4D97-AF65-F5344CB8AC3E}">
        <p14:creationId xmlns:p14="http://schemas.microsoft.com/office/powerpoint/2010/main" val="82921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EB2106-D4B1-7BF5-EC23-1E0359A9BFC3}"/>
              </a:ext>
            </a:extLst>
          </p:cNvPr>
          <p:cNvPicPr>
            <a:picLocks noChangeAspect="1"/>
          </p:cNvPicPr>
          <p:nvPr/>
        </p:nvPicPr>
        <p:blipFill>
          <a:blip r:embed="rId2"/>
          <a:stretch>
            <a:fillRect/>
          </a:stretch>
        </p:blipFill>
        <p:spPr>
          <a:xfrm>
            <a:off x="1337893" y="1764362"/>
            <a:ext cx="9797247" cy="4497290"/>
          </a:xfrm>
          <a:prstGeom prst="rect">
            <a:avLst/>
          </a:prstGeom>
        </p:spPr>
      </p:pic>
      <p:sp>
        <p:nvSpPr>
          <p:cNvPr id="5" name="TextBox 4">
            <a:extLst>
              <a:ext uri="{FF2B5EF4-FFF2-40B4-BE49-F238E27FC236}">
                <a16:creationId xmlns:a16="http://schemas.microsoft.com/office/drawing/2014/main" id="{B274A693-22C7-AD6C-B568-CA64FB3015D4}"/>
              </a:ext>
            </a:extLst>
          </p:cNvPr>
          <p:cNvSpPr txBox="1"/>
          <p:nvPr/>
        </p:nvSpPr>
        <p:spPr>
          <a:xfrm>
            <a:off x="1218622" y="884582"/>
            <a:ext cx="7229637" cy="523220"/>
          </a:xfrm>
          <a:prstGeom prst="rect">
            <a:avLst/>
          </a:prstGeom>
          <a:noFill/>
        </p:spPr>
        <p:txBody>
          <a:bodyPr wrap="square" rtlCol="0">
            <a:spAutoFit/>
          </a:bodyPr>
          <a:lstStyle/>
          <a:p>
            <a:r>
              <a:rPr lang="en-US" sz="2800" dirty="0"/>
              <a:t>Data Loading and Preprocessing Pipeline</a:t>
            </a:r>
          </a:p>
        </p:txBody>
      </p:sp>
    </p:spTree>
    <p:extLst>
      <p:ext uri="{BB962C8B-B14F-4D97-AF65-F5344CB8AC3E}">
        <p14:creationId xmlns:p14="http://schemas.microsoft.com/office/powerpoint/2010/main" val="318517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F63840-32AE-191D-F50A-1E8DF9A4C6D6}"/>
              </a:ext>
            </a:extLst>
          </p:cNvPr>
          <p:cNvSpPr txBox="1"/>
          <p:nvPr/>
        </p:nvSpPr>
        <p:spPr>
          <a:xfrm>
            <a:off x="1218622" y="884582"/>
            <a:ext cx="7229637" cy="523220"/>
          </a:xfrm>
          <a:prstGeom prst="rect">
            <a:avLst/>
          </a:prstGeom>
          <a:noFill/>
        </p:spPr>
        <p:txBody>
          <a:bodyPr wrap="square" rtlCol="0">
            <a:spAutoFit/>
          </a:bodyPr>
          <a:lstStyle/>
          <a:p>
            <a:r>
              <a:rPr lang="en-US" sz="2800" dirty="0"/>
              <a:t>Feature Engineering Pipeline</a:t>
            </a:r>
          </a:p>
        </p:txBody>
      </p:sp>
      <p:pic>
        <p:nvPicPr>
          <p:cNvPr id="5" name="Picture 4">
            <a:extLst>
              <a:ext uri="{FF2B5EF4-FFF2-40B4-BE49-F238E27FC236}">
                <a16:creationId xmlns:a16="http://schemas.microsoft.com/office/drawing/2014/main" id="{8E8CE9E4-244A-A4B1-355B-A00BE354A99E}"/>
              </a:ext>
            </a:extLst>
          </p:cNvPr>
          <p:cNvPicPr>
            <a:picLocks noChangeAspect="1"/>
          </p:cNvPicPr>
          <p:nvPr/>
        </p:nvPicPr>
        <p:blipFill>
          <a:blip r:embed="rId2"/>
          <a:stretch>
            <a:fillRect/>
          </a:stretch>
        </p:blipFill>
        <p:spPr>
          <a:xfrm>
            <a:off x="1991141" y="1407802"/>
            <a:ext cx="8209718" cy="5161963"/>
          </a:xfrm>
          <a:prstGeom prst="rect">
            <a:avLst/>
          </a:prstGeom>
        </p:spPr>
      </p:pic>
    </p:spTree>
    <p:extLst>
      <p:ext uri="{BB962C8B-B14F-4D97-AF65-F5344CB8AC3E}">
        <p14:creationId xmlns:p14="http://schemas.microsoft.com/office/powerpoint/2010/main" val="354623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E6B6-7BD4-9EAA-F518-3707C6D0E158}"/>
              </a:ext>
            </a:extLst>
          </p:cNvPr>
          <p:cNvSpPr txBox="1"/>
          <p:nvPr/>
        </p:nvSpPr>
        <p:spPr>
          <a:xfrm>
            <a:off x="1218622" y="884582"/>
            <a:ext cx="7229637" cy="523220"/>
          </a:xfrm>
          <a:prstGeom prst="rect">
            <a:avLst/>
          </a:prstGeom>
          <a:noFill/>
        </p:spPr>
        <p:txBody>
          <a:bodyPr wrap="square" rtlCol="0">
            <a:spAutoFit/>
          </a:bodyPr>
          <a:lstStyle/>
          <a:p>
            <a:r>
              <a:rPr lang="en-US" sz="2800" dirty="0"/>
              <a:t>Data Visualization Pipeline</a:t>
            </a:r>
          </a:p>
        </p:txBody>
      </p:sp>
      <p:pic>
        <p:nvPicPr>
          <p:cNvPr id="5" name="Picture 4">
            <a:extLst>
              <a:ext uri="{FF2B5EF4-FFF2-40B4-BE49-F238E27FC236}">
                <a16:creationId xmlns:a16="http://schemas.microsoft.com/office/drawing/2014/main" id="{3DA33A2D-A8AB-F745-634D-82D6768D31CB}"/>
              </a:ext>
            </a:extLst>
          </p:cNvPr>
          <p:cNvPicPr>
            <a:picLocks noChangeAspect="1"/>
          </p:cNvPicPr>
          <p:nvPr/>
        </p:nvPicPr>
        <p:blipFill>
          <a:blip r:embed="rId2"/>
          <a:stretch>
            <a:fillRect/>
          </a:stretch>
        </p:blipFill>
        <p:spPr>
          <a:xfrm>
            <a:off x="3745235" y="1407802"/>
            <a:ext cx="4701530" cy="4919722"/>
          </a:xfrm>
          <a:prstGeom prst="rect">
            <a:avLst/>
          </a:prstGeom>
        </p:spPr>
      </p:pic>
    </p:spTree>
    <p:extLst>
      <p:ext uri="{BB962C8B-B14F-4D97-AF65-F5344CB8AC3E}">
        <p14:creationId xmlns:p14="http://schemas.microsoft.com/office/powerpoint/2010/main" val="3553257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AE05A9-9E72-474A-ABF0-9930BD95534B}"/>
              </a:ext>
            </a:extLst>
          </p:cNvPr>
          <p:cNvSpPr txBox="1"/>
          <p:nvPr/>
        </p:nvSpPr>
        <p:spPr>
          <a:xfrm>
            <a:off x="1218622" y="884582"/>
            <a:ext cx="7229637" cy="523220"/>
          </a:xfrm>
          <a:prstGeom prst="rect">
            <a:avLst/>
          </a:prstGeom>
          <a:noFill/>
        </p:spPr>
        <p:txBody>
          <a:bodyPr wrap="square" rtlCol="0">
            <a:spAutoFit/>
          </a:bodyPr>
          <a:lstStyle/>
          <a:p>
            <a:r>
              <a:rPr lang="en-US" sz="2800" dirty="0"/>
              <a:t>Data Modeling Pipeline</a:t>
            </a:r>
          </a:p>
        </p:txBody>
      </p:sp>
      <p:pic>
        <p:nvPicPr>
          <p:cNvPr id="5" name="Picture 4">
            <a:extLst>
              <a:ext uri="{FF2B5EF4-FFF2-40B4-BE49-F238E27FC236}">
                <a16:creationId xmlns:a16="http://schemas.microsoft.com/office/drawing/2014/main" id="{00E095D4-2E78-7010-BEA8-13AC8F094F90}"/>
              </a:ext>
            </a:extLst>
          </p:cNvPr>
          <p:cNvPicPr>
            <a:picLocks noChangeAspect="1"/>
          </p:cNvPicPr>
          <p:nvPr/>
        </p:nvPicPr>
        <p:blipFill>
          <a:blip r:embed="rId2"/>
          <a:stretch>
            <a:fillRect/>
          </a:stretch>
        </p:blipFill>
        <p:spPr>
          <a:xfrm>
            <a:off x="1218622" y="1287339"/>
            <a:ext cx="9251277" cy="5012876"/>
          </a:xfrm>
          <a:prstGeom prst="rect">
            <a:avLst/>
          </a:prstGeom>
        </p:spPr>
      </p:pic>
    </p:spTree>
    <p:extLst>
      <p:ext uri="{BB962C8B-B14F-4D97-AF65-F5344CB8AC3E}">
        <p14:creationId xmlns:p14="http://schemas.microsoft.com/office/powerpoint/2010/main" val="290004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0AA68-4F51-3DF0-9B67-37F857E4E95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37E9AD-FC41-E472-4996-97044155E877}"/>
              </a:ext>
            </a:extLst>
          </p:cNvPr>
          <p:cNvSpPr>
            <a:spLocks noGrp="1"/>
          </p:cNvSpPr>
          <p:nvPr>
            <p:ph type="ctrTitle"/>
          </p:nvPr>
        </p:nvSpPr>
        <p:spPr/>
        <p:txBody>
          <a:bodyPr/>
          <a:lstStyle/>
          <a:p>
            <a:r>
              <a:rPr lang="en-US" dirty="0"/>
              <a:t>Results</a:t>
            </a:r>
          </a:p>
        </p:txBody>
      </p:sp>
    </p:spTree>
    <p:extLst>
      <p:ext uri="{BB962C8B-B14F-4D97-AF65-F5344CB8AC3E}">
        <p14:creationId xmlns:p14="http://schemas.microsoft.com/office/powerpoint/2010/main" val="493154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DA2E5-5934-D759-89A0-B01CF2150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0F544-E191-A7F8-357E-87D12C3679C9}"/>
              </a:ext>
            </a:extLst>
          </p:cNvPr>
          <p:cNvSpPr>
            <a:spLocks noGrp="1"/>
          </p:cNvSpPr>
          <p:nvPr>
            <p:ph type="title"/>
          </p:nvPr>
        </p:nvSpPr>
        <p:spPr/>
        <p:txBody>
          <a:bodyPr/>
          <a:lstStyle/>
          <a:p>
            <a:r>
              <a:rPr lang="en-US" dirty="0"/>
              <a:t>Forecasting and RL Algorithm Results </a:t>
            </a:r>
          </a:p>
        </p:txBody>
      </p:sp>
      <p:graphicFrame>
        <p:nvGraphicFramePr>
          <p:cNvPr id="4" name="Content Placeholder 3">
            <a:extLst>
              <a:ext uri="{FF2B5EF4-FFF2-40B4-BE49-F238E27FC236}">
                <a16:creationId xmlns:a16="http://schemas.microsoft.com/office/drawing/2014/main" id="{D3DB1D9F-F71C-2D52-3932-9925F1FDAFEE}"/>
              </a:ext>
            </a:extLst>
          </p:cNvPr>
          <p:cNvGraphicFramePr>
            <a:graphicFrameLocks noGrp="1"/>
          </p:cNvGraphicFramePr>
          <p:nvPr>
            <p:ph idx="1"/>
            <p:extLst>
              <p:ext uri="{D42A27DB-BD31-4B8C-83A1-F6EECF244321}">
                <p14:modId xmlns:p14="http://schemas.microsoft.com/office/powerpoint/2010/main" val="236834748"/>
              </p:ext>
            </p:extLst>
          </p:nvPr>
        </p:nvGraphicFramePr>
        <p:xfrm>
          <a:off x="1116013" y="2478088"/>
          <a:ext cx="10167936" cy="1010920"/>
        </p:xfrm>
        <a:graphic>
          <a:graphicData uri="http://schemas.openxmlformats.org/drawingml/2006/table">
            <a:tbl>
              <a:tblPr firstRow="1" bandRow="1">
                <a:tableStyleId>{9D7B26C5-4107-4FEC-AEDC-1716B250A1EF}</a:tableStyleId>
              </a:tblPr>
              <a:tblGrid>
                <a:gridCol w="2541984">
                  <a:extLst>
                    <a:ext uri="{9D8B030D-6E8A-4147-A177-3AD203B41FA5}">
                      <a16:colId xmlns:a16="http://schemas.microsoft.com/office/drawing/2014/main" val="3588420489"/>
                    </a:ext>
                  </a:extLst>
                </a:gridCol>
                <a:gridCol w="2541984">
                  <a:extLst>
                    <a:ext uri="{9D8B030D-6E8A-4147-A177-3AD203B41FA5}">
                      <a16:colId xmlns:a16="http://schemas.microsoft.com/office/drawing/2014/main" val="1750166381"/>
                    </a:ext>
                  </a:extLst>
                </a:gridCol>
                <a:gridCol w="2541984">
                  <a:extLst>
                    <a:ext uri="{9D8B030D-6E8A-4147-A177-3AD203B41FA5}">
                      <a16:colId xmlns:a16="http://schemas.microsoft.com/office/drawing/2014/main" val="1126368579"/>
                    </a:ext>
                  </a:extLst>
                </a:gridCol>
                <a:gridCol w="2541984">
                  <a:extLst>
                    <a:ext uri="{9D8B030D-6E8A-4147-A177-3AD203B41FA5}">
                      <a16:colId xmlns:a16="http://schemas.microsoft.com/office/drawing/2014/main" val="204976860"/>
                    </a:ext>
                  </a:extLst>
                </a:gridCol>
              </a:tblGrid>
              <a:tr h="370840">
                <a:tc>
                  <a:txBody>
                    <a:bodyPr/>
                    <a:lstStyle/>
                    <a:p>
                      <a:r>
                        <a:rPr lang="en-US" dirty="0"/>
                        <a:t>Model</a:t>
                      </a:r>
                    </a:p>
                  </a:txBody>
                  <a:tcPr/>
                </a:tc>
                <a:tc>
                  <a:txBody>
                    <a:bodyPr/>
                    <a:lstStyle/>
                    <a:p>
                      <a:r>
                        <a:rPr lang="en-US" dirty="0"/>
                        <a:t>50 Epoch R</a:t>
                      </a:r>
                      <a:r>
                        <a:rPr lang="en-US" baseline="0" dirty="0"/>
                        <a:t> - Squared</a:t>
                      </a:r>
                      <a:endParaRPr lang="en-US" dirty="0"/>
                    </a:p>
                  </a:txBody>
                  <a:tcPr/>
                </a:tc>
                <a:tc>
                  <a:txBody>
                    <a:bodyPr/>
                    <a:lstStyle/>
                    <a:p>
                      <a:r>
                        <a:rPr lang="en-US" dirty="0"/>
                        <a:t>100 Epoch R</a:t>
                      </a:r>
                      <a:r>
                        <a:rPr lang="en-US" baseline="0" dirty="0"/>
                        <a:t> - Squared</a:t>
                      </a:r>
                      <a:endParaRPr lang="en-US" dirty="0"/>
                    </a:p>
                  </a:txBody>
                  <a:tcPr/>
                </a:tc>
                <a:tc>
                  <a:txBody>
                    <a:bodyPr/>
                    <a:lstStyle/>
                    <a:p>
                      <a:r>
                        <a:rPr lang="en-US" dirty="0"/>
                        <a:t>500 Epoch R</a:t>
                      </a:r>
                      <a:r>
                        <a:rPr lang="en-US" baseline="0" dirty="0"/>
                        <a:t> - Squared</a:t>
                      </a:r>
                      <a:endParaRPr lang="en-US" dirty="0"/>
                    </a:p>
                  </a:txBody>
                  <a:tcPr/>
                </a:tc>
                <a:extLst>
                  <a:ext uri="{0D108BD9-81ED-4DB2-BD59-A6C34878D82A}">
                    <a16:rowId xmlns:a16="http://schemas.microsoft.com/office/drawing/2014/main" val="997246820"/>
                  </a:ext>
                </a:extLst>
              </a:tr>
              <a:tr h="370840">
                <a:tc>
                  <a:txBody>
                    <a:bodyPr/>
                    <a:lstStyle/>
                    <a:p>
                      <a:r>
                        <a:rPr lang="en-US" dirty="0"/>
                        <a:t>LSTM</a:t>
                      </a:r>
                    </a:p>
                  </a:txBody>
                  <a:tcPr/>
                </a:tc>
                <a:tc>
                  <a:txBody>
                    <a:bodyPr/>
                    <a:lstStyle/>
                    <a:p>
                      <a:r>
                        <a:rPr lang="en-US" dirty="0"/>
                        <a:t>0.4585</a:t>
                      </a:r>
                    </a:p>
                  </a:txBody>
                  <a:tcPr/>
                </a:tc>
                <a:tc>
                  <a:txBody>
                    <a:bodyPr/>
                    <a:lstStyle/>
                    <a:p>
                      <a:r>
                        <a:rPr lang="en-US" dirty="0"/>
                        <a:t>0.4759</a:t>
                      </a:r>
                    </a:p>
                  </a:txBody>
                  <a:tcPr/>
                </a:tc>
                <a:tc>
                  <a:txBody>
                    <a:bodyPr/>
                    <a:lstStyle/>
                    <a:p>
                      <a:r>
                        <a:rPr lang="en-US" dirty="0"/>
                        <a:t>0.5199</a:t>
                      </a:r>
                    </a:p>
                  </a:txBody>
                  <a:tcPr/>
                </a:tc>
                <a:extLst>
                  <a:ext uri="{0D108BD9-81ED-4DB2-BD59-A6C34878D82A}">
                    <a16:rowId xmlns:a16="http://schemas.microsoft.com/office/drawing/2014/main" val="147538578"/>
                  </a:ext>
                </a:extLst>
              </a:tr>
            </a:tbl>
          </a:graphicData>
        </a:graphic>
      </p:graphicFrame>
      <p:graphicFrame>
        <p:nvGraphicFramePr>
          <p:cNvPr id="6" name="Content Placeholder 3">
            <a:extLst>
              <a:ext uri="{FF2B5EF4-FFF2-40B4-BE49-F238E27FC236}">
                <a16:creationId xmlns:a16="http://schemas.microsoft.com/office/drawing/2014/main" id="{C6AFB1CA-A4EE-4B62-F126-FC4B72802581}"/>
              </a:ext>
            </a:extLst>
          </p:cNvPr>
          <p:cNvGraphicFramePr>
            <a:graphicFrameLocks/>
          </p:cNvGraphicFramePr>
          <p:nvPr>
            <p:extLst>
              <p:ext uri="{D42A27DB-BD31-4B8C-83A1-F6EECF244321}">
                <p14:modId xmlns:p14="http://schemas.microsoft.com/office/powerpoint/2010/main" val="3800882431"/>
              </p:ext>
            </p:extLst>
          </p:nvPr>
        </p:nvGraphicFramePr>
        <p:xfrm>
          <a:off x="1115760" y="4438905"/>
          <a:ext cx="10167936" cy="1381760"/>
        </p:xfrm>
        <a:graphic>
          <a:graphicData uri="http://schemas.openxmlformats.org/drawingml/2006/table">
            <a:tbl>
              <a:tblPr firstRow="1" bandRow="1">
                <a:tableStyleId>{9D7B26C5-4107-4FEC-AEDC-1716B250A1EF}</a:tableStyleId>
              </a:tblPr>
              <a:tblGrid>
                <a:gridCol w="2541984">
                  <a:extLst>
                    <a:ext uri="{9D8B030D-6E8A-4147-A177-3AD203B41FA5}">
                      <a16:colId xmlns:a16="http://schemas.microsoft.com/office/drawing/2014/main" val="3588420489"/>
                    </a:ext>
                  </a:extLst>
                </a:gridCol>
                <a:gridCol w="2541984">
                  <a:extLst>
                    <a:ext uri="{9D8B030D-6E8A-4147-A177-3AD203B41FA5}">
                      <a16:colId xmlns:a16="http://schemas.microsoft.com/office/drawing/2014/main" val="1750166381"/>
                    </a:ext>
                  </a:extLst>
                </a:gridCol>
                <a:gridCol w="2541984">
                  <a:extLst>
                    <a:ext uri="{9D8B030D-6E8A-4147-A177-3AD203B41FA5}">
                      <a16:colId xmlns:a16="http://schemas.microsoft.com/office/drawing/2014/main" val="1126368579"/>
                    </a:ext>
                  </a:extLst>
                </a:gridCol>
                <a:gridCol w="2541984">
                  <a:extLst>
                    <a:ext uri="{9D8B030D-6E8A-4147-A177-3AD203B41FA5}">
                      <a16:colId xmlns:a16="http://schemas.microsoft.com/office/drawing/2014/main" val="204976860"/>
                    </a:ext>
                  </a:extLst>
                </a:gridCol>
              </a:tblGrid>
              <a:tr h="370840">
                <a:tc>
                  <a:txBody>
                    <a:bodyPr/>
                    <a:lstStyle/>
                    <a:p>
                      <a:r>
                        <a:rPr lang="en-US" dirty="0"/>
                        <a:t>Model</a:t>
                      </a:r>
                    </a:p>
                  </a:txBody>
                  <a:tcPr/>
                </a:tc>
                <a:tc>
                  <a:txBody>
                    <a:bodyPr/>
                    <a:lstStyle/>
                    <a:p>
                      <a:r>
                        <a:rPr lang="en-US" dirty="0"/>
                        <a:t>50 Episode Cumulative Return</a:t>
                      </a:r>
                    </a:p>
                  </a:txBody>
                  <a:tcPr/>
                </a:tc>
                <a:tc>
                  <a:txBody>
                    <a:bodyPr/>
                    <a:lstStyle/>
                    <a:p>
                      <a:r>
                        <a:rPr lang="en-US" dirty="0"/>
                        <a:t>100 Episode Cumulative Return</a:t>
                      </a:r>
                    </a:p>
                  </a:txBody>
                  <a:tcPr/>
                </a:tc>
                <a:tc>
                  <a:txBody>
                    <a:bodyPr/>
                    <a:lstStyle/>
                    <a:p>
                      <a:r>
                        <a:rPr lang="en-US" dirty="0"/>
                        <a:t>500 Episode Cumulative Return</a:t>
                      </a:r>
                    </a:p>
                  </a:txBody>
                  <a:tcPr/>
                </a:tc>
                <a:extLst>
                  <a:ext uri="{0D108BD9-81ED-4DB2-BD59-A6C34878D82A}">
                    <a16:rowId xmlns:a16="http://schemas.microsoft.com/office/drawing/2014/main" val="997246820"/>
                  </a:ext>
                </a:extLst>
              </a:tr>
              <a:tr h="370840">
                <a:tc>
                  <a:txBody>
                    <a:bodyPr/>
                    <a:lstStyle/>
                    <a:p>
                      <a:r>
                        <a:rPr lang="en-US" dirty="0"/>
                        <a:t>Deep Q Network</a:t>
                      </a:r>
                    </a:p>
                  </a:txBody>
                  <a:tcPr/>
                </a:tc>
                <a:tc>
                  <a:txBody>
                    <a:bodyPr/>
                    <a:lstStyle/>
                    <a:p>
                      <a:r>
                        <a:rPr lang="en-US" dirty="0"/>
                        <a:t>- 5 % to – 3 %</a:t>
                      </a:r>
                    </a:p>
                  </a:txBody>
                  <a:tcPr/>
                </a:tc>
                <a:tc>
                  <a:txBody>
                    <a:bodyPr/>
                    <a:lstStyle/>
                    <a:p>
                      <a:r>
                        <a:rPr lang="en-US" dirty="0"/>
                        <a:t>- 3% to – 2 %</a:t>
                      </a:r>
                    </a:p>
                  </a:txBody>
                  <a:tcPr/>
                </a:tc>
                <a:tc>
                  <a:txBody>
                    <a:bodyPr/>
                    <a:lstStyle/>
                    <a:p>
                      <a:r>
                        <a:rPr lang="en-US" dirty="0"/>
                        <a:t>- 2% to – 0.9 %</a:t>
                      </a:r>
                    </a:p>
                  </a:txBody>
                  <a:tcPr/>
                </a:tc>
                <a:extLst>
                  <a:ext uri="{0D108BD9-81ED-4DB2-BD59-A6C34878D82A}">
                    <a16:rowId xmlns:a16="http://schemas.microsoft.com/office/drawing/2014/main" val="3714962147"/>
                  </a:ext>
                </a:extLst>
              </a:tr>
              <a:tr h="370840">
                <a:tc>
                  <a:txBody>
                    <a:bodyPr/>
                    <a:lstStyle/>
                    <a:p>
                      <a:r>
                        <a:rPr lang="en-US" dirty="0"/>
                        <a:t>Reinforce</a:t>
                      </a:r>
                    </a:p>
                  </a:txBody>
                  <a:tcPr/>
                </a:tc>
                <a:tc>
                  <a:txBody>
                    <a:bodyPr/>
                    <a:lstStyle/>
                    <a:p>
                      <a:r>
                        <a:rPr lang="en-US" dirty="0"/>
                        <a:t>- 2 % to – 0.29%</a:t>
                      </a:r>
                    </a:p>
                  </a:txBody>
                  <a:tcPr/>
                </a:tc>
                <a:tc>
                  <a:txBody>
                    <a:bodyPr/>
                    <a:lstStyle/>
                    <a:p>
                      <a:r>
                        <a:rPr lang="en-US" dirty="0"/>
                        <a:t>-1.5 % to 0.18 %</a:t>
                      </a:r>
                    </a:p>
                  </a:txBody>
                  <a:tcPr/>
                </a:tc>
                <a:tc>
                  <a:txBody>
                    <a:bodyPr/>
                    <a:lstStyle/>
                    <a:p>
                      <a:r>
                        <a:rPr lang="en-US" dirty="0"/>
                        <a:t>- 0.3 % to -0.07</a:t>
                      </a:r>
                    </a:p>
                  </a:txBody>
                  <a:tcPr/>
                </a:tc>
                <a:extLst>
                  <a:ext uri="{0D108BD9-81ED-4DB2-BD59-A6C34878D82A}">
                    <a16:rowId xmlns:a16="http://schemas.microsoft.com/office/drawing/2014/main" val="147538578"/>
                  </a:ext>
                </a:extLst>
              </a:tr>
            </a:tbl>
          </a:graphicData>
        </a:graphic>
      </p:graphicFrame>
    </p:spTree>
    <p:extLst>
      <p:ext uri="{BB962C8B-B14F-4D97-AF65-F5344CB8AC3E}">
        <p14:creationId xmlns:p14="http://schemas.microsoft.com/office/powerpoint/2010/main" val="116042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0A4C-7F94-9980-3A6F-81FFEF217D1E}"/>
              </a:ext>
            </a:extLst>
          </p:cNvPr>
          <p:cNvSpPr>
            <a:spLocks noGrp="1"/>
          </p:cNvSpPr>
          <p:nvPr>
            <p:ph type="title"/>
          </p:nvPr>
        </p:nvSpPr>
        <p:spPr/>
        <p:txBody>
          <a:bodyPr/>
          <a:lstStyle/>
          <a:p>
            <a:r>
              <a:rPr lang="en-US" dirty="0"/>
              <a:t>Main Scripts</a:t>
            </a:r>
          </a:p>
        </p:txBody>
      </p:sp>
      <p:sp>
        <p:nvSpPr>
          <p:cNvPr id="3" name="Content Placeholder 2">
            <a:extLst>
              <a:ext uri="{FF2B5EF4-FFF2-40B4-BE49-F238E27FC236}">
                <a16:creationId xmlns:a16="http://schemas.microsoft.com/office/drawing/2014/main" id="{CAAE9C95-91B9-B8DD-9872-59F40AEF6D23}"/>
              </a:ext>
            </a:extLst>
          </p:cNvPr>
          <p:cNvSpPr>
            <a:spLocks noGrp="1"/>
          </p:cNvSpPr>
          <p:nvPr>
            <p:ph idx="1"/>
          </p:nvPr>
        </p:nvSpPr>
        <p:spPr>
          <a:xfrm>
            <a:off x="1115568" y="2407685"/>
            <a:ext cx="4894463" cy="3694176"/>
          </a:xfrm>
        </p:spPr>
        <p:txBody>
          <a:bodyPr>
            <a:normAutofit/>
          </a:bodyPr>
          <a:lstStyle/>
          <a:p>
            <a:pPr marL="0" indent="0">
              <a:buNone/>
            </a:pPr>
            <a:r>
              <a:rPr lang="en-US" dirty="0"/>
              <a:t>Environment.py</a:t>
            </a:r>
          </a:p>
          <a:p>
            <a:r>
              <a:rPr lang="en-US" sz="2200" dirty="0"/>
              <a:t>Framework for RL agent to interact with simulated environment.</a:t>
            </a:r>
          </a:p>
          <a:p>
            <a:pPr lvl="1"/>
            <a:r>
              <a:rPr lang="en-US" sz="1800" dirty="0"/>
              <a:t>Initialize</a:t>
            </a:r>
          </a:p>
          <a:p>
            <a:pPr lvl="1"/>
            <a:r>
              <a:rPr lang="en-US" sz="1800" dirty="0"/>
              <a:t>Reset</a:t>
            </a:r>
          </a:p>
          <a:p>
            <a:pPr lvl="1"/>
            <a:r>
              <a:rPr lang="en-US" sz="1800" dirty="0"/>
              <a:t>retrieves observation</a:t>
            </a:r>
          </a:p>
          <a:p>
            <a:pPr lvl="1"/>
            <a:r>
              <a:rPr lang="en-US" sz="1800" dirty="0"/>
              <a:t>Step(action, record that, update values, reward, move to next episode)</a:t>
            </a:r>
          </a:p>
          <a:p>
            <a:pPr lvl="1"/>
            <a:r>
              <a:rPr lang="en-US" sz="1800" dirty="0"/>
              <a:t>Render Output</a:t>
            </a:r>
          </a:p>
          <a:p>
            <a:endParaRPr lang="en-US" dirty="0"/>
          </a:p>
          <a:p>
            <a:endParaRPr lang="en-US" dirty="0"/>
          </a:p>
        </p:txBody>
      </p:sp>
      <p:sp>
        <p:nvSpPr>
          <p:cNvPr id="5" name="Content Placeholder 2">
            <a:extLst>
              <a:ext uri="{FF2B5EF4-FFF2-40B4-BE49-F238E27FC236}">
                <a16:creationId xmlns:a16="http://schemas.microsoft.com/office/drawing/2014/main" id="{6539EE81-9452-0209-588B-2CB4F6136A09}"/>
              </a:ext>
            </a:extLst>
          </p:cNvPr>
          <p:cNvSpPr txBox="1">
            <a:spLocks/>
          </p:cNvSpPr>
          <p:nvPr/>
        </p:nvSpPr>
        <p:spPr>
          <a:xfrm>
            <a:off x="6199632" y="2407685"/>
            <a:ext cx="4894463"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Agent.py – DQN value based</a:t>
            </a:r>
          </a:p>
          <a:p>
            <a:r>
              <a:rPr lang="en-US" sz="2200" dirty="0"/>
              <a:t>Framework for RL agent.</a:t>
            </a:r>
          </a:p>
          <a:p>
            <a:pPr lvl="1"/>
            <a:r>
              <a:rPr lang="en-US" sz="1800" dirty="0"/>
              <a:t>Initialize agent and parameters</a:t>
            </a:r>
          </a:p>
          <a:p>
            <a:pPr lvl="1"/>
            <a:r>
              <a:rPr lang="en-US" sz="1800" dirty="0"/>
              <a:t>Builds model</a:t>
            </a:r>
          </a:p>
          <a:p>
            <a:pPr lvl="1"/>
            <a:r>
              <a:rPr lang="en-US" sz="1800" dirty="0"/>
              <a:t>Update models and remember</a:t>
            </a:r>
          </a:p>
          <a:p>
            <a:pPr lvl="1"/>
            <a:r>
              <a:rPr lang="en-US" sz="1800" dirty="0"/>
              <a:t>Selects actions </a:t>
            </a:r>
          </a:p>
          <a:p>
            <a:pPr lvl="1"/>
            <a:r>
              <a:rPr lang="en-US" sz="1800" dirty="0"/>
              <a:t>Replays – train network from past episodes</a:t>
            </a:r>
          </a:p>
          <a:p>
            <a:endParaRPr lang="en-US" dirty="0"/>
          </a:p>
          <a:p>
            <a:endParaRPr lang="en-US" dirty="0"/>
          </a:p>
        </p:txBody>
      </p:sp>
    </p:spTree>
    <p:extLst>
      <p:ext uri="{BB962C8B-B14F-4D97-AF65-F5344CB8AC3E}">
        <p14:creationId xmlns:p14="http://schemas.microsoft.com/office/powerpoint/2010/main" val="370846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E3A84-2178-A0F9-7AD4-AB1088E95B15}"/>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256314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Domain and Architecture Models </a:t>
            </a:r>
          </a:p>
          <a:p>
            <a:r>
              <a:rPr lang="en-US" dirty="0"/>
              <a:t>Data Pipelines</a:t>
            </a:r>
          </a:p>
          <a:p>
            <a:r>
              <a:rPr lang="en-US" dirty="0"/>
              <a:t>Results</a:t>
            </a:r>
          </a:p>
          <a:p>
            <a:r>
              <a:rPr lang="en-US" dirty="0"/>
              <a:t>Demo</a:t>
            </a:r>
          </a:p>
          <a:p>
            <a:r>
              <a:rPr lang="en-US" dirty="0"/>
              <a:t>Conclusion and Future Work</a:t>
            </a:r>
          </a:p>
        </p:txBody>
      </p:sp>
    </p:spTree>
    <p:extLst>
      <p:ext uri="{BB962C8B-B14F-4D97-AF65-F5344CB8AC3E}">
        <p14:creationId xmlns:p14="http://schemas.microsoft.com/office/powerpoint/2010/main" val="231298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A041-0BAA-24E7-2908-761FB2D3373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E56AE9C-4583-7FC5-9F31-2F4C5FB8CB52}"/>
              </a:ext>
            </a:extLst>
          </p:cNvPr>
          <p:cNvSpPr>
            <a:spLocks noGrp="1"/>
          </p:cNvSpPr>
          <p:nvPr>
            <p:ph idx="1"/>
          </p:nvPr>
        </p:nvSpPr>
        <p:spPr>
          <a:xfrm>
            <a:off x="1115568" y="2024482"/>
            <a:ext cx="10168128" cy="3694176"/>
          </a:xfrm>
        </p:spPr>
        <p:txBody>
          <a:bodyPr>
            <a:normAutofit/>
          </a:bodyPr>
          <a:lstStyle/>
          <a:p>
            <a:pPr marL="0" indent="0">
              <a:buNone/>
            </a:pPr>
            <a:endParaRPr lang="en-US" dirty="0"/>
          </a:p>
          <a:p>
            <a:r>
              <a:rPr lang="en-US" dirty="0"/>
              <a:t>Additional Feature Engineering</a:t>
            </a:r>
          </a:p>
          <a:p>
            <a:r>
              <a:rPr lang="en-US" dirty="0"/>
              <a:t>Hybrid model Integration : LSTM + RL</a:t>
            </a:r>
          </a:p>
          <a:p>
            <a:r>
              <a:rPr lang="en-US" dirty="0"/>
              <a:t>A/B Testing of RL Algorithms (might not work for </a:t>
            </a:r>
            <a:r>
              <a:rPr lang="en-US" dirty="0" err="1"/>
              <a:t>rl</a:t>
            </a:r>
            <a:r>
              <a:rPr lang="en-US" dirty="0"/>
              <a:t>)</a:t>
            </a:r>
          </a:p>
          <a:p>
            <a:r>
              <a:rPr lang="en-US" dirty="0"/>
              <a:t>Enhanced UI with reporting features</a:t>
            </a:r>
          </a:p>
          <a:p>
            <a:pPr marL="0" indent="0">
              <a:buNone/>
            </a:pPr>
            <a:endParaRPr lang="en-US" dirty="0"/>
          </a:p>
          <a:p>
            <a:endParaRPr lang="en-US" dirty="0"/>
          </a:p>
        </p:txBody>
      </p:sp>
    </p:spTree>
    <p:extLst>
      <p:ext uri="{BB962C8B-B14F-4D97-AF65-F5344CB8AC3E}">
        <p14:creationId xmlns:p14="http://schemas.microsoft.com/office/powerpoint/2010/main" val="419592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A277-80ED-071E-0BB2-B7F5E5437D7E}"/>
              </a:ext>
            </a:extLst>
          </p:cNvPr>
          <p:cNvSpPr>
            <a:spLocks noGrp="1"/>
          </p:cNvSpPr>
          <p:nvPr>
            <p:ph type="title"/>
          </p:nvPr>
        </p:nvSpPr>
        <p:spPr/>
        <p:txBody>
          <a:bodyPr/>
          <a:lstStyle/>
          <a:p>
            <a:r>
              <a:rPr lang="en-US" dirty="0"/>
              <a:t>Gantt Chart</a:t>
            </a:r>
          </a:p>
        </p:txBody>
      </p:sp>
      <p:pic>
        <p:nvPicPr>
          <p:cNvPr id="4" name="Picture 3">
            <a:extLst>
              <a:ext uri="{FF2B5EF4-FFF2-40B4-BE49-F238E27FC236}">
                <a16:creationId xmlns:a16="http://schemas.microsoft.com/office/drawing/2014/main" id="{2CB31C98-C4C8-C23C-4F52-D9E2C3B61674}"/>
              </a:ext>
            </a:extLst>
          </p:cNvPr>
          <p:cNvPicPr>
            <a:picLocks noChangeAspect="1"/>
          </p:cNvPicPr>
          <p:nvPr/>
        </p:nvPicPr>
        <p:blipFill>
          <a:blip r:embed="rId2"/>
          <a:stretch>
            <a:fillRect/>
          </a:stretch>
        </p:blipFill>
        <p:spPr>
          <a:xfrm>
            <a:off x="1267974" y="1605367"/>
            <a:ext cx="10024310" cy="4703993"/>
          </a:xfrm>
          <a:prstGeom prst="rect">
            <a:avLst/>
          </a:prstGeom>
        </p:spPr>
      </p:pic>
    </p:spTree>
    <p:extLst>
      <p:ext uri="{BB962C8B-B14F-4D97-AF65-F5344CB8AC3E}">
        <p14:creationId xmlns:p14="http://schemas.microsoft.com/office/powerpoint/2010/main" val="258183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3386A0F-C81A-2520-891A-40A5E67AD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92FAE-AF73-57CB-11A7-993156235358}"/>
              </a:ext>
            </a:extLst>
          </p:cNvPr>
          <p:cNvSpPr>
            <a:spLocks noGrp="1"/>
          </p:cNvSpPr>
          <p:nvPr>
            <p:ph type="title"/>
          </p:nvPr>
        </p:nvSpPr>
        <p:spPr/>
        <p:txBody>
          <a:bodyPr/>
          <a:lstStyle/>
          <a:p>
            <a:r>
              <a:rPr lang="en-US" dirty="0"/>
              <a:t>Deliverables By Stand up III</a:t>
            </a:r>
          </a:p>
        </p:txBody>
      </p:sp>
      <p:sp>
        <p:nvSpPr>
          <p:cNvPr id="3" name="Content Placeholder 2">
            <a:extLst>
              <a:ext uri="{FF2B5EF4-FFF2-40B4-BE49-F238E27FC236}">
                <a16:creationId xmlns:a16="http://schemas.microsoft.com/office/drawing/2014/main" id="{A05AEAA2-9537-85B6-16BF-D5075A18BB47}"/>
              </a:ext>
            </a:extLst>
          </p:cNvPr>
          <p:cNvSpPr>
            <a:spLocks noGrp="1"/>
          </p:cNvSpPr>
          <p:nvPr>
            <p:ph idx="1"/>
          </p:nvPr>
        </p:nvSpPr>
        <p:spPr>
          <a:xfrm>
            <a:off x="1115568" y="2236623"/>
            <a:ext cx="10168128" cy="3694176"/>
          </a:xfrm>
        </p:spPr>
        <p:txBody>
          <a:bodyPr/>
          <a:lstStyle/>
          <a:p>
            <a:endParaRPr lang="en-US" dirty="0"/>
          </a:p>
          <a:p>
            <a:r>
              <a:rPr lang="en-US" dirty="0"/>
              <a:t>Finalize RL algorithm</a:t>
            </a:r>
          </a:p>
          <a:p>
            <a:r>
              <a:rPr lang="en-US" dirty="0"/>
              <a:t>Integration of TSA and RL</a:t>
            </a:r>
          </a:p>
          <a:p>
            <a:r>
              <a:rPr lang="en-US" dirty="0"/>
              <a:t>Basic UI for the project – frameworks and prototype</a:t>
            </a:r>
          </a:p>
          <a:p>
            <a:pPr marL="0" indent="0">
              <a:buNone/>
            </a:pPr>
            <a:endParaRPr lang="en-US" dirty="0"/>
          </a:p>
        </p:txBody>
      </p:sp>
    </p:spTree>
    <p:extLst>
      <p:ext uri="{BB962C8B-B14F-4D97-AF65-F5344CB8AC3E}">
        <p14:creationId xmlns:p14="http://schemas.microsoft.com/office/powerpoint/2010/main" val="4213185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56BA917-EEB7-BBDB-C41A-693073984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D31B2-CD36-7036-81CA-B59A7E495018}"/>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91183CB-627C-7358-8922-92AF780C47A5}"/>
              </a:ext>
            </a:extLst>
          </p:cNvPr>
          <p:cNvSpPr>
            <a:spLocks noGrp="1"/>
          </p:cNvSpPr>
          <p:nvPr>
            <p:ph idx="1"/>
          </p:nvPr>
        </p:nvSpPr>
        <p:spPr/>
        <p:txBody>
          <a:bodyPr/>
          <a:lstStyle/>
          <a:p>
            <a:endParaRPr lang="en-US" dirty="0"/>
          </a:p>
          <a:p>
            <a:r>
              <a:rPr lang="en-US" dirty="0"/>
              <a:t>RL Agent and Integration [Started]</a:t>
            </a:r>
          </a:p>
          <a:p>
            <a:pPr lvl="1"/>
            <a:r>
              <a:rPr lang="en-US" dirty="0"/>
              <a:t>RL Environment Setup</a:t>
            </a:r>
          </a:p>
          <a:p>
            <a:pPr lvl="1"/>
            <a:r>
              <a:rPr lang="en-US" dirty="0"/>
              <a:t>Agent Selection and comparison</a:t>
            </a:r>
          </a:p>
          <a:p>
            <a:pPr lvl="1"/>
            <a:r>
              <a:rPr lang="en-US" dirty="0"/>
              <a:t>Training Agent and performance comparison</a:t>
            </a:r>
          </a:p>
          <a:p>
            <a:pPr lvl="1"/>
            <a:r>
              <a:rPr lang="en-US" dirty="0"/>
              <a:t>Basic Integration</a:t>
            </a:r>
          </a:p>
        </p:txBody>
      </p:sp>
    </p:spTree>
    <p:extLst>
      <p:ext uri="{BB962C8B-B14F-4D97-AF65-F5344CB8AC3E}">
        <p14:creationId xmlns:p14="http://schemas.microsoft.com/office/powerpoint/2010/main" val="197984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A9E5-93A6-60B0-9B71-C1CD0352B0C7}"/>
              </a:ext>
            </a:extLst>
          </p:cNvPr>
          <p:cNvSpPr>
            <a:spLocks noGrp="1"/>
          </p:cNvSpPr>
          <p:nvPr>
            <p:ph type="ctrTitle"/>
          </p:nvPr>
        </p:nvSpPr>
        <p:spPr/>
        <p:txBody>
          <a:bodyPr/>
          <a:lstStyle/>
          <a:p>
            <a:r>
              <a:rPr lang="en-US" dirty="0"/>
              <a:t>Background</a:t>
            </a:r>
          </a:p>
        </p:txBody>
      </p:sp>
    </p:spTree>
    <p:extLst>
      <p:ext uri="{BB962C8B-B14F-4D97-AF65-F5344CB8AC3E}">
        <p14:creationId xmlns:p14="http://schemas.microsoft.com/office/powerpoint/2010/main" val="167707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629-CB9C-AFBA-3493-6EADBB1498B1}"/>
              </a:ext>
            </a:extLst>
          </p:cNvPr>
          <p:cNvSpPr>
            <a:spLocks noGrp="1"/>
          </p:cNvSpPr>
          <p:nvPr>
            <p:ph type="title"/>
          </p:nvPr>
        </p:nvSpPr>
        <p:spPr/>
        <p:txBody>
          <a:bodyPr/>
          <a:lstStyle/>
          <a:p>
            <a:r>
              <a:rPr lang="en-US" dirty="0"/>
              <a:t>Optimizing + Reinforcement Learning</a:t>
            </a:r>
          </a:p>
        </p:txBody>
      </p:sp>
      <p:sp>
        <p:nvSpPr>
          <p:cNvPr id="3" name="Content Placeholder 2">
            <a:extLst>
              <a:ext uri="{FF2B5EF4-FFF2-40B4-BE49-F238E27FC236}">
                <a16:creationId xmlns:a16="http://schemas.microsoft.com/office/drawing/2014/main" id="{2749D226-39C3-4994-740B-3BE7CC2B89C9}"/>
              </a:ext>
            </a:extLst>
          </p:cNvPr>
          <p:cNvSpPr>
            <a:spLocks noGrp="1"/>
          </p:cNvSpPr>
          <p:nvPr>
            <p:ph idx="1"/>
          </p:nvPr>
        </p:nvSpPr>
        <p:spPr/>
        <p:txBody>
          <a:bodyPr/>
          <a:lstStyle/>
          <a:p>
            <a:r>
              <a:rPr lang="en-US" dirty="0"/>
              <a:t>What it is : Forecasting Algo + RL</a:t>
            </a:r>
          </a:p>
          <a:p>
            <a:r>
              <a:rPr lang="en-US" dirty="0"/>
              <a:t>Goals</a:t>
            </a:r>
          </a:p>
          <a:p>
            <a:pPr lvl="1"/>
            <a:r>
              <a:rPr lang="en-US" dirty="0"/>
              <a:t>Learning from the Stock Market</a:t>
            </a:r>
          </a:p>
          <a:p>
            <a:pPr lvl="1"/>
            <a:r>
              <a:rPr lang="en-US" dirty="0"/>
              <a:t>Trading Decisions</a:t>
            </a:r>
          </a:p>
          <a:p>
            <a:pPr lvl="1"/>
            <a:r>
              <a:rPr lang="en-US" dirty="0"/>
              <a:t>Increase Profitability</a:t>
            </a:r>
          </a:p>
          <a:p>
            <a:endParaRPr lang="en-US" dirty="0"/>
          </a:p>
        </p:txBody>
      </p:sp>
    </p:spTree>
    <p:extLst>
      <p:ext uri="{BB962C8B-B14F-4D97-AF65-F5344CB8AC3E}">
        <p14:creationId xmlns:p14="http://schemas.microsoft.com/office/powerpoint/2010/main" val="406772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1154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926388-3A92-254E-E58C-59CB84A3B64E}"/>
              </a:ext>
            </a:extLst>
          </p:cNvPr>
          <p:cNvPicPr>
            <a:picLocks noChangeAspect="1"/>
          </p:cNvPicPr>
          <p:nvPr/>
        </p:nvPicPr>
        <p:blipFill>
          <a:blip r:embed="rId3"/>
          <a:stretch>
            <a:fillRect/>
          </a:stretch>
        </p:blipFill>
        <p:spPr>
          <a:xfrm>
            <a:off x="2209800" y="5443"/>
            <a:ext cx="7772400" cy="6847114"/>
          </a:xfrm>
          <a:prstGeom prst="rect">
            <a:avLst/>
          </a:prstGeom>
        </p:spPr>
      </p:pic>
    </p:spTree>
    <p:extLst>
      <p:ext uri="{BB962C8B-B14F-4D97-AF65-F5344CB8AC3E}">
        <p14:creationId xmlns:p14="http://schemas.microsoft.com/office/powerpoint/2010/main" val="239904241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1D61D-03E6-4AE6-9AEB-4C0517DF9C10}">
  <ds:schemaRefs>
    <ds:schemaRef ds:uri="http://purl.org/dc/terms/"/>
    <ds:schemaRef ds:uri="http://schemas.microsoft.com/office/infopath/2007/PartnerControls"/>
    <ds:schemaRef ds:uri="http://purl.org/dc/elements/1.1/"/>
    <ds:schemaRef ds:uri="http://purl.org/dc/dcmitype/"/>
    <ds:schemaRef ds:uri="7fc9a113-5fb1-49ba-90f0-f7064e123786"/>
    <ds:schemaRef ds:uri="http://www.w3.org/XML/1998/namespace"/>
    <ds:schemaRef ds:uri="http://schemas.microsoft.com/office/2006/documentManagement/types"/>
    <ds:schemaRef ds:uri="http://schemas.openxmlformats.org/package/2006/metadata/core-properties"/>
    <ds:schemaRef ds:uri="7075bad5-233c-4b0e-9903-8affd2618abc"/>
    <ds:schemaRef ds:uri="http://schemas.microsoft.com/office/2006/metadata/properties"/>
  </ds:schemaRefs>
</ds:datastoreItem>
</file>

<file path=customXml/itemProps2.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3.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9dd8f4f-3b8b-4768-aba7-bbd379e0736b}" enabled="0" method="" siteId="{f9dd8f4f-3b8b-4768-aba7-bbd379e0736b}" removed="1"/>
</clbl:labelList>
</file>

<file path=docProps/app.xml><?xml version="1.0" encoding="utf-8"?>
<Properties xmlns="http://schemas.openxmlformats.org/officeDocument/2006/extended-properties" xmlns:vt="http://schemas.openxmlformats.org/officeDocument/2006/docPropsVTypes">
  <Template>AccentBox</Template>
  <TotalTime>11088</TotalTime>
  <Words>1362</Words>
  <Application>Microsoft Macintosh PowerPoint</Application>
  <PresentationFormat>Widescreen</PresentationFormat>
  <Paragraphs>180</Paragraphs>
  <Slides>24</Slides>
  <Notes>11</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.SF NS</vt:lpstr>
      <vt:lpstr>Aptos</vt:lpstr>
      <vt:lpstr>Arial</vt:lpstr>
      <vt:lpstr>Avenir Next LT Pro</vt:lpstr>
      <vt:lpstr>Calibri</vt:lpstr>
      <vt:lpstr>Segoe UI</vt:lpstr>
      <vt:lpstr>Söhne</vt:lpstr>
      <vt:lpstr>Symbol</vt:lpstr>
      <vt:lpstr>Times New Roman</vt:lpstr>
      <vt:lpstr>AccentBoxVTI</vt:lpstr>
      <vt:lpstr>Optimizing Trading Strategies with Reinforcement Learning</vt:lpstr>
      <vt:lpstr>Agenda</vt:lpstr>
      <vt:lpstr>Background</vt:lpstr>
      <vt:lpstr>Reinforcement learning</vt:lpstr>
      <vt:lpstr>Proposed Project and Approach</vt:lpstr>
      <vt:lpstr>Proposed Project </vt:lpstr>
      <vt:lpstr>Optimizing + Reinforcement Learning</vt:lpstr>
      <vt:lpstr>Domain Model</vt:lpstr>
      <vt:lpstr>PowerPoint Presentation</vt:lpstr>
      <vt:lpstr>Architecture Model</vt:lpstr>
      <vt:lpstr>PowerPoint Presentation</vt:lpstr>
      <vt:lpstr>PowerPoint Presentation</vt:lpstr>
      <vt:lpstr>PowerPoint Presentation</vt:lpstr>
      <vt:lpstr>PowerPoint Presentation</vt:lpstr>
      <vt:lpstr>PowerPoint Presentation</vt:lpstr>
      <vt:lpstr>Results</vt:lpstr>
      <vt:lpstr>Forecasting and RL Algorithm Results </vt:lpstr>
      <vt:lpstr>Main Scripts</vt:lpstr>
      <vt:lpstr>Demo</vt:lpstr>
      <vt:lpstr>Future Work</vt:lpstr>
      <vt:lpstr>Thank you</vt:lpstr>
      <vt:lpstr>Gantt Chart</vt:lpstr>
      <vt:lpstr>Deliverables By Stand up III</vt:lpstr>
      <vt:lpstr>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156</cp:revision>
  <dcterms:created xsi:type="dcterms:W3CDTF">2024-03-24T22:14:28Z</dcterms:created>
  <dcterms:modified xsi:type="dcterms:W3CDTF">2024-12-05T17:56:08Z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