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4"/>
  </p:notesMasterIdLst>
  <p:sldIdLst>
    <p:sldId id="256" r:id="rId5"/>
    <p:sldId id="257" r:id="rId6"/>
    <p:sldId id="270" r:id="rId7"/>
    <p:sldId id="267" r:id="rId8"/>
    <p:sldId id="280" r:id="rId9"/>
    <p:sldId id="273" r:id="rId10"/>
    <p:sldId id="274" r:id="rId11"/>
    <p:sldId id="269" r:id="rId12"/>
    <p:sldId id="275" r:id="rId13"/>
    <p:sldId id="276" r:id="rId14"/>
    <p:sldId id="278" r:id="rId15"/>
    <p:sldId id="277" r:id="rId16"/>
    <p:sldId id="279" r:id="rId17"/>
    <p:sldId id="282" r:id="rId18"/>
    <p:sldId id="283" r:id="rId19"/>
    <p:sldId id="284" r:id="rId20"/>
    <p:sldId id="286" r:id="rId21"/>
    <p:sldId id="285" r:id="rId22"/>
    <p:sldId id="268"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713" autoAdjust="0"/>
    <p:restoredTop sz="78757" autoAdjust="0"/>
  </p:normalViewPr>
  <p:slideViewPr>
    <p:cSldViewPr snapToGrid="0">
      <p:cViewPr varScale="1">
        <p:scale>
          <a:sx n="75" d="100"/>
          <a:sy n="75" d="100"/>
        </p:scale>
        <p:origin x="528"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041FD0-D915-4EC7-8384-5AFD352B34A1}" type="datetimeFigureOut">
              <a:rPr lang="en-US" smtClean="0"/>
              <a:t>4/27/2024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1D13CD-66F2-4CB3-ACBB-6CF6081D754D}" type="slidenum">
              <a:rPr lang="en-US" smtClean="0"/>
              <a:t>‹#›</a:t>
            </a:fld>
            <a:endParaRPr lang="en-US"/>
          </a:p>
        </p:txBody>
      </p:sp>
    </p:spTree>
    <p:extLst>
      <p:ext uri="{BB962C8B-B14F-4D97-AF65-F5344CB8AC3E}">
        <p14:creationId xmlns:p14="http://schemas.microsoft.com/office/powerpoint/2010/main" val="22878860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spcBef>
                <a:spcPts val="0"/>
              </a:spcBef>
              <a:spcAft>
                <a:spcPts val="0"/>
              </a:spcAft>
              <a:tabLst>
                <a:tab pos="457200" algn="l"/>
              </a:tabLst>
            </a:pPr>
            <a:r>
              <a:rPr lang="en-US" sz="1800" b="1" dirty="0">
                <a:solidFill>
                  <a:srgbClr val="ECECEC"/>
                </a:solidFill>
                <a:effectLst/>
                <a:latin typeface="Segoe UI" panose="020B0502040204020203" pitchFamily="34" charset="0"/>
                <a:ea typeface="Times New Roman" panose="02020603050405020304" pitchFamily="18" charset="0"/>
              </a:rPr>
              <a:t>Dow Jones Industrial Average (DJI)</a:t>
            </a:r>
            <a:r>
              <a:rPr lang="en-US" sz="1800" dirty="0">
                <a:solidFill>
                  <a:srgbClr val="ECECEC"/>
                </a:solidFill>
                <a:effectLst/>
                <a:latin typeface="Segoe UI" panose="020B0502040204020203" pitchFamily="34" charset="0"/>
                <a:ea typeface="Times New Roman" panose="02020603050405020304" pitchFamily="18" charset="0"/>
              </a:rPr>
              <a:t>: The DJI is one of the oldest and most widely recognized stock market indices in the world. It tracks the performance of 30 large, publicly-owned companies based in the United States, often referred to as "blue-chip" stocks. Understanding the composition, behavior, and historical performance of the DJI is crucial, as it provides insights into the broader market trends and economic health.</a:t>
            </a:r>
            <a:endParaRPr lang="en-US" sz="18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tabLst>
                <a:tab pos="457200" algn="l"/>
              </a:tabLst>
            </a:pPr>
            <a:r>
              <a:rPr lang="en-US" sz="1800" b="1" dirty="0">
                <a:solidFill>
                  <a:srgbClr val="ECECEC"/>
                </a:solidFill>
                <a:effectLst/>
                <a:latin typeface="Segoe UI" panose="020B0502040204020203" pitchFamily="34" charset="0"/>
                <a:ea typeface="Times New Roman" panose="02020603050405020304" pitchFamily="18" charset="0"/>
              </a:rPr>
              <a:t>Reinforcement Learning (RL)</a:t>
            </a:r>
            <a:r>
              <a:rPr lang="en-US" sz="1800" dirty="0">
                <a:solidFill>
                  <a:srgbClr val="ECECEC"/>
                </a:solidFill>
                <a:effectLst/>
                <a:latin typeface="Segoe UI" panose="020B0502040204020203" pitchFamily="34" charset="0"/>
                <a:ea typeface="Times New Roman" panose="02020603050405020304" pitchFamily="18" charset="0"/>
              </a:rPr>
              <a:t>: RL is a type of machine learning where an agent learns to make decisions by performing actions and receiving feedback in the form of rewards or penalties. In the context of stock trading, the agent would make buy, hold, or sell decisions based on stock price data and receive rewards based on the profitability of those actions.</a:t>
            </a:r>
            <a:endParaRPr lang="en-US" sz="18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tabLst>
                <a:tab pos="457200" algn="l"/>
              </a:tabLst>
            </a:pPr>
            <a:r>
              <a:rPr lang="en-US" sz="1800" b="1" dirty="0">
                <a:solidFill>
                  <a:srgbClr val="ECECEC"/>
                </a:solidFill>
                <a:effectLst/>
                <a:latin typeface="Segoe UI" panose="020B0502040204020203" pitchFamily="34" charset="0"/>
                <a:ea typeface="Times New Roman" panose="02020603050405020304" pitchFamily="18" charset="0"/>
              </a:rPr>
              <a:t>Stock Market Fundamentals</a:t>
            </a:r>
            <a:r>
              <a:rPr lang="en-US" sz="1800" dirty="0">
                <a:solidFill>
                  <a:srgbClr val="ECECEC"/>
                </a:solidFill>
                <a:effectLst/>
                <a:latin typeface="Segoe UI" panose="020B0502040204020203" pitchFamily="34" charset="0"/>
                <a:ea typeface="Times New Roman" panose="02020603050405020304" pitchFamily="18" charset="0"/>
              </a:rPr>
              <a:t>: A solid understanding of stock market fundamentals, including how stocks are bought and sold, what influences stock prices (such as earnings reports, market sentiment, economic indicators), and basic financial metrics, is essential. This knowledge aids in interpreting model predictions and formulating effective trading strategies.</a:t>
            </a:r>
            <a:endParaRPr lang="en-US" sz="1800" dirty="0">
              <a:effectLst/>
              <a:latin typeface="Times New Roman" panose="02020603050405020304" pitchFamily="18" charset="0"/>
              <a:ea typeface="Times New Roman" panose="02020603050405020304" pitchFamily="18" charset="0"/>
            </a:endParaRPr>
          </a:p>
          <a:p>
            <a:pPr marL="0" marR="0">
              <a:lnSpc>
                <a:spcPct val="115000"/>
              </a:lnSpc>
              <a:spcBef>
                <a:spcPts val="0"/>
              </a:spcBef>
              <a:spcAft>
                <a:spcPts val="800"/>
              </a:spcAft>
            </a:pPr>
            <a:r>
              <a:rPr lang="en-US" sz="1800" b="1" kern="100" dirty="0">
                <a:solidFill>
                  <a:srgbClr val="ECECEC"/>
                </a:solidFill>
                <a:effectLst/>
                <a:latin typeface="Segoe UI" panose="020B0502040204020203" pitchFamily="34" charset="0"/>
                <a:ea typeface="Yu Mincho" panose="02020400000000000000" pitchFamily="18" charset="-128"/>
                <a:cs typeface="Times New Roman" panose="02020603050405020304" pitchFamily="18" charset="0"/>
              </a:rPr>
              <a:t>Time Series Analysis</a:t>
            </a:r>
            <a:r>
              <a:rPr lang="en-US" sz="1800" kern="100" dirty="0">
                <a:solidFill>
                  <a:srgbClr val="ECECEC"/>
                </a:solidFill>
                <a:effectLst/>
                <a:latin typeface="Segoe UI" panose="020B0502040204020203" pitchFamily="34" charset="0"/>
                <a:ea typeface="Yu Mincho" panose="02020400000000000000" pitchFamily="18" charset="-128"/>
                <a:cs typeface="Times New Roman" panose="02020603050405020304" pitchFamily="18" charset="0"/>
              </a:rPr>
              <a:t>: Since stock prices are time series data, familiarity with time series analysis is crucial. This includes understanding concepts like trend, seasonality, and noise, as well as statistical models and techniques used to analyze time-dependent data sequences.</a:t>
            </a:r>
            <a:endParaRPr lang="en-US" sz="1800" kern="100" dirty="0">
              <a:effectLst/>
              <a:latin typeface="Aptos" panose="020B0004020202020204" pitchFamily="34" charset="0"/>
              <a:ea typeface="Yu Mincho" panose="02020400000000000000" pitchFamily="18" charset="-128"/>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531D13CD-66F2-4CB3-ACBB-6CF6081D754D}" type="slidenum">
              <a:rPr lang="en-US" smtClean="0"/>
              <a:t>3</a:t>
            </a:fld>
            <a:endParaRPr lang="en-US"/>
          </a:p>
        </p:txBody>
      </p:sp>
    </p:spTree>
    <p:extLst>
      <p:ext uri="{BB962C8B-B14F-4D97-AF65-F5344CB8AC3E}">
        <p14:creationId xmlns:p14="http://schemas.microsoft.com/office/powerpoint/2010/main" val="6660623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ECECEC"/>
                </a:solidFill>
                <a:effectLst/>
                <a:latin typeface="Söhne"/>
              </a:rPr>
              <a:t>Polarity scores are numerical values assigned by sentiment analysis algorithms to quantify the emotional valence of text data, indicating whether the expressed sentiment is positive, negative, or neutral. These scores are often normalized within a specific range, such as -1 to 1, where:</a:t>
            </a:r>
          </a:p>
          <a:p>
            <a:pPr algn="l">
              <a:buFont typeface="Arial" panose="020B0604020202020204" pitchFamily="34" charset="0"/>
              <a:buChar char="•"/>
            </a:pPr>
            <a:r>
              <a:rPr lang="en-US" b="1" i="0" dirty="0">
                <a:solidFill>
                  <a:srgbClr val="ECECEC"/>
                </a:solidFill>
                <a:effectLst/>
                <a:latin typeface="Söhne"/>
              </a:rPr>
              <a:t>Positive values</a:t>
            </a:r>
            <a:r>
              <a:rPr lang="en-US" b="0" i="0" dirty="0">
                <a:solidFill>
                  <a:srgbClr val="ECECEC"/>
                </a:solidFill>
                <a:effectLst/>
                <a:latin typeface="Söhne"/>
              </a:rPr>
              <a:t> indicate positive sentiment, suggesting favorable opinions or feelings towards the subject matter.</a:t>
            </a:r>
          </a:p>
          <a:p>
            <a:pPr algn="l">
              <a:buFont typeface="Arial" panose="020B0604020202020204" pitchFamily="34" charset="0"/>
              <a:buChar char="•"/>
            </a:pPr>
            <a:r>
              <a:rPr lang="en-US" b="1" i="0" dirty="0">
                <a:solidFill>
                  <a:srgbClr val="ECECEC"/>
                </a:solidFill>
                <a:effectLst/>
                <a:latin typeface="Söhne"/>
              </a:rPr>
              <a:t>Negative values</a:t>
            </a:r>
            <a:r>
              <a:rPr lang="en-US" b="0" i="0" dirty="0">
                <a:solidFill>
                  <a:srgbClr val="ECECEC"/>
                </a:solidFill>
                <a:effectLst/>
                <a:latin typeface="Söhne"/>
              </a:rPr>
              <a:t> reflect negative sentiment, indicating unfavorable opinions or adverse emotions associated with the content.</a:t>
            </a:r>
          </a:p>
          <a:p>
            <a:pPr algn="l">
              <a:buFont typeface="Arial" panose="020B0604020202020204" pitchFamily="34" charset="0"/>
              <a:buChar char="•"/>
            </a:pPr>
            <a:r>
              <a:rPr lang="en-US" b="1" i="0" dirty="0">
                <a:solidFill>
                  <a:srgbClr val="ECECEC"/>
                </a:solidFill>
                <a:effectLst/>
                <a:latin typeface="Söhne"/>
              </a:rPr>
              <a:t>Values around zero</a:t>
            </a:r>
            <a:r>
              <a:rPr lang="en-US" b="0" i="0" dirty="0">
                <a:solidFill>
                  <a:srgbClr val="ECECEC"/>
                </a:solidFill>
                <a:effectLst/>
                <a:latin typeface="Söhne"/>
              </a:rPr>
              <a:t> typically represent neutral sentiment, meaning the text does not convey significant positive or negative emotions.</a:t>
            </a:r>
          </a:p>
          <a:p>
            <a:pPr algn="l"/>
            <a:r>
              <a:rPr lang="en-US" b="0" i="0" dirty="0">
                <a:solidFill>
                  <a:srgbClr val="ECECEC"/>
                </a:solidFill>
                <a:effectLst/>
                <a:latin typeface="Söhne"/>
              </a:rPr>
              <a:t>Sentiment analysis tools like VADER (Valence Aware Dictionary and </a:t>
            </a:r>
            <a:r>
              <a:rPr lang="en-US" b="0" i="0" dirty="0" err="1">
                <a:solidFill>
                  <a:srgbClr val="ECECEC"/>
                </a:solidFill>
                <a:effectLst/>
                <a:latin typeface="Söhne"/>
              </a:rPr>
              <a:t>sEntiment</a:t>
            </a:r>
            <a:r>
              <a:rPr lang="en-US" b="0" i="0" dirty="0">
                <a:solidFill>
                  <a:srgbClr val="ECECEC"/>
                </a:solidFill>
                <a:effectLst/>
                <a:latin typeface="Söhne"/>
              </a:rPr>
              <a:t> Reasoner)</a:t>
            </a:r>
          </a:p>
          <a:p>
            <a:endParaRPr lang="en-US" dirty="0"/>
          </a:p>
        </p:txBody>
      </p:sp>
      <p:sp>
        <p:nvSpPr>
          <p:cNvPr id="4" name="Slide Number Placeholder 3"/>
          <p:cNvSpPr>
            <a:spLocks noGrp="1"/>
          </p:cNvSpPr>
          <p:nvPr>
            <p:ph type="sldNum" sz="quarter" idx="5"/>
          </p:nvPr>
        </p:nvSpPr>
        <p:spPr/>
        <p:txBody>
          <a:bodyPr/>
          <a:lstStyle/>
          <a:p>
            <a:fld id="{531D13CD-66F2-4CB3-ACBB-6CF6081D754D}" type="slidenum">
              <a:rPr lang="en-US" smtClean="0"/>
              <a:t>6</a:t>
            </a:fld>
            <a:endParaRPr lang="en-US"/>
          </a:p>
        </p:txBody>
      </p:sp>
    </p:spTree>
    <p:extLst>
      <p:ext uri="{BB962C8B-B14F-4D97-AF65-F5344CB8AC3E}">
        <p14:creationId xmlns:p14="http://schemas.microsoft.com/office/powerpoint/2010/main" val="1562985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solidFill>
                  <a:srgbClr val="ECECEC"/>
                </a:solidFill>
                <a:effectLst/>
                <a:latin typeface="Söhne"/>
              </a:rPr>
              <a:t>We introduce a DRL-based stock trading system utilizing a Cascaded Long Short-Term Memory (CLSTM-PPO Model) to effectively mine hidden insights from daily stock data, addressing the common challenge of low signal-to-noise ratios in financial datasets.</a:t>
            </a:r>
          </a:p>
          <a:p>
            <a:pPr algn="l">
              <a:buFont typeface="Arial" panose="020B0604020202020204" pitchFamily="34" charset="0"/>
              <a:buChar char="•"/>
            </a:pPr>
            <a:r>
              <a:rPr lang="en-US" b="0" i="0" dirty="0">
                <a:solidFill>
                  <a:srgbClr val="ECECEC"/>
                </a:solidFill>
                <a:effectLst/>
                <a:latin typeface="Söhne"/>
              </a:rPr>
              <a:t>The system is tested across major global indices—DJI, SSE50, SENSEX, and FTSE100— and is benchmarked against traditional and contemporary models, including buy-and-hold, MLP, and LGBM strategies, demonstrating superior performance in key financial metrics.</a:t>
            </a:r>
          </a:p>
          <a:p>
            <a:pPr algn="l">
              <a:buFont typeface="Arial" panose="020B0604020202020204" pitchFamily="34" charset="0"/>
              <a:buChar char="•"/>
            </a:pPr>
            <a:r>
              <a:rPr lang="en-US" b="0" i="0" dirty="0">
                <a:solidFill>
                  <a:srgbClr val="ECECEC"/>
                </a:solidFill>
                <a:effectLst/>
                <a:latin typeface="Söhne"/>
              </a:rPr>
              <a:t>Our findings reveal enhancements in cumulative returns, maximum earning rates, and average trade profitability, with improvements ranging from 5% to 52%, showcasing the potential of our approach in revolutionizing automated stock trading systems.</a:t>
            </a:r>
          </a:p>
          <a:p>
            <a:endParaRPr lang="en-US" dirty="0"/>
          </a:p>
        </p:txBody>
      </p:sp>
      <p:sp>
        <p:nvSpPr>
          <p:cNvPr id="4" name="Slide Number Placeholder 3"/>
          <p:cNvSpPr>
            <a:spLocks noGrp="1"/>
          </p:cNvSpPr>
          <p:nvPr>
            <p:ph type="sldNum" sz="quarter" idx="5"/>
          </p:nvPr>
        </p:nvSpPr>
        <p:spPr/>
        <p:txBody>
          <a:bodyPr/>
          <a:lstStyle/>
          <a:p>
            <a:fld id="{531D13CD-66F2-4CB3-ACBB-6CF6081D754D}" type="slidenum">
              <a:rPr lang="en-US" smtClean="0"/>
              <a:t>7</a:t>
            </a:fld>
            <a:endParaRPr lang="en-US"/>
          </a:p>
        </p:txBody>
      </p:sp>
    </p:spTree>
    <p:extLst>
      <p:ext uri="{BB962C8B-B14F-4D97-AF65-F5344CB8AC3E}">
        <p14:creationId xmlns:p14="http://schemas.microsoft.com/office/powerpoint/2010/main" val="28200175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Metrics such as profit factor, number of trades, net profit, average profit per trade.</a:t>
            </a:r>
          </a:p>
        </p:txBody>
      </p:sp>
      <p:sp>
        <p:nvSpPr>
          <p:cNvPr id="4" name="Slide Number Placeholder 3"/>
          <p:cNvSpPr>
            <a:spLocks noGrp="1"/>
          </p:cNvSpPr>
          <p:nvPr>
            <p:ph type="sldNum" sz="quarter" idx="5"/>
          </p:nvPr>
        </p:nvSpPr>
        <p:spPr/>
        <p:txBody>
          <a:bodyPr/>
          <a:lstStyle/>
          <a:p>
            <a:fld id="{531D13CD-66F2-4CB3-ACBB-6CF6081D754D}" type="slidenum">
              <a:rPr lang="en-US" smtClean="0"/>
              <a:t>9</a:t>
            </a:fld>
            <a:endParaRPr lang="en-US"/>
          </a:p>
        </p:txBody>
      </p:sp>
    </p:spTree>
    <p:extLst>
      <p:ext uri="{BB962C8B-B14F-4D97-AF65-F5344CB8AC3E}">
        <p14:creationId xmlns:p14="http://schemas.microsoft.com/office/powerpoint/2010/main" val="39508321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4/27/2024</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64002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4/27/2024</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0424881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4/27/2024</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4840830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4/27/2024</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6709526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4/27/2024</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957832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4/27/2024</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5992783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4/27/2024</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4456172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4/27/2024</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7701615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4/27/2024</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1531467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4/27/2024</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6015924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4/27/2024</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6740892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4/27/2024</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289334754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hyperlink" Target="http://hdl.handle.net/11250/2622891" TargetMode="External"/><Relationship Id="rId2" Type="http://schemas.openxmlformats.org/officeDocument/2006/relationships/hyperlink" Target="https://ssrn.com/abstract=3690996" TargetMode="External"/><Relationship Id="rId1" Type="http://schemas.openxmlformats.org/officeDocument/2006/relationships/slideLayout" Target="../slideLayouts/slideLayout10.xml"/><Relationship Id="rId5" Type="http://schemas.openxmlformats.org/officeDocument/2006/relationships/hyperlink" Target="https://doi.org/10.17762/sfs.v10i2S.874" TargetMode="External"/><Relationship Id="rId4" Type="http://schemas.openxmlformats.org/officeDocument/2006/relationships/hyperlink" Target="https://doi.org/10.1016/j.knosys.2021.107119"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E1356-FF3F-8020-F581-09833A016672}"/>
              </a:ext>
            </a:extLst>
          </p:cNvPr>
          <p:cNvSpPr>
            <a:spLocks noGrp="1"/>
          </p:cNvSpPr>
          <p:nvPr>
            <p:ph type="ctrTitle"/>
          </p:nvPr>
        </p:nvSpPr>
        <p:spPr/>
        <p:txBody>
          <a:bodyPr>
            <a:normAutofit/>
          </a:bodyPr>
          <a:lstStyle/>
          <a:p>
            <a:r>
              <a:rPr lang="en-US" sz="5400" dirty="0"/>
              <a:t>Optimizing Trading Strategies with Reinforcement Learning</a:t>
            </a:r>
          </a:p>
        </p:txBody>
      </p:sp>
      <p:sp>
        <p:nvSpPr>
          <p:cNvPr id="3" name="Subtitle 2">
            <a:extLst>
              <a:ext uri="{FF2B5EF4-FFF2-40B4-BE49-F238E27FC236}">
                <a16:creationId xmlns:a16="http://schemas.microsoft.com/office/drawing/2014/main" id="{2982F11B-D2C1-FDEE-164F-732F88EFDDFB}"/>
              </a:ext>
            </a:extLst>
          </p:cNvPr>
          <p:cNvSpPr>
            <a:spLocks noGrp="1"/>
          </p:cNvSpPr>
          <p:nvPr>
            <p:ph type="subTitle" idx="1"/>
          </p:nvPr>
        </p:nvSpPr>
        <p:spPr/>
        <p:txBody>
          <a:bodyPr/>
          <a:lstStyle/>
          <a:p>
            <a:r>
              <a:rPr lang="en-US" dirty="0"/>
              <a:t>Amulya Saxena</a:t>
            </a:r>
          </a:p>
          <a:p>
            <a:r>
              <a:rPr lang="en-US" dirty="0"/>
              <a:t>Travis Desell</a:t>
            </a:r>
          </a:p>
        </p:txBody>
      </p:sp>
    </p:spTree>
    <p:extLst>
      <p:ext uri="{BB962C8B-B14F-4D97-AF65-F5344CB8AC3E}">
        <p14:creationId xmlns:p14="http://schemas.microsoft.com/office/powerpoint/2010/main" val="12165182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4CE5841-C184-4A70-A609-5FE4A50783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sp>
        <p:nvSpPr>
          <p:cNvPr id="2" name="Title 1">
            <a:extLst>
              <a:ext uri="{FF2B5EF4-FFF2-40B4-BE49-F238E27FC236}">
                <a16:creationId xmlns:a16="http://schemas.microsoft.com/office/drawing/2014/main" id="{45AE1356-FF3F-8020-F581-09833A016672}"/>
              </a:ext>
            </a:extLst>
          </p:cNvPr>
          <p:cNvSpPr>
            <a:spLocks noGrp="1"/>
          </p:cNvSpPr>
          <p:nvPr>
            <p:ph type="title"/>
          </p:nvPr>
        </p:nvSpPr>
        <p:spPr>
          <a:xfrm>
            <a:off x="841248" y="566928"/>
            <a:ext cx="4068849" cy="5275943"/>
          </a:xfrm>
        </p:spPr>
        <p:txBody>
          <a:bodyPr anchor="t">
            <a:normAutofit/>
          </a:bodyPr>
          <a:lstStyle/>
          <a:p>
            <a:r>
              <a:rPr lang="en-US" dirty="0"/>
              <a:t>Approach</a:t>
            </a:r>
          </a:p>
        </p:txBody>
      </p:sp>
      <p:sp>
        <p:nvSpPr>
          <p:cNvPr id="3" name="Content Placeholder 2">
            <a:extLst>
              <a:ext uri="{FF2B5EF4-FFF2-40B4-BE49-F238E27FC236}">
                <a16:creationId xmlns:a16="http://schemas.microsoft.com/office/drawing/2014/main" id="{7D52AFC4-DDF2-E8BF-1665-A2071A56A1CA}"/>
              </a:ext>
            </a:extLst>
          </p:cNvPr>
          <p:cNvSpPr>
            <a:spLocks noGrp="1"/>
          </p:cNvSpPr>
          <p:nvPr>
            <p:ph idx="1"/>
          </p:nvPr>
        </p:nvSpPr>
        <p:spPr>
          <a:xfrm>
            <a:off x="5532504" y="566927"/>
            <a:ext cx="5818248" cy="5563702"/>
          </a:xfrm>
        </p:spPr>
        <p:txBody>
          <a:bodyPr>
            <a:normAutofit/>
          </a:bodyPr>
          <a:lstStyle/>
          <a:p>
            <a:r>
              <a:rPr lang="en-US" sz="2000" dirty="0"/>
              <a:t>Semester 1 - Foundations</a:t>
            </a:r>
          </a:p>
          <a:p>
            <a:pPr lvl="1"/>
            <a:r>
              <a:rPr lang="en-US" sz="1600" dirty="0"/>
              <a:t>Literature Review and setting up framework</a:t>
            </a:r>
          </a:p>
          <a:p>
            <a:pPr marL="457200" lvl="1" indent="0">
              <a:buNone/>
            </a:pPr>
            <a:r>
              <a:rPr lang="en-US" sz="1600" dirty="0"/>
              <a:t>	Conduct extensive review focusing on RL 	algorithms.</a:t>
            </a:r>
          </a:p>
          <a:p>
            <a:pPr marL="457200" lvl="1" indent="0">
              <a:buNone/>
            </a:pPr>
            <a:r>
              <a:rPr lang="en-US" sz="1600" dirty="0"/>
              <a:t>	Define objectives and scope of the project.</a:t>
            </a:r>
          </a:p>
          <a:p>
            <a:pPr lvl="1"/>
            <a:r>
              <a:rPr lang="en-US" sz="1600" dirty="0"/>
              <a:t>EDA and Preprocessing</a:t>
            </a:r>
          </a:p>
          <a:p>
            <a:pPr lvl="1"/>
            <a:r>
              <a:rPr lang="en-US" sz="1600" dirty="0"/>
              <a:t>Feature Engineering</a:t>
            </a:r>
          </a:p>
          <a:p>
            <a:pPr marL="457200" lvl="1" indent="0">
              <a:buNone/>
            </a:pPr>
            <a:r>
              <a:rPr lang="en-US" sz="1600" dirty="0"/>
              <a:t>	Finding financial indicators that will work best for 	modeling.</a:t>
            </a:r>
            <a:endParaRPr lang="en-US" sz="1200" dirty="0"/>
          </a:p>
          <a:p>
            <a:pPr lvl="1"/>
            <a:r>
              <a:rPr lang="en-US" sz="1600" dirty="0"/>
              <a:t>Initial Model development</a:t>
            </a:r>
          </a:p>
          <a:p>
            <a:pPr marL="457200" lvl="1" indent="0">
              <a:buNone/>
            </a:pPr>
            <a:r>
              <a:rPr lang="en-US" sz="1600" dirty="0"/>
              <a:t>	Develop LSTM models, understand time series 	data patterns. </a:t>
            </a:r>
          </a:p>
          <a:p>
            <a:pPr marL="457200" lvl="1" indent="0">
              <a:buNone/>
            </a:pPr>
            <a:r>
              <a:rPr lang="en-US" sz="1600" dirty="0"/>
              <a:t>	Run experiments with simple reinforcement 	models to establish a baseline.</a:t>
            </a:r>
          </a:p>
          <a:p>
            <a:pPr lvl="1"/>
            <a:r>
              <a:rPr lang="en-US" sz="1600" dirty="0"/>
              <a:t>Evaluation and Report</a:t>
            </a:r>
          </a:p>
        </p:txBody>
      </p:sp>
      <p:sp>
        <p:nvSpPr>
          <p:cNvPr id="10" name="Rectangle 9">
            <a:extLst>
              <a:ext uri="{FF2B5EF4-FFF2-40B4-BE49-F238E27FC236}">
                <a16:creationId xmlns:a16="http://schemas.microsoft.com/office/drawing/2014/main" id="{CD1AAA2C-FBBE-42AA-B869-31D524B765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6112341"/>
            <a:ext cx="1050645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5F937BBF-9326-4230-AB1B-F1795E3505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916936" y="4000284"/>
            <a:ext cx="54864" cy="42062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582034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4CE5841-C184-4A70-A609-5FE4A50783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sp>
        <p:nvSpPr>
          <p:cNvPr id="2" name="Title 1">
            <a:extLst>
              <a:ext uri="{FF2B5EF4-FFF2-40B4-BE49-F238E27FC236}">
                <a16:creationId xmlns:a16="http://schemas.microsoft.com/office/drawing/2014/main" id="{45AE1356-FF3F-8020-F581-09833A016672}"/>
              </a:ext>
            </a:extLst>
          </p:cNvPr>
          <p:cNvSpPr>
            <a:spLocks noGrp="1"/>
          </p:cNvSpPr>
          <p:nvPr>
            <p:ph type="title"/>
          </p:nvPr>
        </p:nvSpPr>
        <p:spPr>
          <a:xfrm>
            <a:off x="841248" y="566928"/>
            <a:ext cx="5696712" cy="841249"/>
          </a:xfrm>
        </p:spPr>
        <p:txBody>
          <a:bodyPr anchor="t">
            <a:normAutofit/>
          </a:bodyPr>
          <a:lstStyle/>
          <a:p>
            <a:r>
              <a:rPr lang="en-US" dirty="0"/>
              <a:t>Approach – Semester 1</a:t>
            </a:r>
          </a:p>
        </p:txBody>
      </p:sp>
      <p:sp>
        <p:nvSpPr>
          <p:cNvPr id="10" name="Rectangle 9">
            <a:extLst>
              <a:ext uri="{FF2B5EF4-FFF2-40B4-BE49-F238E27FC236}">
                <a16:creationId xmlns:a16="http://schemas.microsoft.com/office/drawing/2014/main" id="{CD1AAA2C-FBBE-42AA-B869-31D524B765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6112341"/>
            <a:ext cx="1050645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5F937BBF-9326-4230-AB1B-F1795E3505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916936" y="4000284"/>
            <a:ext cx="54864" cy="42062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Rectangle 5">
            <a:extLst>
              <a:ext uri="{FF2B5EF4-FFF2-40B4-BE49-F238E27FC236}">
                <a16:creationId xmlns:a16="http://schemas.microsoft.com/office/drawing/2014/main" id="{293FEB5C-2EC0-5B55-84AC-B14A49FFC255}"/>
              </a:ext>
            </a:extLst>
          </p:cNvPr>
          <p:cNvSpPr/>
          <p:nvPr/>
        </p:nvSpPr>
        <p:spPr>
          <a:xfrm>
            <a:off x="926592" y="2770418"/>
            <a:ext cx="2183130" cy="12847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marL="285750" indent="-285750">
              <a:buFont typeface="Arial" panose="020B0604020202020204" pitchFamily="34" charset="0"/>
              <a:buChar char="•"/>
            </a:pPr>
            <a:r>
              <a:rPr lang="en-US" sz="1100" dirty="0"/>
              <a:t>Extensive review</a:t>
            </a:r>
          </a:p>
          <a:p>
            <a:pPr marL="285750" indent="-285750">
              <a:buFont typeface="Arial" panose="020B0604020202020204" pitchFamily="34" charset="0"/>
              <a:buChar char="•"/>
            </a:pPr>
            <a:r>
              <a:rPr lang="en-US" sz="1100" dirty="0"/>
              <a:t>Setup framework</a:t>
            </a:r>
          </a:p>
        </p:txBody>
      </p:sp>
      <p:sp>
        <p:nvSpPr>
          <p:cNvPr id="7" name="Rectangle 6">
            <a:extLst>
              <a:ext uri="{FF2B5EF4-FFF2-40B4-BE49-F238E27FC236}">
                <a16:creationId xmlns:a16="http://schemas.microsoft.com/office/drawing/2014/main" id="{00A63D93-8E7F-CE03-295F-DA6F7D34D810}"/>
              </a:ext>
            </a:extLst>
          </p:cNvPr>
          <p:cNvSpPr/>
          <p:nvPr/>
        </p:nvSpPr>
        <p:spPr>
          <a:xfrm>
            <a:off x="3662553" y="2770417"/>
            <a:ext cx="2183130" cy="12847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marL="285750" indent="-285750">
              <a:buFont typeface="Arial" panose="020B0604020202020204" pitchFamily="34" charset="0"/>
              <a:buChar char="•"/>
            </a:pPr>
            <a:r>
              <a:rPr lang="en-US" sz="1100" dirty="0"/>
              <a:t>Statistical Analysis</a:t>
            </a:r>
          </a:p>
          <a:p>
            <a:pPr marL="285750" indent="-285750">
              <a:buFont typeface="Arial" panose="020B0604020202020204" pitchFamily="34" charset="0"/>
              <a:buChar char="•"/>
            </a:pPr>
            <a:r>
              <a:rPr lang="en-US" sz="1100" dirty="0"/>
              <a:t>Data Preprocessing</a:t>
            </a:r>
          </a:p>
        </p:txBody>
      </p:sp>
      <p:sp>
        <p:nvSpPr>
          <p:cNvPr id="9" name="Rectangle 8">
            <a:extLst>
              <a:ext uri="{FF2B5EF4-FFF2-40B4-BE49-F238E27FC236}">
                <a16:creationId xmlns:a16="http://schemas.microsoft.com/office/drawing/2014/main" id="{AAFF5327-5072-309A-821D-42C5DDC32B74}"/>
              </a:ext>
            </a:extLst>
          </p:cNvPr>
          <p:cNvSpPr/>
          <p:nvPr/>
        </p:nvSpPr>
        <p:spPr>
          <a:xfrm>
            <a:off x="6372415" y="2770417"/>
            <a:ext cx="2183130" cy="12847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marL="285750" indent="-285750">
              <a:buFont typeface="Arial" panose="020B0604020202020204" pitchFamily="34" charset="0"/>
              <a:buChar char="•"/>
            </a:pPr>
            <a:r>
              <a:rPr lang="en-US" sz="1100" dirty="0"/>
              <a:t>Creating new features</a:t>
            </a:r>
          </a:p>
          <a:p>
            <a:pPr marL="285750" indent="-285750">
              <a:buFont typeface="Arial" panose="020B0604020202020204" pitchFamily="34" charset="0"/>
              <a:buChar char="•"/>
            </a:pPr>
            <a:r>
              <a:rPr lang="en-US" sz="1100" dirty="0"/>
              <a:t>Finding financial indicators</a:t>
            </a:r>
          </a:p>
        </p:txBody>
      </p:sp>
      <p:sp>
        <p:nvSpPr>
          <p:cNvPr id="11" name="Rectangle 10">
            <a:extLst>
              <a:ext uri="{FF2B5EF4-FFF2-40B4-BE49-F238E27FC236}">
                <a16:creationId xmlns:a16="http://schemas.microsoft.com/office/drawing/2014/main" id="{F8BF228E-6130-5C12-A656-EDA561D3D604}"/>
              </a:ext>
            </a:extLst>
          </p:cNvPr>
          <p:cNvSpPr/>
          <p:nvPr/>
        </p:nvSpPr>
        <p:spPr>
          <a:xfrm>
            <a:off x="9082278" y="2770417"/>
            <a:ext cx="2183130" cy="12847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marL="171450" indent="-171450">
              <a:buFont typeface="Arial" panose="020B0604020202020204" pitchFamily="34" charset="0"/>
              <a:buChar char="•"/>
            </a:pPr>
            <a:r>
              <a:rPr lang="en-US" sz="1100" dirty="0"/>
              <a:t>Develop LSTM models</a:t>
            </a:r>
          </a:p>
          <a:p>
            <a:pPr marL="171450" indent="-171450">
              <a:buFont typeface="Arial" panose="020B0604020202020204" pitchFamily="34" charset="0"/>
              <a:buChar char="•"/>
            </a:pPr>
            <a:r>
              <a:rPr lang="en-US" sz="1100" dirty="0"/>
              <a:t>Run experiments</a:t>
            </a:r>
          </a:p>
          <a:p>
            <a:pPr marL="171450" indent="-171450">
              <a:buFont typeface="Arial" panose="020B0604020202020204" pitchFamily="34" charset="0"/>
              <a:buChar char="•"/>
            </a:pPr>
            <a:r>
              <a:rPr lang="en-US" sz="1100" dirty="0"/>
              <a:t>Establish Baseline</a:t>
            </a:r>
          </a:p>
        </p:txBody>
      </p:sp>
      <p:sp>
        <p:nvSpPr>
          <p:cNvPr id="13" name="Rectangle 12">
            <a:extLst>
              <a:ext uri="{FF2B5EF4-FFF2-40B4-BE49-F238E27FC236}">
                <a16:creationId xmlns:a16="http://schemas.microsoft.com/office/drawing/2014/main" id="{652EC8FC-282E-F9AA-C94E-1D9A2E1073FB}"/>
              </a:ext>
            </a:extLst>
          </p:cNvPr>
          <p:cNvSpPr/>
          <p:nvPr/>
        </p:nvSpPr>
        <p:spPr>
          <a:xfrm>
            <a:off x="1920240" y="3831336"/>
            <a:ext cx="1508760" cy="53949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a:t>Literature Review</a:t>
            </a:r>
          </a:p>
        </p:txBody>
      </p:sp>
      <p:sp>
        <p:nvSpPr>
          <p:cNvPr id="14" name="Rectangle 13">
            <a:extLst>
              <a:ext uri="{FF2B5EF4-FFF2-40B4-BE49-F238E27FC236}">
                <a16:creationId xmlns:a16="http://schemas.microsoft.com/office/drawing/2014/main" id="{FF44E822-9234-1CCB-B738-427BC931B5A2}"/>
              </a:ext>
            </a:extLst>
          </p:cNvPr>
          <p:cNvSpPr/>
          <p:nvPr/>
        </p:nvSpPr>
        <p:spPr>
          <a:xfrm>
            <a:off x="4747260" y="3837225"/>
            <a:ext cx="1508760" cy="53949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a:t>EDA</a:t>
            </a:r>
          </a:p>
        </p:txBody>
      </p:sp>
      <p:sp>
        <p:nvSpPr>
          <p:cNvPr id="15" name="Rectangle 14">
            <a:extLst>
              <a:ext uri="{FF2B5EF4-FFF2-40B4-BE49-F238E27FC236}">
                <a16:creationId xmlns:a16="http://schemas.microsoft.com/office/drawing/2014/main" id="{9974D16E-67CF-0A72-6FCB-B436DE76C123}"/>
              </a:ext>
            </a:extLst>
          </p:cNvPr>
          <p:cNvSpPr/>
          <p:nvPr/>
        </p:nvSpPr>
        <p:spPr>
          <a:xfrm>
            <a:off x="7340727" y="3826549"/>
            <a:ext cx="1508760" cy="53949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a:t>Feature Engineering</a:t>
            </a:r>
          </a:p>
        </p:txBody>
      </p:sp>
      <p:sp>
        <p:nvSpPr>
          <p:cNvPr id="16" name="Rectangle 15">
            <a:extLst>
              <a:ext uri="{FF2B5EF4-FFF2-40B4-BE49-F238E27FC236}">
                <a16:creationId xmlns:a16="http://schemas.microsoft.com/office/drawing/2014/main" id="{BAAB04E7-B112-22BF-C071-64BE2A1A1729}"/>
              </a:ext>
            </a:extLst>
          </p:cNvPr>
          <p:cNvSpPr/>
          <p:nvPr/>
        </p:nvSpPr>
        <p:spPr>
          <a:xfrm>
            <a:off x="10173843" y="3808046"/>
            <a:ext cx="1508760" cy="53949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a:t>Model Development</a:t>
            </a:r>
          </a:p>
        </p:txBody>
      </p:sp>
    </p:spTree>
    <p:extLst>
      <p:ext uri="{BB962C8B-B14F-4D97-AF65-F5344CB8AC3E}">
        <p14:creationId xmlns:p14="http://schemas.microsoft.com/office/powerpoint/2010/main" val="23946871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4CE5841-C184-4A70-A609-5FE4A50783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sp>
        <p:nvSpPr>
          <p:cNvPr id="2" name="Title 1">
            <a:extLst>
              <a:ext uri="{FF2B5EF4-FFF2-40B4-BE49-F238E27FC236}">
                <a16:creationId xmlns:a16="http://schemas.microsoft.com/office/drawing/2014/main" id="{45AE1356-FF3F-8020-F581-09833A016672}"/>
              </a:ext>
            </a:extLst>
          </p:cNvPr>
          <p:cNvSpPr>
            <a:spLocks noGrp="1"/>
          </p:cNvSpPr>
          <p:nvPr>
            <p:ph type="title"/>
          </p:nvPr>
        </p:nvSpPr>
        <p:spPr>
          <a:xfrm>
            <a:off x="841248" y="566928"/>
            <a:ext cx="4068849" cy="5275943"/>
          </a:xfrm>
        </p:spPr>
        <p:txBody>
          <a:bodyPr anchor="t">
            <a:normAutofit/>
          </a:bodyPr>
          <a:lstStyle/>
          <a:p>
            <a:r>
              <a:rPr lang="en-US" dirty="0"/>
              <a:t>Approach</a:t>
            </a:r>
          </a:p>
        </p:txBody>
      </p:sp>
      <p:sp>
        <p:nvSpPr>
          <p:cNvPr id="3" name="Content Placeholder 2">
            <a:extLst>
              <a:ext uri="{FF2B5EF4-FFF2-40B4-BE49-F238E27FC236}">
                <a16:creationId xmlns:a16="http://schemas.microsoft.com/office/drawing/2014/main" id="{7D52AFC4-DDF2-E8BF-1665-A2071A56A1CA}"/>
              </a:ext>
            </a:extLst>
          </p:cNvPr>
          <p:cNvSpPr>
            <a:spLocks noGrp="1"/>
          </p:cNvSpPr>
          <p:nvPr>
            <p:ph idx="1"/>
          </p:nvPr>
        </p:nvSpPr>
        <p:spPr>
          <a:xfrm>
            <a:off x="5532504" y="566927"/>
            <a:ext cx="5818248" cy="5563702"/>
          </a:xfrm>
        </p:spPr>
        <p:txBody>
          <a:bodyPr>
            <a:normAutofit/>
          </a:bodyPr>
          <a:lstStyle/>
          <a:p>
            <a:r>
              <a:rPr lang="en-US" sz="2000" dirty="0"/>
              <a:t>Semester 2 – Advanced Model Development</a:t>
            </a:r>
          </a:p>
          <a:p>
            <a:pPr lvl="1"/>
            <a:r>
              <a:rPr lang="en-US" sz="1600" dirty="0"/>
              <a:t>Develop models for trading strategies</a:t>
            </a:r>
          </a:p>
          <a:p>
            <a:pPr marL="457200" lvl="1" indent="0">
              <a:buNone/>
            </a:pPr>
            <a:r>
              <a:rPr lang="en-US" sz="1600" dirty="0"/>
              <a:t>	Simulate Trend following, momentum based and 	mean reversion strategies.</a:t>
            </a:r>
            <a:endParaRPr lang="en-US" sz="1200" dirty="0"/>
          </a:p>
          <a:p>
            <a:pPr lvl="1"/>
            <a:r>
              <a:rPr lang="en-US" sz="1600" dirty="0"/>
              <a:t>Integration with RL Agent</a:t>
            </a:r>
          </a:p>
          <a:p>
            <a:pPr marL="457200" lvl="1" indent="0">
              <a:buNone/>
            </a:pPr>
            <a:r>
              <a:rPr lang="en-US" sz="1600" dirty="0"/>
              <a:t>	Let agent explore and learn from environments.</a:t>
            </a:r>
          </a:p>
          <a:p>
            <a:pPr lvl="1"/>
            <a:r>
              <a:rPr lang="en-US" sz="1600" dirty="0"/>
              <a:t>Model Selection and Testing</a:t>
            </a:r>
          </a:p>
          <a:p>
            <a:pPr marL="457200" lvl="1" indent="0">
              <a:buNone/>
            </a:pPr>
            <a:r>
              <a:rPr lang="en-US" sz="1600" dirty="0"/>
              <a:t>	Comprehensive testing, fine tune parameters, 	optimize learning process.</a:t>
            </a:r>
          </a:p>
          <a:p>
            <a:pPr lvl="1"/>
            <a:r>
              <a:rPr lang="en-US" sz="1600" dirty="0"/>
              <a:t>Performance Evaluation</a:t>
            </a:r>
          </a:p>
          <a:p>
            <a:pPr marL="457200" lvl="1" indent="0">
              <a:buNone/>
            </a:pPr>
            <a:r>
              <a:rPr lang="en-US" sz="1600" dirty="0"/>
              <a:t>	Evaluate results from semester 1 models and other 	models available in the same area of research.</a:t>
            </a:r>
          </a:p>
          <a:p>
            <a:pPr lvl="1"/>
            <a:r>
              <a:rPr lang="en-US" sz="1600" dirty="0"/>
              <a:t>Documentation and Presentation</a:t>
            </a:r>
          </a:p>
          <a:p>
            <a:pPr marL="457200" lvl="1" indent="0">
              <a:buNone/>
            </a:pPr>
            <a:r>
              <a:rPr lang="en-US" sz="1600" dirty="0"/>
              <a:t>	Document the process, testing methodologies and 	results.</a:t>
            </a:r>
          </a:p>
          <a:p>
            <a:pPr marL="457200" lvl="1" indent="0">
              <a:buNone/>
            </a:pPr>
            <a:r>
              <a:rPr lang="en-US" sz="1600" dirty="0"/>
              <a:t>	Prepare presentations and report findings. </a:t>
            </a:r>
          </a:p>
        </p:txBody>
      </p:sp>
      <p:sp>
        <p:nvSpPr>
          <p:cNvPr id="10" name="Rectangle 9">
            <a:extLst>
              <a:ext uri="{FF2B5EF4-FFF2-40B4-BE49-F238E27FC236}">
                <a16:creationId xmlns:a16="http://schemas.microsoft.com/office/drawing/2014/main" id="{CD1AAA2C-FBBE-42AA-B869-31D524B765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6112341"/>
            <a:ext cx="1050645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5F937BBF-9326-4230-AB1B-F1795E3505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916936" y="4000284"/>
            <a:ext cx="54864" cy="42062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318969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4CE5841-C184-4A70-A609-5FE4A50783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sp>
        <p:nvSpPr>
          <p:cNvPr id="2" name="Title 1">
            <a:extLst>
              <a:ext uri="{FF2B5EF4-FFF2-40B4-BE49-F238E27FC236}">
                <a16:creationId xmlns:a16="http://schemas.microsoft.com/office/drawing/2014/main" id="{45AE1356-FF3F-8020-F581-09833A016672}"/>
              </a:ext>
            </a:extLst>
          </p:cNvPr>
          <p:cNvSpPr>
            <a:spLocks noGrp="1"/>
          </p:cNvSpPr>
          <p:nvPr>
            <p:ph type="title"/>
          </p:nvPr>
        </p:nvSpPr>
        <p:spPr>
          <a:xfrm>
            <a:off x="841248" y="566928"/>
            <a:ext cx="5696712" cy="841249"/>
          </a:xfrm>
        </p:spPr>
        <p:txBody>
          <a:bodyPr anchor="t">
            <a:normAutofit/>
          </a:bodyPr>
          <a:lstStyle/>
          <a:p>
            <a:r>
              <a:rPr lang="en-US" dirty="0"/>
              <a:t>Approach – Semester 2</a:t>
            </a:r>
          </a:p>
        </p:txBody>
      </p:sp>
      <p:sp>
        <p:nvSpPr>
          <p:cNvPr id="10" name="Rectangle 9">
            <a:extLst>
              <a:ext uri="{FF2B5EF4-FFF2-40B4-BE49-F238E27FC236}">
                <a16:creationId xmlns:a16="http://schemas.microsoft.com/office/drawing/2014/main" id="{CD1AAA2C-FBBE-42AA-B869-31D524B765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6112341"/>
            <a:ext cx="1050645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5F937BBF-9326-4230-AB1B-F1795E3505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916936" y="4000284"/>
            <a:ext cx="54864" cy="42062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Rectangle 5">
            <a:extLst>
              <a:ext uri="{FF2B5EF4-FFF2-40B4-BE49-F238E27FC236}">
                <a16:creationId xmlns:a16="http://schemas.microsoft.com/office/drawing/2014/main" id="{293FEB5C-2EC0-5B55-84AC-B14A49FFC255}"/>
              </a:ext>
            </a:extLst>
          </p:cNvPr>
          <p:cNvSpPr/>
          <p:nvPr/>
        </p:nvSpPr>
        <p:spPr>
          <a:xfrm>
            <a:off x="926592" y="2770418"/>
            <a:ext cx="2183130" cy="12847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marL="285750" indent="-285750">
              <a:buFont typeface="Arial" panose="020B0604020202020204" pitchFamily="34" charset="0"/>
              <a:buChar char="•"/>
            </a:pPr>
            <a:r>
              <a:rPr lang="en-US" sz="1100" dirty="0"/>
              <a:t>Simulate trend following, momentum-based strategies.</a:t>
            </a:r>
          </a:p>
        </p:txBody>
      </p:sp>
      <p:sp>
        <p:nvSpPr>
          <p:cNvPr id="7" name="Rectangle 6">
            <a:extLst>
              <a:ext uri="{FF2B5EF4-FFF2-40B4-BE49-F238E27FC236}">
                <a16:creationId xmlns:a16="http://schemas.microsoft.com/office/drawing/2014/main" id="{00A63D93-8E7F-CE03-295F-DA6F7D34D810}"/>
              </a:ext>
            </a:extLst>
          </p:cNvPr>
          <p:cNvSpPr/>
          <p:nvPr/>
        </p:nvSpPr>
        <p:spPr>
          <a:xfrm>
            <a:off x="3662553" y="2770417"/>
            <a:ext cx="2183130" cy="12847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marL="285750" indent="-285750">
              <a:buFont typeface="Arial" panose="020B0604020202020204" pitchFamily="34" charset="0"/>
              <a:buChar char="•"/>
            </a:pPr>
            <a:r>
              <a:rPr lang="en-US" sz="1100" dirty="0"/>
              <a:t>Let Agent explore and learn in environments</a:t>
            </a:r>
          </a:p>
        </p:txBody>
      </p:sp>
      <p:sp>
        <p:nvSpPr>
          <p:cNvPr id="9" name="Rectangle 8">
            <a:extLst>
              <a:ext uri="{FF2B5EF4-FFF2-40B4-BE49-F238E27FC236}">
                <a16:creationId xmlns:a16="http://schemas.microsoft.com/office/drawing/2014/main" id="{AAFF5327-5072-309A-821D-42C5DDC32B74}"/>
              </a:ext>
            </a:extLst>
          </p:cNvPr>
          <p:cNvSpPr/>
          <p:nvPr/>
        </p:nvSpPr>
        <p:spPr>
          <a:xfrm>
            <a:off x="6372415" y="2770417"/>
            <a:ext cx="2183130" cy="12847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marL="285750" indent="-285750">
              <a:buFont typeface="Arial" panose="020B0604020202020204" pitchFamily="34" charset="0"/>
              <a:buChar char="•"/>
            </a:pPr>
            <a:r>
              <a:rPr lang="en-US" sz="1100" dirty="0"/>
              <a:t>Selecting and testing models</a:t>
            </a:r>
          </a:p>
          <a:p>
            <a:pPr marL="285750" indent="-285750">
              <a:buFont typeface="Arial" panose="020B0604020202020204" pitchFamily="34" charset="0"/>
              <a:buChar char="•"/>
            </a:pPr>
            <a:r>
              <a:rPr lang="en-US" sz="1100" dirty="0"/>
              <a:t>Performance Evaluation</a:t>
            </a:r>
          </a:p>
        </p:txBody>
      </p:sp>
      <p:sp>
        <p:nvSpPr>
          <p:cNvPr id="11" name="Rectangle 10">
            <a:extLst>
              <a:ext uri="{FF2B5EF4-FFF2-40B4-BE49-F238E27FC236}">
                <a16:creationId xmlns:a16="http://schemas.microsoft.com/office/drawing/2014/main" id="{F8BF228E-6130-5C12-A656-EDA561D3D604}"/>
              </a:ext>
            </a:extLst>
          </p:cNvPr>
          <p:cNvSpPr/>
          <p:nvPr/>
        </p:nvSpPr>
        <p:spPr>
          <a:xfrm>
            <a:off x="9082278" y="2770417"/>
            <a:ext cx="2183130" cy="12847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marL="171450" indent="-171450">
              <a:buFont typeface="Arial" panose="020B0604020202020204" pitchFamily="34" charset="0"/>
              <a:buChar char="•"/>
            </a:pPr>
            <a:r>
              <a:rPr lang="en-US" sz="1100" dirty="0"/>
              <a:t>Document process, results</a:t>
            </a:r>
          </a:p>
          <a:p>
            <a:pPr marL="171450" indent="-171450">
              <a:buFont typeface="Arial" panose="020B0604020202020204" pitchFamily="34" charset="0"/>
              <a:buChar char="•"/>
            </a:pPr>
            <a:r>
              <a:rPr lang="en-US" sz="1100" dirty="0"/>
              <a:t>Present findings</a:t>
            </a:r>
          </a:p>
        </p:txBody>
      </p:sp>
      <p:sp>
        <p:nvSpPr>
          <p:cNvPr id="13" name="Rectangle 12">
            <a:extLst>
              <a:ext uri="{FF2B5EF4-FFF2-40B4-BE49-F238E27FC236}">
                <a16:creationId xmlns:a16="http://schemas.microsoft.com/office/drawing/2014/main" id="{652EC8FC-282E-F9AA-C94E-1D9A2E1073FB}"/>
              </a:ext>
            </a:extLst>
          </p:cNvPr>
          <p:cNvSpPr/>
          <p:nvPr/>
        </p:nvSpPr>
        <p:spPr>
          <a:xfrm>
            <a:off x="1920240" y="3831336"/>
            <a:ext cx="1508760" cy="53949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a:t>Develop models</a:t>
            </a:r>
          </a:p>
        </p:txBody>
      </p:sp>
      <p:sp>
        <p:nvSpPr>
          <p:cNvPr id="14" name="Rectangle 13">
            <a:extLst>
              <a:ext uri="{FF2B5EF4-FFF2-40B4-BE49-F238E27FC236}">
                <a16:creationId xmlns:a16="http://schemas.microsoft.com/office/drawing/2014/main" id="{FF44E822-9234-1CCB-B738-427BC931B5A2}"/>
              </a:ext>
            </a:extLst>
          </p:cNvPr>
          <p:cNvSpPr/>
          <p:nvPr/>
        </p:nvSpPr>
        <p:spPr>
          <a:xfrm>
            <a:off x="4747260" y="3837225"/>
            <a:ext cx="1508760" cy="53949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a:t>RL integration</a:t>
            </a:r>
          </a:p>
        </p:txBody>
      </p:sp>
      <p:sp>
        <p:nvSpPr>
          <p:cNvPr id="15" name="Rectangle 14">
            <a:extLst>
              <a:ext uri="{FF2B5EF4-FFF2-40B4-BE49-F238E27FC236}">
                <a16:creationId xmlns:a16="http://schemas.microsoft.com/office/drawing/2014/main" id="{9974D16E-67CF-0A72-6FCB-B436DE76C123}"/>
              </a:ext>
            </a:extLst>
          </p:cNvPr>
          <p:cNvSpPr/>
          <p:nvPr/>
        </p:nvSpPr>
        <p:spPr>
          <a:xfrm>
            <a:off x="7340727" y="3826549"/>
            <a:ext cx="1508760" cy="53949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a:t>Model Testing and Evaluation</a:t>
            </a:r>
          </a:p>
        </p:txBody>
      </p:sp>
      <p:sp>
        <p:nvSpPr>
          <p:cNvPr id="16" name="Rectangle 15">
            <a:extLst>
              <a:ext uri="{FF2B5EF4-FFF2-40B4-BE49-F238E27FC236}">
                <a16:creationId xmlns:a16="http://schemas.microsoft.com/office/drawing/2014/main" id="{BAAB04E7-B112-22BF-C071-64BE2A1A1729}"/>
              </a:ext>
            </a:extLst>
          </p:cNvPr>
          <p:cNvSpPr/>
          <p:nvPr/>
        </p:nvSpPr>
        <p:spPr>
          <a:xfrm>
            <a:off x="10173843" y="3808046"/>
            <a:ext cx="1508760" cy="53949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a:t>Documentation</a:t>
            </a:r>
          </a:p>
        </p:txBody>
      </p:sp>
    </p:spTree>
    <p:extLst>
      <p:ext uri="{BB962C8B-B14F-4D97-AF65-F5344CB8AC3E}">
        <p14:creationId xmlns:p14="http://schemas.microsoft.com/office/powerpoint/2010/main" val="28214954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1E99D-D6A9-47E8-CF39-5F05A734A3BE}"/>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F5195AB6-D584-B5E2-39AB-0B30F059448D}"/>
              </a:ext>
            </a:extLst>
          </p:cNvPr>
          <p:cNvSpPr>
            <a:spLocks noGrp="1"/>
          </p:cNvSpPr>
          <p:nvPr>
            <p:ph idx="1"/>
          </p:nvPr>
        </p:nvSpPr>
        <p:spPr/>
        <p:txBody>
          <a:bodyPr/>
          <a:lstStyle/>
          <a:p>
            <a:r>
              <a:rPr lang="en-US" dirty="0"/>
              <a:t>Overview</a:t>
            </a:r>
          </a:p>
          <a:p>
            <a:r>
              <a:rPr lang="en-US" dirty="0"/>
              <a:t>Domain Model </a:t>
            </a:r>
          </a:p>
          <a:p>
            <a:r>
              <a:rPr lang="en-US" dirty="0"/>
              <a:t>Architecture Model</a:t>
            </a:r>
          </a:p>
          <a:p>
            <a:r>
              <a:rPr lang="en-US" dirty="0" err="1"/>
              <a:t>Github</a:t>
            </a:r>
            <a:r>
              <a:rPr lang="en-US" dirty="0"/>
              <a:t> and Demo</a:t>
            </a:r>
          </a:p>
        </p:txBody>
      </p:sp>
    </p:spTree>
    <p:extLst>
      <p:ext uri="{BB962C8B-B14F-4D97-AF65-F5344CB8AC3E}">
        <p14:creationId xmlns:p14="http://schemas.microsoft.com/office/powerpoint/2010/main" val="10506518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4B1C769-7A75-60FD-35C8-86A73F01B823}"/>
              </a:ext>
            </a:extLst>
          </p:cNvPr>
          <p:cNvSpPr>
            <a:spLocks noGrp="1"/>
          </p:cNvSpPr>
          <p:nvPr>
            <p:ph type="ctrTitle"/>
          </p:nvPr>
        </p:nvSpPr>
        <p:spPr/>
        <p:txBody>
          <a:bodyPr/>
          <a:lstStyle/>
          <a:p>
            <a:r>
              <a:rPr lang="en-US" dirty="0"/>
              <a:t>Domain Model</a:t>
            </a:r>
          </a:p>
        </p:txBody>
      </p:sp>
    </p:spTree>
    <p:extLst>
      <p:ext uri="{BB962C8B-B14F-4D97-AF65-F5344CB8AC3E}">
        <p14:creationId xmlns:p14="http://schemas.microsoft.com/office/powerpoint/2010/main" val="115486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diagram&#10;&#10;Description automatically generated">
            <a:extLst>
              <a:ext uri="{FF2B5EF4-FFF2-40B4-BE49-F238E27FC236}">
                <a16:creationId xmlns:a16="http://schemas.microsoft.com/office/drawing/2014/main" id="{8CE680BA-7B23-7E57-C622-962F467DB3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31752" y="0"/>
            <a:ext cx="7528495" cy="6858000"/>
          </a:xfrm>
          <a:prstGeom prst="rect">
            <a:avLst/>
          </a:prstGeom>
        </p:spPr>
      </p:pic>
    </p:spTree>
    <p:extLst>
      <p:ext uri="{BB962C8B-B14F-4D97-AF65-F5344CB8AC3E}">
        <p14:creationId xmlns:p14="http://schemas.microsoft.com/office/powerpoint/2010/main" val="23990424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4B1C769-7A75-60FD-35C8-86A73F01B823}"/>
              </a:ext>
            </a:extLst>
          </p:cNvPr>
          <p:cNvSpPr>
            <a:spLocks noGrp="1"/>
          </p:cNvSpPr>
          <p:nvPr>
            <p:ph type="ctrTitle"/>
          </p:nvPr>
        </p:nvSpPr>
        <p:spPr/>
        <p:txBody>
          <a:bodyPr/>
          <a:lstStyle/>
          <a:p>
            <a:r>
              <a:rPr lang="en-US" dirty="0"/>
              <a:t>Domain Model</a:t>
            </a:r>
          </a:p>
        </p:txBody>
      </p:sp>
    </p:spTree>
    <p:extLst>
      <p:ext uri="{BB962C8B-B14F-4D97-AF65-F5344CB8AC3E}">
        <p14:creationId xmlns:p14="http://schemas.microsoft.com/office/powerpoint/2010/main" val="31812797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966B3-05B6-B3BE-FCDE-08ECD6A296F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F465D89-DE34-166B-9DFB-B11690A9E048}"/>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0444826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E1356-FF3F-8020-F581-09833A016672}"/>
              </a:ext>
            </a:extLst>
          </p:cNvPr>
          <p:cNvSpPr>
            <a:spLocks noGrp="1"/>
          </p:cNvSpPr>
          <p:nvPr>
            <p:ph type="ctrTitle"/>
          </p:nvPr>
        </p:nvSpPr>
        <p:spPr/>
        <p:txBody>
          <a:bodyPr>
            <a:normAutofit/>
          </a:bodyPr>
          <a:lstStyle/>
          <a:p>
            <a:r>
              <a:rPr lang="en-US" sz="5400" dirty="0"/>
              <a:t>Thank you</a:t>
            </a:r>
          </a:p>
        </p:txBody>
      </p:sp>
    </p:spTree>
    <p:extLst>
      <p:ext uri="{BB962C8B-B14F-4D97-AF65-F5344CB8AC3E}">
        <p14:creationId xmlns:p14="http://schemas.microsoft.com/office/powerpoint/2010/main" val="15912058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1E99D-D6A9-47E8-CF39-5F05A734A3BE}"/>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F5195AB6-D584-B5E2-39AB-0B30F059448D}"/>
              </a:ext>
            </a:extLst>
          </p:cNvPr>
          <p:cNvSpPr>
            <a:spLocks noGrp="1"/>
          </p:cNvSpPr>
          <p:nvPr>
            <p:ph idx="1"/>
          </p:nvPr>
        </p:nvSpPr>
        <p:spPr/>
        <p:txBody>
          <a:bodyPr/>
          <a:lstStyle/>
          <a:p>
            <a:r>
              <a:rPr lang="en-US" dirty="0"/>
              <a:t>Background</a:t>
            </a:r>
          </a:p>
          <a:p>
            <a:r>
              <a:rPr lang="en-US" dirty="0"/>
              <a:t>Related Work </a:t>
            </a:r>
          </a:p>
          <a:p>
            <a:r>
              <a:rPr lang="en-US" dirty="0"/>
              <a:t>Proposed Project and Approach</a:t>
            </a:r>
          </a:p>
          <a:p>
            <a:r>
              <a:rPr lang="en-US" dirty="0"/>
              <a:t>Conclusion</a:t>
            </a:r>
          </a:p>
        </p:txBody>
      </p:sp>
    </p:spTree>
    <p:extLst>
      <p:ext uri="{BB962C8B-B14F-4D97-AF65-F5344CB8AC3E}">
        <p14:creationId xmlns:p14="http://schemas.microsoft.com/office/powerpoint/2010/main" val="23129864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2507C-FC00-A5DE-50BC-B0731E83254D}"/>
              </a:ext>
            </a:extLst>
          </p:cNvPr>
          <p:cNvSpPr>
            <a:spLocks noGrp="1"/>
          </p:cNvSpPr>
          <p:nvPr>
            <p:ph type="title"/>
          </p:nvPr>
        </p:nvSpPr>
        <p:spPr/>
        <p:txBody>
          <a:bodyPr/>
          <a:lstStyle/>
          <a:p>
            <a:r>
              <a:rPr lang="en-US" dirty="0"/>
              <a:t>Background</a:t>
            </a:r>
          </a:p>
        </p:txBody>
      </p:sp>
      <p:sp>
        <p:nvSpPr>
          <p:cNvPr id="3" name="Content Placeholder 2">
            <a:extLst>
              <a:ext uri="{FF2B5EF4-FFF2-40B4-BE49-F238E27FC236}">
                <a16:creationId xmlns:a16="http://schemas.microsoft.com/office/drawing/2014/main" id="{ACCAC206-732D-CB4B-356D-D86948B09D94}"/>
              </a:ext>
            </a:extLst>
          </p:cNvPr>
          <p:cNvSpPr>
            <a:spLocks noGrp="1"/>
          </p:cNvSpPr>
          <p:nvPr>
            <p:ph idx="1"/>
          </p:nvPr>
        </p:nvSpPr>
        <p:spPr/>
        <p:txBody>
          <a:bodyPr/>
          <a:lstStyle/>
          <a:p>
            <a:r>
              <a:rPr lang="en-US" dirty="0"/>
              <a:t>Stock Market Fundamentals</a:t>
            </a:r>
          </a:p>
          <a:p>
            <a:r>
              <a:rPr lang="en-US" dirty="0"/>
              <a:t>DJI</a:t>
            </a:r>
          </a:p>
          <a:p>
            <a:r>
              <a:rPr lang="en-US" dirty="0"/>
              <a:t>Time Series Analysis</a:t>
            </a:r>
          </a:p>
          <a:p>
            <a:r>
              <a:rPr lang="en-US" dirty="0"/>
              <a:t>Reinforcement Learning</a:t>
            </a:r>
          </a:p>
        </p:txBody>
      </p:sp>
    </p:spTree>
    <p:extLst>
      <p:ext uri="{BB962C8B-B14F-4D97-AF65-F5344CB8AC3E}">
        <p14:creationId xmlns:p14="http://schemas.microsoft.com/office/powerpoint/2010/main" val="1824090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E1356-FF3F-8020-F581-09833A016672}"/>
              </a:ext>
            </a:extLst>
          </p:cNvPr>
          <p:cNvSpPr>
            <a:spLocks noGrp="1"/>
          </p:cNvSpPr>
          <p:nvPr>
            <p:ph type="ctrTitle"/>
          </p:nvPr>
        </p:nvSpPr>
        <p:spPr/>
        <p:txBody>
          <a:bodyPr>
            <a:normAutofit/>
          </a:bodyPr>
          <a:lstStyle/>
          <a:p>
            <a:r>
              <a:rPr lang="en-US" sz="5400" dirty="0"/>
              <a:t>Related Work</a:t>
            </a:r>
          </a:p>
        </p:txBody>
      </p:sp>
    </p:spTree>
    <p:extLst>
      <p:ext uri="{BB962C8B-B14F-4D97-AF65-F5344CB8AC3E}">
        <p14:creationId xmlns:p14="http://schemas.microsoft.com/office/powerpoint/2010/main" val="37171737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p:nvSpPr>
          <p:cNvPr id="60" name="Rectangle 59">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1" name="Rectangle 60">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62" name="Rectangle 61">
            <a:extLst>
              <a:ext uri="{FF2B5EF4-FFF2-40B4-BE49-F238E27FC236}">
                <a16:creationId xmlns:a16="http://schemas.microsoft.com/office/drawing/2014/main" id="{3E3ED910-979B-508F-0B2C-9AC32A060C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63" name="Rectangle 62">
            <a:extLst>
              <a:ext uri="{FF2B5EF4-FFF2-40B4-BE49-F238E27FC236}">
                <a16:creationId xmlns:a16="http://schemas.microsoft.com/office/drawing/2014/main" id="{D36EA369-C517-71AE-A333-1FAED0106B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6072" y="638176"/>
            <a:ext cx="11151471" cy="5581648"/>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4" name="Rectangle 63">
            <a:extLst>
              <a:ext uri="{FF2B5EF4-FFF2-40B4-BE49-F238E27FC236}">
                <a16:creationId xmlns:a16="http://schemas.microsoft.com/office/drawing/2014/main" id="{E180C1AD-8416-EEC2-E3FC-A6A726BED3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031992" y="272416"/>
            <a:ext cx="128016"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8" name="Table 7">
            <a:extLst>
              <a:ext uri="{FF2B5EF4-FFF2-40B4-BE49-F238E27FC236}">
                <a16:creationId xmlns:a16="http://schemas.microsoft.com/office/drawing/2014/main" id="{D8A37747-A952-EF85-C988-69E220CACD70}"/>
              </a:ext>
            </a:extLst>
          </p:cNvPr>
          <p:cNvGraphicFramePr>
            <a:graphicFrameLocks noGrp="1"/>
          </p:cNvGraphicFramePr>
          <p:nvPr>
            <p:extLst>
              <p:ext uri="{D42A27DB-BD31-4B8C-83A1-F6EECF244321}">
                <p14:modId xmlns:p14="http://schemas.microsoft.com/office/powerpoint/2010/main" val="617203788"/>
              </p:ext>
            </p:extLst>
          </p:nvPr>
        </p:nvGraphicFramePr>
        <p:xfrm>
          <a:off x="2032000" y="1201420"/>
          <a:ext cx="8127999" cy="4241800"/>
        </p:xfrm>
        <a:graphic>
          <a:graphicData uri="http://schemas.openxmlformats.org/drawingml/2006/table">
            <a:tbl>
              <a:tblPr firstRow="1" bandRow="1">
                <a:tableStyleId>{5C22544A-7EE6-4342-B048-85BDC9FD1C3A}</a:tableStyleId>
              </a:tblPr>
              <a:tblGrid>
                <a:gridCol w="1726184">
                  <a:extLst>
                    <a:ext uri="{9D8B030D-6E8A-4147-A177-3AD203B41FA5}">
                      <a16:colId xmlns:a16="http://schemas.microsoft.com/office/drawing/2014/main" val="1641956074"/>
                    </a:ext>
                  </a:extLst>
                </a:gridCol>
                <a:gridCol w="3692482">
                  <a:extLst>
                    <a:ext uri="{9D8B030D-6E8A-4147-A177-3AD203B41FA5}">
                      <a16:colId xmlns:a16="http://schemas.microsoft.com/office/drawing/2014/main" val="1150577945"/>
                    </a:ext>
                  </a:extLst>
                </a:gridCol>
                <a:gridCol w="2709333">
                  <a:extLst>
                    <a:ext uri="{9D8B030D-6E8A-4147-A177-3AD203B41FA5}">
                      <a16:colId xmlns:a16="http://schemas.microsoft.com/office/drawing/2014/main" val="827154712"/>
                    </a:ext>
                  </a:extLst>
                </a:gridCol>
              </a:tblGrid>
              <a:tr h="370840">
                <a:tc>
                  <a:txBody>
                    <a:bodyPr/>
                    <a:lstStyle/>
                    <a:p>
                      <a:r>
                        <a:rPr lang="en-US" sz="1400" dirty="0"/>
                        <a:t>Reference</a:t>
                      </a:r>
                    </a:p>
                  </a:txBody>
                  <a:tcPr/>
                </a:tc>
                <a:tc>
                  <a:txBody>
                    <a:bodyPr/>
                    <a:lstStyle/>
                    <a:p>
                      <a:r>
                        <a:rPr lang="en-US" sz="1400" dirty="0"/>
                        <a:t>Title</a:t>
                      </a:r>
                    </a:p>
                  </a:txBody>
                  <a:tcPr/>
                </a:tc>
                <a:tc>
                  <a:txBody>
                    <a:bodyPr/>
                    <a:lstStyle/>
                    <a:p>
                      <a:r>
                        <a:rPr lang="en-US" sz="1400" dirty="0"/>
                        <a:t>Area/Method</a:t>
                      </a:r>
                    </a:p>
                  </a:txBody>
                  <a:tcPr/>
                </a:tc>
                <a:extLst>
                  <a:ext uri="{0D108BD9-81ED-4DB2-BD59-A6C34878D82A}">
                    <a16:rowId xmlns:a16="http://schemas.microsoft.com/office/drawing/2014/main" val="596361145"/>
                  </a:ext>
                </a:extLst>
              </a:tr>
              <a:tr h="370840">
                <a:tc>
                  <a:txBody>
                    <a:bodyPr/>
                    <a:lstStyle/>
                    <a:p>
                      <a:r>
                        <a:rPr lang="en-US" sz="1200" b="0" i="0" u="none" kern="1200" dirty="0">
                          <a:solidFill>
                            <a:schemeClr val="dk1"/>
                          </a:solidFill>
                          <a:effectLst/>
                          <a:latin typeface="+mn-lt"/>
                          <a:ea typeface="+mn-ea"/>
                          <a:cs typeface="+mn-cs"/>
                        </a:rPr>
                        <a:t> </a:t>
                      </a:r>
                      <a:r>
                        <a:rPr lang="en-US" sz="1200" b="0" i="0" u="none" kern="1200" dirty="0">
                          <a:solidFill>
                            <a:schemeClr val="dk1"/>
                          </a:solidFill>
                          <a:effectLst/>
                          <a:latin typeface="+mn-lt"/>
                          <a:ea typeface="+mn-ea"/>
                          <a:cs typeface="+mn-cs"/>
                          <a:hlinkClick r:id="rId2"/>
                        </a:rPr>
                        <a:t>https://ssrn.com/abstract=3690996</a:t>
                      </a:r>
                      <a:r>
                        <a:rPr lang="en-US" sz="1200" b="0" i="0" u="none" kern="1200" dirty="0">
                          <a:solidFill>
                            <a:schemeClr val="dk1"/>
                          </a:solidFill>
                          <a:effectLst/>
                          <a:latin typeface="+mn-lt"/>
                          <a:ea typeface="+mn-ea"/>
                          <a:cs typeface="+mn-cs"/>
                        </a:rPr>
                        <a:t> </a:t>
                      </a:r>
                      <a:endParaRPr lang="en-US" sz="1200" u="none" dirty="0"/>
                    </a:p>
                  </a:txBody>
                  <a:tcPr/>
                </a:tc>
                <a:tc>
                  <a:txBody>
                    <a:bodyPr/>
                    <a:lstStyle/>
                    <a:p>
                      <a:r>
                        <a:rPr lang="en-US" sz="1400" dirty="0"/>
                        <a:t>Deep Reinforcement Learning for Automated Stock Trading: An Ensemble Strategy</a:t>
                      </a:r>
                    </a:p>
                    <a:p>
                      <a:endParaRPr lang="en-US" sz="1400" dirty="0"/>
                    </a:p>
                  </a:txBody>
                  <a:tcPr/>
                </a:tc>
                <a:tc>
                  <a:txBody>
                    <a:bodyPr/>
                    <a:lstStyle/>
                    <a:p>
                      <a:r>
                        <a:rPr lang="en-US" sz="1400" dirty="0"/>
                        <a:t>Reinforcement learning(RL)/Ensemble</a:t>
                      </a:r>
                    </a:p>
                  </a:txBody>
                  <a:tcPr/>
                </a:tc>
                <a:extLst>
                  <a:ext uri="{0D108BD9-81ED-4DB2-BD59-A6C34878D82A}">
                    <a16:rowId xmlns:a16="http://schemas.microsoft.com/office/drawing/2014/main" val="190600864"/>
                  </a:ext>
                </a:extLst>
              </a:tr>
              <a:tr h="370840">
                <a:tc>
                  <a:txBody>
                    <a:bodyPr/>
                    <a:lstStyle/>
                    <a:p>
                      <a:r>
                        <a:rPr lang="en-US" sz="1200" b="0" i="0" u="none" kern="1200" dirty="0">
                          <a:solidFill>
                            <a:schemeClr val="dk1"/>
                          </a:solidFill>
                          <a:effectLst/>
                          <a:latin typeface="+mn-lt"/>
                          <a:ea typeface="+mn-ea"/>
                          <a:cs typeface="+mn-cs"/>
                          <a:hlinkClick r:id="rId3"/>
                        </a:rPr>
                        <a:t>http://hdl.handle.net/11250/2622891</a:t>
                      </a:r>
                      <a:endParaRPr lang="en-US" sz="1200" u="none" dirty="0"/>
                    </a:p>
                  </a:txBody>
                  <a:tcPr/>
                </a:tc>
                <a:tc>
                  <a:txBody>
                    <a:bodyPr/>
                    <a:lstStyle/>
                    <a:p>
                      <a:r>
                        <a:rPr lang="en-US" sz="1400" dirty="0"/>
                        <a:t>A Deep Reinforcement Learning Approach to Stock Trading</a:t>
                      </a:r>
                    </a:p>
                  </a:txBody>
                  <a:tcPr/>
                </a:tc>
                <a:tc>
                  <a:txBody>
                    <a:bodyPr/>
                    <a:lstStyle/>
                    <a:p>
                      <a:r>
                        <a:rPr lang="en-US" sz="1400" dirty="0"/>
                        <a:t>RL algorithms</a:t>
                      </a:r>
                    </a:p>
                  </a:txBody>
                  <a:tcPr/>
                </a:tc>
                <a:extLst>
                  <a:ext uri="{0D108BD9-81ED-4DB2-BD59-A6C34878D82A}">
                    <a16:rowId xmlns:a16="http://schemas.microsoft.com/office/drawing/2014/main" val="1766573683"/>
                  </a:ext>
                </a:extLst>
              </a:tr>
              <a:tr h="370840">
                <a:tc>
                  <a:txBody>
                    <a:bodyPr/>
                    <a:lstStyle/>
                    <a:p>
                      <a:r>
                        <a:rPr lang="en-US" sz="1200" b="0" i="0" u="none" strike="noStrike" kern="1200" dirty="0">
                          <a:solidFill>
                            <a:schemeClr val="dk1"/>
                          </a:solidFill>
                          <a:effectLst/>
                          <a:latin typeface="+mn-lt"/>
                          <a:ea typeface="+mn-ea"/>
                          <a:cs typeface="+mn-cs"/>
                          <a:hlinkClick r:id="rId4" tooltip="Persistent link using digital object identifier"/>
                        </a:rPr>
                        <a:t>https://doi.org/10.1016/j.knosys.2021.107119</a:t>
                      </a:r>
                      <a:endParaRPr lang="en-US" sz="1000" u="none" dirty="0"/>
                    </a:p>
                  </a:txBody>
                  <a:tcPr/>
                </a:tc>
                <a:tc>
                  <a:txBody>
                    <a:bodyPr/>
                    <a:lstStyle/>
                    <a:p>
                      <a:r>
                        <a:rPr lang="en-US" sz="1400" dirty="0"/>
                        <a:t>Technical analysis strategy optimization using a machine learning approach in stock market indices</a:t>
                      </a:r>
                    </a:p>
                  </a:txBody>
                  <a:tcPr/>
                </a:tc>
                <a:tc>
                  <a:txBody>
                    <a:bodyPr/>
                    <a:lstStyle/>
                    <a:p>
                      <a:r>
                        <a:rPr lang="en-US" sz="1400" dirty="0"/>
                        <a:t>Trading Strategies Optimization/ML</a:t>
                      </a:r>
                    </a:p>
                  </a:txBody>
                  <a:tcPr/>
                </a:tc>
                <a:extLst>
                  <a:ext uri="{0D108BD9-81ED-4DB2-BD59-A6C34878D82A}">
                    <a16:rowId xmlns:a16="http://schemas.microsoft.com/office/drawing/2014/main" val="3744181555"/>
                  </a:ext>
                </a:extLst>
              </a:tr>
              <a:tr h="370840">
                <a:tc>
                  <a:txBody>
                    <a:bodyPr/>
                    <a:lstStyle/>
                    <a:p>
                      <a:r>
                        <a:rPr lang="en-US" sz="1200" b="0" i="0" u="sng" kern="1200" dirty="0">
                          <a:solidFill>
                            <a:schemeClr val="dk1"/>
                          </a:solidFill>
                          <a:effectLst/>
                          <a:latin typeface="+mn-lt"/>
                          <a:ea typeface="+mn-ea"/>
                          <a:cs typeface="+mn-cs"/>
                          <a:hlinkClick r:id="rId5"/>
                        </a:rPr>
                        <a:t>https://doi.org/10.17762/sfs.v10i2S.874</a:t>
                      </a:r>
                      <a:endParaRPr lang="en-US" sz="1000" u="none" dirty="0"/>
                    </a:p>
                  </a:txBody>
                  <a:tcPr/>
                </a:tc>
                <a:tc>
                  <a:txBody>
                    <a:bodyPr/>
                    <a:lstStyle/>
                    <a:p>
                      <a:r>
                        <a:rPr lang="en-US" sz="1400" b="0" i="0" kern="1200" dirty="0">
                          <a:solidFill>
                            <a:schemeClr val="dk1"/>
                          </a:solidFill>
                          <a:effectLst/>
                          <a:latin typeface="+mn-lt"/>
                          <a:ea typeface="+mn-ea"/>
                          <a:cs typeface="+mn-cs"/>
                        </a:rPr>
                        <a:t>Investment Strategies in Indian Stock Market Using Vader Algorithm Sentimental Analysis</a:t>
                      </a:r>
                    </a:p>
                  </a:txBody>
                  <a:tcPr/>
                </a:tc>
                <a:tc>
                  <a:txBody>
                    <a:bodyPr/>
                    <a:lstStyle/>
                    <a:p>
                      <a:r>
                        <a:rPr lang="en-US" sz="1400" dirty="0"/>
                        <a:t>Investment Strategies/Sentiment Analysis</a:t>
                      </a:r>
                    </a:p>
                  </a:txBody>
                  <a:tcPr/>
                </a:tc>
                <a:extLst>
                  <a:ext uri="{0D108BD9-81ED-4DB2-BD59-A6C34878D82A}">
                    <a16:rowId xmlns:a16="http://schemas.microsoft.com/office/drawing/2014/main" val="1921090544"/>
                  </a:ext>
                </a:extLst>
              </a:tr>
              <a:tr h="370840">
                <a:tc>
                  <a:txBody>
                    <a:bodyPr/>
                    <a:lstStyle/>
                    <a:p>
                      <a:r>
                        <a:rPr lang="en-US" sz="1200" b="0" i="0" u="none" kern="1200" dirty="0">
                          <a:solidFill>
                            <a:schemeClr val="dk1"/>
                          </a:solidFill>
                          <a:effectLst/>
                          <a:latin typeface="+mn-lt"/>
                          <a:ea typeface="+mn-ea"/>
                          <a:cs typeface="+mn-cs"/>
                        </a:rPr>
                        <a:t>https://doi.org/10.1016/j.eswa.2023.122801</a:t>
                      </a:r>
                      <a:endParaRPr lang="en-US" sz="1200" u="none"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kern="1200" dirty="0">
                          <a:solidFill>
                            <a:schemeClr val="dk1"/>
                          </a:solidFill>
                          <a:effectLst/>
                          <a:latin typeface="+mn-lt"/>
                          <a:ea typeface="+mn-ea"/>
                          <a:cs typeface="+mn-cs"/>
                        </a:rPr>
                        <a:t>A novel Deep Reinforcement Learning based automated stock trading system using cascaded LSTM networks</a:t>
                      </a:r>
                    </a:p>
                    <a:p>
                      <a:endParaRPr lang="en-US" sz="1400" dirty="0"/>
                    </a:p>
                  </a:txBody>
                  <a:tcPr/>
                </a:tc>
                <a:tc>
                  <a:txBody>
                    <a:bodyPr/>
                    <a:lstStyle/>
                    <a:p>
                      <a:r>
                        <a:rPr lang="en-US" sz="1400" dirty="0"/>
                        <a:t>RL/LSTM models</a:t>
                      </a:r>
                    </a:p>
                  </a:txBody>
                  <a:tcPr/>
                </a:tc>
                <a:extLst>
                  <a:ext uri="{0D108BD9-81ED-4DB2-BD59-A6C34878D82A}">
                    <a16:rowId xmlns:a16="http://schemas.microsoft.com/office/drawing/2014/main" val="4088482206"/>
                  </a:ext>
                </a:extLst>
              </a:tr>
            </a:tbl>
          </a:graphicData>
        </a:graphic>
      </p:graphicFrame>
    </p:spTree>
    <p:extLst>
      <p:ext uri="{BB962C8B-B14F-4D97-AF65-F5344CB8AC3E}">
        <p14:creationId xmlns:p14="http://schemas.microsoft.com/office/powerpoint/2010/main" val="26935909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0E0FF-58C9-B533-6748-E1AD891BD5E9}"/>
              </a:ext>
            </a:extLst>
          </p:cNvPr>
          <p:cNvSpPr>
            <a:spLocks noGrp="1"/>
          </p:cNvSpPr>
          <p:nvPr>
            <p:ph type="title"/>
          </p:nvPr>
        </p:nvSpPr>
        <p:spPr/>
        <p:txBody>
          <a:bodyPr/>
          <a:lstStyle/>
          <a:p>
            <a:r>
              <a:rPr lang="en-US" dirty="0"/>
              <a:t>Trading Strategies</a:t>
            </a:r>
          </a:p>
        </p:txBody>
      </p:sp>
      <p:sp>
        <p:nvSpPr>
          <p:cNvPr id="3" name="Content Placeholder 2">
            <a:extLst>
              <a:ext uri="{FF2B5EF4-FFF2-40B4-BE49-F238E27FC236}">
                <a16:creationId xmlns:a16="http://schemas.microsoft.com/office/drawing/2014/main" id="{6CB22230-8586-A082-4974-42BFB869B568}"/>
              </a:ext>
            </a:extLst>
          </p:cNvPr>
          <p:cNvSpPr>
            <a:spLocks noGrp="1"/>
          </p:cNvSpPr>
          <p:nvPr>
            <p:ph idx="1"/>
          </p:nvPr>
        </p:nvSpPr>
        <p:spPr/>
        <p:txBody>
          <a:bodyPr>
            <a:normAutofit/>
          </a:bodyPr>
          <a:lstStyle/>
          <a:p>
            <a:r>
              <a:rPr lang="en-US" sz="1800" dirty="0"/>
              <a:t>Hybrid models combine ml models with traditional trading signals, applied to major stock exchanges. </a:t>
            </a:r>
          </a:p>
          <a:p>
            <a:r>
              <a:rPr lang="en-US" sz="1800" dirty="0"/>
              <a:t>Evaluates various models like ANN, Random forests, SVR against metrics like MSE and RMSE, integrates trading strategies like EMA and measures outcomes with profit factor, number of trades, etc.</a:t>
            </a:r>
          </a:p>
          <a:p>
            <a:r>
              <a:rPr lang="en-US" sz="1800" dirty="0"/>
              <a:t>Hybrid models using linear models and ANNs outperforms conventional methods like TEMA in profitability and risk management. </a:t>
            </a:r>
          </a:p>
          <a:p>
            <a:r>
              <a:rPr lang="en-US" sz="1800" dirty="0"/>
              <a:t>Studies use VADER algorithm to assess sentiments of </a:t>
            </a:r>
            <a:r>
              <a:rPr lang="en-US" sz="1800" dirty="0" err="1"/>
              <a:t>sensex</a:t>
            </a:r>
            <a:r>
              <a:rPr lang="en-US" sz="1800" dirty="0"/>
              <a:t> stocks ranging over a decade, categorizing them in positive, negative or neutral based polarity scores for short term investment.</a:t>
            </a:r>
          </a:p>
        </p:txBody>
      </p:sp>
    </p:spTree>
    <p:extLst>
      <p:ext uri="{BB962C8B-B14F-4D97-AF65-F5344CB8AC3E}">
        <p14:creationId xmlns:p14="http://schemas.microsoft.com/office/powerpoint/2010/main" val="7176726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11674-9C72-B286-1ED2-2A7F2781CB66}"/>
              </a:ext>
            </a:extLst>
          </p:cNvPr>
          <p:cNvSpPr>
            <a:spLocks noGrp="1"/>
          </p:cNvSpPr>
          <p:nvPr>
            <p:ph type="title"/>
          </p:nvPr>
        </p:nvSpPr>
        <p:spPr/>
        <p:txBody>
          <a:bodyPr/>
          <a:lstStyle/>
          <a:p>
            <a:r>
              <a:rPr lang="en-US" dirty="0"/>
              <a:t>Reinforcement learning</a:t>
            </a:r>
          </a:p>
        </p:txBody>
      </p:sp>
      <p:sp>
        <p:nvSpPr>
          <p:cNvPr id="3" name="Content Placeholder 2">
            <a:extLst>
              <a:ext uri="{FF2B5EF4-FFF2-40B4-BE49-F238E27FC236}">
                <a16:creationId xmlns:a16="http://schemas.microsoft.com/office/drawing/2014/main" id="{9F8BEB3D-6914-9943-1A67-AC589E759BC2}"/>
              </a:ext>
            </a:extLst>
          </p:cNvPr>
          <p:cNvSpPr>
            <a:spLocks noGrp="1"/>
          </p:cNvSpPr>
          <p:nvPr>
            <p:ph idx="1"/>
          </p:nvPr>
        </p:nvSpPr>
        <p:spPr/>
        <p:txBody>
          <a:bodyPr>
            <a:normAutofit/>
          </a:bodyPr>
          <a:lstStyle/>
          <a:p>
            <a:r>
              <a:rPr lang="en-US" sz="2000" dirty="0"/>
              <a:t>Studies use innovative ensemble trading strategies leveraging deep reinforcement learning. </a:t>
            </a:r>
          </a:p>
          <a:p>
            <a:r>
              <a:rPr lang="en-US" sz="2000" dirty="0"/>
              <a:t>Models like Cascaded LSTM are used to effectively mine hidden insights from data. Tested on major global indices. Benchmarked against models like buy and hold, multilayer perceptron policy and other models.</a:t>
            </a:r>
          </a:p>
          <a:p>
            <a:r>
              <a:rPr lang="en-US" sz="2000" dirty="0"/>
              <a:t>RL agents are trained on features extracted from LSTM models. </a:t>
            </a:r>
          </a:p>
          <a:p>
            <a:r>
              <a:rPr lang="en-US" sz="2000" dirty="0"/>
              <a:t>Experimental results show model outperforms baseline models and accuracy improvement rates range from 5% to 15%. This also indicates a promising way to build an automated trading system.</a:t>
            </a:r>
          </a:p>
          <a:p>
            <a:endParaRPr lang="en-US" sz="2000" dirty="0"/>
          </a:p>
        </p:txBody>
      </p:sp>
    </p:spTree>
    <p:extLst>
      <p:ext uri="{BB962C8B-B14F-4D97-AF65-F5344CB8AC3E}">
        <p14:creationId xmlns:p14="http://schemas.microsoft.com/office/powerpoint/2010/main" val="32515621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E1356-FF3F-8020-F581-09833A016672}"/>
              </a:ext>
            </a:extLst>
          </p:cNvPr>
          <p:cNvSpPr>
            <a:spLocks noGrp="1"/>
          </p:cNvSpPr>
          <p:nvPr>
            <p:ph type="ctrTitle"/>
          </p:nvPr>
        </p:nvSpPr>
        <p:spPr/>
        <p:txBody>
          <a:bodyPr>
            <a:normAutofit/>
          </a:bodyPr>
          <a:lstStyle/>
          <a:p>
            <a:r>
              <a:rPr lang="en-US" sz="5400" dirty="0"/>
              <a:t>Proposed Project and Approach</a:t>
            </a:r>
          </a:p>
        </p:txBody>
      </p:sp>
    </p:spTree>
    <p:extLst>
      <p:ext uri="{BB962C8B-B14F-4D97-AF65-F5344CB8AC3E}">
        <p14:creationId xmlns:p14="http://schemas.microsoft.com/office/powerpoint/2010/main" val="38403439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4CE5841-C184-4A70-A609-5FE4A50783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sp>
        <p:nvSpPr>
          <p:cNvPr id="2" name="Title 1">
            <a:extLst>
              <a:ext uri="{FF2B5EF4-FFF2-40B4-BE49-F238E27FC236}">
                <a16:creationId xmlns:a16="http://schemas.microsoft.com/office/drawing/2014/main" id="{45AE1356-FF3F-8020-F581-09833A016672}"/>
              </a:ext>
            </a:extLst>
          </p:cNvPr>
          <p:cNvSpPr>
            <a:spLocks noGrp="1"/>
          </p:cNvSpPr>
          <p:nvPr>
            <p:ph type="title"/>
          </p:nvPr>
        </p:nvSpPr>
        <p:spPr>
          <a:xfrm>
            <a:off x="841248" y="566928"/>
            <a:ext cx="4068849" cy="5275943"/>
          </a:xfrm>
        </p:spPr>
        <p:txBody>
          <a:bodyPr anchor="t">
            <a:normAutofit/>
          </a:bodyPr>
          <a:lstStyle/>
          <a:p>
            <a:r>
              <a:rPr lang="en-US" dirty="0"/>
              <a:t>Proposed Project </a:t>
            </a:r>
          </a:p>
        </p:txBody>
      </p:sp>
      <p:sp>
        <p:nvSpPr>
          <p:cNvPr id="3" name="Content Placeholder 2">
            <a:extLst>
              <a:ext uri="{FF2B5EF4-FFF2-40B4-BE49-F238E27FC236}">
                <a16:creationId xmlns:a16="http://schemas.microsoft.com/office/drawing/2014/main" id="{7D52AFC4-DDF2-E8BF-1665-A2071A56A1CA}"/>
              </a:ext>
            </a:extLst>
          </p:cNvPr>
          <p:cNvSpPr>
            <a:spLocks noGrp="1"/>
          </p:cNvSpPr>
          <p:nvPr>
            <p:ph idx="1"/>
          </p:nvPr>
        </p:nvSpPr>
        <p:spPr>
          <a:xfrm>
            <a:off x="5532504" y="566927"/>
            <a:ext cx="5818248" cy="5275943"/>
          </a:xfrm>
        </p:spPr>
        <p:txBody>
          <a:bodyPr>
            <a:normAutofit/>
          </a:bodyPr>
          <a:lstStyle/>
          <a:p>
            <a:r>
              <a:rPr lang="en-US" sz="2000" dirty="0"/>
              <a:t>Develop an agent to learn trading strategies for the DJI stocks leveraging reinforcement learning.</a:t>
            </a:r>
          </a:p>
          <a:p>
            <a:r>
              <a:rPr lang="en-US" sz="2000" dirty="0"/>
              <a:t>Create a system that can adapt to market changes and optimize strategic decisions in real time aiming to maximize returns. </a:t>
            </a:r>
          </a:p>
          <a:p>
            <a:r>
              <a:rPr lang="en-US" sz="2000" dirty="0"/>
              <a:t>Evaluate trading strategy performances using metrics and choose which the model will use. </a:t>
            </a:r>
          </a:p>
          <a:p>
            <a:endParaRPr lang="en-US" sz="2000" dirty="0"/>
          </a:p>
        </p:txBody>
      </p:sp>
      <p:sp>
        <p:nvSpPr>
          <p:cNvPr id="10" name="Rectangle 9">
            <a:extLst>
              <a:ext uri="{FF2B5EF4-FFF2-40B4-BE49-F238E27FC236}">
                <a16:creationId xmlns:a16="http://schemas.microsoft.com/office/drawing/2014/main" id="{CD1AAA2C-FBBE-42AA-B869-31D524B765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6112341"/>
            <a:ext cx="1050645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5F937BBF-9326-4230-AB1B-F1795E3505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916936" y="4000284"/>
            <a:ext cx="54864" cy="42062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6014187"/>
      </p:ext>
    </p:extLst>
  </p:cSld>
  <p:clrMapOvr>
    <a:masterClrMapping/>
  </p:clrMapOvr>
</p:sld>
</file>

<file path=ppt/theme/theme1.xml><?xml version="1.0" encoding="utf-8"?>
<a:theme xmlns:a="http://schemas.openxmlformats.org/drawingml/2006/main" name="AccentBoxVTI">
  <a:themeElements>
    <a:clrScheme name="AccentBoxVTI">
      <a:dk1>
        <a:srgbClr val="000000"/>
      </a:dk1>
      <a:lt1>
        <a:sysClr val="window" lastClr="FFFFFF"/>
      </a:lt1>
      <a:dk2>
        <a:srgbClr val="262626"/>
      </a:dk2>
      <a:lt2>
        <a:srgbClr val="FFFFFF"/>
      </a:lt2>
      <a:accent1>
        <a:srgbClr val="F5A700"/>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Avenir">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FC4FF9440EFC6A459DF57816F4000C67" ma:contentTypeVersion="8" ma:contentTypeDescription="Create a new document." ma:contentTypeScope="" ma:versionID="8a7d90e84126aabbf379449bcd8b03e2">
  <xsd:schema xmlns:xsd="http://www.w3.org/2001/XMLSchema" xmlns:xs="http://www.w3.org/2001/XMLSchema" xmlns:p="http://schemas.microsoft.com/office/2006/metadata/properties" xmlns:ns3="7075bad5-233c-4b0e-9903-8affd2618abc" xmlns:ns4="7fc9a113-5fb1-49ba-90f0-f7064e123786" targetNamespace="http://schemas.microsoft.com/office/2006/metadata/properties" ma:root="true" ma:fieldsID="0389e895a75997c6fee9ec00d2c0ce57" ns3:_="" ns4:_="">
    <xsd:import namespace="7075bad5-233c-4b0e-9903-8affd2618abc"/>
    <xsd:import namespace="7fc9a113-5fb1-49ba-90f0-f7064e123786"/>
    <xsd:element name="properties">
      <xsd:complexType>
        <xsd:sequence>
          <xsd:element name="documentManagement">
            <xsd:complexType>
              <xsd:all>
                <xsd:element ref="ns3:MediaServiceMetadata" minOccurs="0"/>
                <xsd:element ref="ns3:MediaServiceFastMetadata" minOccurs="0"/>
                <xsd:element ref="ns3:MediaServiceObjectDetectorVersions" minOccurs="0"/>
                <xsd:element ref="ns3:_activity" minOccurs="0"/>
                <xsd:element ref="ns4:SharedWithUsers" minOccurs="0"/>
                <xsd:element ref="ns4:SharedWithDetails" minOccurs="0"/>
                <xsd:element ref="ns4:SharingHintHash"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075bad5-233c-4b0e-9903-8affd2618ab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_activity" ma:index="11" nillable="true" ma:displayName="_activity" ma:hidden="true" ma:internalName="_activity">
      <xsd:simpleType>
        <xsd:restriction base="dms:Note"/>
      </xsd:simpleType>
    </xsd:element>
    <xsd:element name="MediaServiceSearchProperties" ma:index="15"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7fc9a113-5fb1-49ba-90f0-f7064e123786"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7075bad5-233c-4b0e-9903-8affd2618abc" xsi:nil="true"/>
  </documentManagement>
</p:properties>
</file>

<file path=customXml/itemProps1.xml><?xml version="1.0" encoding="utf-8"?>
<ds:datastoreItem xmlns:ds="http://schemas.openxmlformats.org/officeDocument/2006/customXml" ds:itemID="{6FA10C29-5137-49FA-9F2D-040C21F563DC}">
  <ds:schemaRefs>
    <ds:schemaRef ds:uri="http://schemas.microsoft.com/sharepoint/v3/contenttype/forms"/>
  </ds:schemaRefs>
</ds:datastoreItem>
</file>

<file path=customXml/itemProps2.xml><?xml version="1.0" encoding="utf-8"?>
<ds:datastoreItem xmlns:ds="http://schemas.openxmlformats.org/officeDocument/2006/customXml" ds:itemID="{B8132D64-B6F1-4733-9D89-E2C903EFB4B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075bad5-233c-4b0e-9903-8affd2618abc"/>
    <ds:schemaRef ds:uri="7fc9a113-5fb1-49ba-90f0-f7064e12378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EB1D61D-03E6-4AE6-9AEB-4C0517DF9C10}">
  <ds:schemaRefs>
    <ds:schemaRef ds:uri="http://www.w3.org/XML/1998/namespace"/>
    <ds:schemaRef ds:uri="http://schemas.microsoft.com/office/2006/documentManagement/types"/>
    <ds:schemaRef ds:uri="http://purl.org/dc/elements/1.1/"/>
    <ds:schemaRef ds:uri="7075bad5-233c-4b0e-9903-8affd2618abc"/>
    <ds:schemaRef ds:uri="http://purl.org/dc/dcmitype/"/>
    <ds:schemaRef ds:uri="7fc9a113-5fb1-49ba-90f0-f7064e123786"/>
    <ds:schemaRef ds:uri="http://schemas.microsoft.com/office/infopath/2007/PartnerControls"/>
    <ds:schemaRef ds:uri="http://schemas.openxmlformats.org/package/2006/metadata/core-properties"/>
    <ds:schemaRef ds:uri="http://schemas.microsoft.com/office/2006/metadata/properties"/>
    <ds:schemaRef ds:uri="http://purl.org/dc/terms/"/>
  </ds:schemaRefs>
</ds:datastoreItem>
</file>

<file path=docProps/app.xml><?xml version="1.0" encoding="utf-8"?>
<Properties xmlns="http://schemas.openxmlformats.org/officeDocument/2006/extended-properties" xmlns:vt="http://schemas.openxmlformats.org/officeDocument/2006/docPropsVTypes">
  <Template>AccentBox</Template>
  <TotalTime>1123</TotalTime>
  <Words>1191</Words>
  <Application>Microsoft Office PowerPoint</Application>
  <PresentationFormat>Widescreen</PresentationFormat>
  <Paragraphs>122</Paragraphs>
  <Slides>19</Slides>
  <Notes>4</Notes>
  <HiddenSlides>12</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Söhne</vt:lpstr>
      <vt:lpstr>Aptos</vt:lpstr>
      <vt:lpstr>Arial</vt:lpstr>
      <vt:lpstr>Avenir Next LT Pro</vt:lpstr>
      <vt:lpstr>Calibri</vt:lpstr>
      <vt:lpstr>Segoe UI</vt:lpstr>
      <vt:lpstr>Times New Roman</vt:lpstr>
      <vt:lpstr>AccentBoxVTI</vt:lpstr>
      <vt:lpstr>Optimizing Trading Strategies with Reinforcement Learning</vt:lpstr>
      <vt:lpstr>Agenda</vt:lpstr>
      <vt:lpstr>Background</vt:lpstr>
      <vt:lpstr>Related Work</vt:lpstr>
      <vt:lpstr>PowerPoint Presentation</vt:lpstr>
      <vt:lpstr>Trading Strategies</vt:lpstr>
      <vt:lpstr>Reinforcement learning</vt:lpstr>
      <vt:lpstr>Proposed Project and Approach</vt:lpstr>
      <vt:lpstr>Proposed Project </vt:lpstr>
      <vt:lpstr>Approach</vt:lpstr>
      <vt:lpstr>Approach – Semester 1</vt:lpstr>
      <vt:lpstr>Approach</vt:lpstr>
      <vt:lpstr>Approach – Semester 2</vt:lpstr>
      <vt:lpstr>Agenda</vt:lpstr>
      <vt:lpstr>Domain Model</vt:lpstr>
      <vt:lpstr>PowerPoint Presentation</vt:lpstr>
      <vt:lpstr>Domain Model</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Optimizing Trading Strategies with Reinforcement Learning</dc:title>
  <dc:creator>Amulya Saxena (RIT Student)</dc:creator>
  <cp:lastModifiedBy>Amulya Saxena (RIT Student)</cp:lastModifiedBy>
  <cp:revision>5</cp:revision>
  <dcterms:created xsi:type="dcterms:W3CDTF">2024-03-24T22:14:28Z</dcterms:created>
  <dcterms:modified xsi:type="dcterms:W3CDTF">2024-04-27T22:24:35Z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0x010100FC4FF9440EFC6A459DF57816F4000C67</vt:lpwstr>
  </property>
</Properties>
</file>