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56" r:id="rId5"/>
    <p:sldId id="257" r:id="rId6"/>
    <p:sldId id="270" r:id="rId7"/>
    <p:sldId id="267" r:id="rId8"/>
    <p:sldId id="280" r:id="rId9"/>
    <p:sldId id="273" r:id="rId10"/>
    <p:sldId id="274" r:id="rId11"/>
    <p:sldId id="269" r:id="rId12"/>
    <p:sldId id="275" r:id="rId13"/>
    <p:sldId id="276" r:id="rId14"/>
    <p:sldId id="278" r:id="rId15"/>
    <p:sldId id="277" r:id="rId16"/>
    <p:sldId id="279" r:id="rId17"/>
    <p:sldId id="282" r:id="rId18"/>
    <p:sldId id="289" r:id="rId19"/>
    <p:sldId id="290" r:id="rId20"/>
    <p:sldId id="283" r:id="rId21"/>
    <p:sldId id="284" r:id="rId22"/>
    <p:sldId id="286" r:id="rId23"/>
    <p:sldId id="285" r:id="rId24"/>
    <p:sldId id="291" r:id="rId25"/>
    <p:sldId id="292" r:id="rId26"/>
    <p:sldId id="287" r:id="rId27"/>
    <p:sldId id="293" r:id="rId28"/>
    <p:sldId id="294"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13" autoAdjust="0"/>
    <p:restoredTop sz="95706" autoAdjust="0"/>
  </p:normalViewPr>
  <p:slideViewPr>
    <p:cSldViewPr snapToGrid="0">
      <p:cViewPr>
        <p:scale>
          <a:sx n="80" d="100"/>
          <a:sy n="80" d="100"/>
        </p:scale>
        <p:origin x="336"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41FD0-D915-4EC7-8384-5AFD352B34A1}"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D13CD-66F2-4CB3-ACBB-6CF6081D754D}" type="slidenum">
              <a:rPr lang="en-US" smtClean="0"/>
              <a:t>‹#›</a:t>
            </a:fld>
            <a:endParaRPr lang="en-US"/>
          </a:p>
        </p:txBody>
      </p:sp>
    </p:spTree>
    <p:extLst>
      <p:ext uri="{BB962C8B-B14F-4D97-AF65-F5344CB8AC3E}">
        <p14:creationId xmlns:p14="http://schemas.microsoft.com/office/powerpoint/2010/main" val="228788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Dow Jones Industrial Average (DJI)</a:t>
            </a:r>
            <a:r>
              <a:rPr lang="en-US" sz="1800" dirty="0">
                <a:solidFill>
                  <a:srgbClr val="ECECEC"/>
                </a:solidFill>
                <a:effectLst/>
                <a:latin typeface="Segoe UI" panose="020B0502040204020203" pitchFamily="34" charset="0"/>
                <a:ea typeface="Times New Roman" panose="02020603050405020304" pitchFamily="18" charset="0"/>
              </a:rPr>
              <a:t>: The DJI is one of the oldest and most widely recognized stock market indices in the world. It tracks the performance of 30 large, publicly-owned companies based in the United States, often referred to as "blue-chip" stocks. Understanding the composition, behavior, and historical performance of the DJI is crucial, as it provides insights into the broader market trends and economic health.</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Reinforcement Learning (RL)</a:t>
            </a:r>
            <a:r>
              <a:rPr lang="en-US" sz="1800" dirty="0">
                <a:solidFill>
                  <a:srgbClr val="ECECEC"/>
                </a:solidFill>
                <a:effectLst/>
                <a:latin typeface="Segoe UI" panose="020B0502040204020203" pitchFamily="34" charset="0"/>
                <a:ea typeface="Times New Roman" panose="02020603050405020304" pitchFamily="18" charset="0"/>
              </a:rPr>
              <a:t>: RL is a type of machine learning where an agent learns to make decisions by performing actions and receiving feedback in the form of rewards or penalties. In the context of stock trading, the agent would make buy, hold, or sell decisions based on stock price data and receive rewards based on the profitability of those actions.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Stock Market Fundamentals</a:t>
            </a:r>
            <a:r>
              <a:rPr lang="en-US" sz="1800" dirty="0">
                <a:solidFill>
                  <a:srgbClr val="ECECEC"/>
                </a:solidFill>
                <a:effectLst/>
                <a:latin typeface="Segoe UI" panose="020B0502040204020203" pitchFamily="34" charset="0"/>
                <a:ea typeface="Times New Roman" panose="02020603050405020304" pitchFamily="18" charset="0"/>
              </a:rPr>
              <a:t>: A solid understanding of stock market fundamentals, including how stocks are bought and sold, what influences stock prices (such as earnings reports, market sentiment, economic indicators), and basic financial metrics, is essential. This knowledge aids in interpreting model predictions and formulating effective trading strategies.</a:t>
            </a:r>
            <a:endParaRPr lang="en-US"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b="1"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Time Series Analysis</a:t>
            </a:r>
            <a:r>
              <a:rPr lang="en-US" sz="1800"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 Since stock prices are time series data, familiarity with time series analysis is crucial. This includes understanding concepts like trend, seasonality, and noise, as well as statistical models and techniques used to analyze time-dependent data sequences.</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3</a:t>
            </a:fld>
            <a:endParaRPr lang="en-US"/>
          </a:p>
        </p:txBody>
      </p:sp>
    </p:spTree>
    <p:extLst>
      <p:ext uri="{BB962C8B-B14F-4D97-AF65-F5344CB8AC3E}">
        <p14:creationId xmlns:p14="http://schemas.microsoft.com/office/powerpoint/2010/main" val="66606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Database config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Based on system requirements, choose a relational database like PostgreSQL for structured data or a NoSQL database if unstructured or semi-structured data is also involved.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highlight>
                  <a:srgbClr val="212121"/>
                </a:highlight>
                <a:latin typeface="Söhne"/>
              </a:rPr>
              <a:t>Server Config - Determine if the database will be hosted on-premises or in the cloud. Set up and configure the necessary servers or cloud services.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highlight>
                  <a:srgbClr val="212121"/>
                </a:highlight>
                <a:latin typeface="Söhne"/>
              </a:rPr>
              <a:t>Storage planning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highlight>
                  <a:srgbClr val="212121"/>
                </a:highlight>
                <a:latin typeface="Söhne"/>
              </a:rPr>
              <a:t>Memory and Compute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RL Agent</a:t>
            </a:r>
            <a:r>
              <a:rPr lang="en-US" b="0" i="0" dirty="0">
                <a:solidFill>
                  <a:srgbClr val="ECECEC"/>
                </a:solidFill>
                <a:effectLst/>
                <a:highlight>
                  <a:srgbClr val="212121"/>
                </a:highlight>
                <a:latin typeface="Söhne"/>
              </a:rPr>
              <a:t>: A core component of the system, the RL agent, uses the processed data to make decisions. It learns from historical data to make predictions and take actions that maximize some notion of cumulative financial reward.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Algorithms</a:t>
            </a:r>
            <a:r>
              <a:rPr lang="en-US" b="0" i="0" dirty="0">
                <a:solidFill>
                  <a:srgbClr val="ECECEC"/>
                </a:solidFill>
                <a:effectLst/>
                <a:highlight>
                  <a:srgbClr val="212121"/>
                </a:highlight>
                <a:latin typeface="Söhne"/>
              </a:rPr>
              <a:t>: This involves not just the RL algorithms but also potentially other algorithms for optimizing trading strategies and generating trading signals.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User Interface</a:t>
            </a:r>
            <a:r>
              <a:rPr lang="en-US" b="0" i="0" dirty="0">
                <a:solidFill>
                  <a:srgbClr val="ECECEC"/>
                </a:solidFill>
                <a:effectLst/>
                <a:highlight>
                  <a:srgbClr val="212121"/>
                </a:highlight>
                <a:latin typeface="Söhne"/>
              </a:rPr>
              <a:t>: Through a dashboard, users can interact with the system, view visualizations of market data and model outputs, and receive decision support for trades.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531D13CD-66F2-4CB3-ACBB-6CF6081D754D}" type="slidenum">
              <a:rPr lang="en-US" smtClean="0"/>
              <a:t>25</a:t>
            </a:fld>
            <a:endParaRPr lang="en-US"/>
          </a:p>
        </p:txBody>
      </p:sp>
    </p:spTree>
    <p:extLst>
      <p:ext uri="{BB962C8B-B14F-4D97-AF65-F5344CB8AC3E}">
        <p14:creationId xmlns:p14="http://schemas.microsoft.com/office/powerpoint/2010/main" val="4275607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Polarity scores are numerical values assigned by sentiment analysis algorithms to quantify the emotional valence of text data, indicating whether the expressed sentiment is positive, negative, or neutral. These scores are often normalized within a specific range, such as -1 to 1, where:</a:t>
            </a:r>
          </a:p>
          <a:p>
            <a:pPr algn="l">
              <a:buFont typeface="Arial" panose="020B0604020202020204" pitchFamily="34" charset="0"/>
              <a:buChar char="•"/>
            </a:pPr>
            <a:r>
              <a:rPr lang="en-US" b="1" i="0" dirty="0">
                <a:solidFill>
                  <a:srgbClr val="ECECEC"/>
                </a:solidFill>
                <a:effectLst/>
                <a:latin typeface="Söhne"/>
              </a:rPr>
              <a:t>Positive values</a:t>
            </a:r>
            <a:r>
              <a:rPr lang="en-US" b="0" i="0" dirty="0">
                <a:solidFill>
                  <a:srgbClr val="ECECEC"/>
                </a:solidFill>
                <a:effectLst/>
                <a:latin typeface="Söhne"/>
              </a:rPr>
              <a:t> indicate positive sentiment, suggesting favorable opinions or feelings towards the subject matter.</a:t>
            </a:r>
          </a:p>
          <a:p>
            <a:pPr algn="l">
              <a:buFont typeface="Arial" panose="020B0604020202020204" pitchFamily="34" charset="0"/>
              <a:buChar char="•"/>
            </a:pPr>
            <a:r>
              <a:rPr lang="en-US" b="1" i="0" dirty="0">
                <a:solidFill>
                  <a:srgbClr val="ECECEC"/>
                </a:solidFill>
                <a:effectLst/>
                <a:latin typeface="Söhne"/>
              </a:rPr>
              <a:t>Negative values</a:t>
            </a:r>
            <a:r>
              <a:rPr lang="en-US" b="0" i="0" dirty="0">
                <a:solidFill>
                  <a:srgbClr val="ECECEC"/>
                </a:solidFill>
                <a:effectLst/>
                <a:latin typeface="Söhne"/>
              </a:rPr>
              <a:t> reflect negative sentiment, indicating unfavorable opinions or adverse emotions associated with the content.</a:t>
            </a:r>
          </a:p>
          <a:p>
            <a:pPr algn="l">
              <a:buFont typeface="Arial" panose="020B0604020202020204" pitchFamily="34" charset="0"/>
              <a:buChar char="•"/>
            </a:pPr>
            <a:r>
              <a:rPr lang="en-US" b="1" i="0" dirty="0">
                <a:solidFill>
                  <a:srgbClr val="ECECEC"/>
                </a:solidFill>
                <a:effectLst/>
                <a:latin typeface="Söhne"/>
              </a:rPr>
              <a:t>Values around zero</a:t>
            </a:r>
            <a:r>
              <a:rPr lang="en-US" b="0" i="0" dirty="0">
                <a:solidFill>
                  <a:srgbClr val="ECECEC"/>
                </a:solidFill>
                <a:effectLst/>
                <a:latin typeface="Söhne"/>
              </a:rPr>
              <a:t> typically represent neutral sentiment, meaning the text does not convey significant positive or negative emotions.</a:t>
            </a:r>
          </a:p>
          <a:p>
            <a:pPr algn="l"/>
            <a:r>
              <a:rPr lang="en-US" b="0" i="0" dirty="0">
                <a:solidFill>
                  <a:srgbClr val="ECECEC"/>
                </a:solidFill>
                <a:effectLst/>
                <a:latin typeface="Söhne"/>
              </a:rPr>
              <a:t>Sentiment analysis tools like VADER (Valence Aware Dictionary and </a:t>
            </a:r>
            <a:r>
              <a:rPr lang="en-US" b="0" i="0" dirty="0" err="1">
                <a:solidFill>
                  <a:srgbClr val="ECECEC"/>
                </a:solidFill>
                <a:effectLst/>
                <a:latin typeface="Söhne"/>
              </a:rPr>
              <a:t>sEntiment</a:t>
            </a:r>
            <a:r>
              <a:rPr lang="en-US" b="0" i="0" dirty="0">
                <a:solidFill>
                  <a:srgbClr val="ECECEC"/>
                </a:solidFill>
                <a:effectLst/>
                <a:latin typeface="Söhne"/>
              </a:rPr>
              <a:t> Reasoner)</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6</a:t>
            </a:fld>
            <a:endParaRPr lang="en-US"/>
          </a:p>
        </p:txBody>
      </p:sp>
    </p:spTree>
    <p:extLst>
      <p:ext uri="{BB962C8B-B14F-4D97-AF65-F5344CB8AC3E}">
        <p14:creationId xmlns:p14="http://schemas.microsoft.com/office/powerpoint/2010/main" val="15629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EC"/>
                </a:solidFill>
                <a:effectLst/>
                <a:latin typeface="Söhne"/>
              </a:rPr>
              <a:t>We introduce a DRL-based stock trading system utilizing a Cascaded Long Short-Term Memory (CLSTM-PPO Model) to effectively mine hidden insights from daily stock data, addressing the common challenge of low signal-to-noise ratios in financial datasets.</a:t>
            </a:r>
          </a:p>
          <a:p>
            <a:pPr algn="l">
              <a:buFont typeface="Arial" panose="020B0604020202020204" pitchFamily="34" charset="0"/>
              <a:buChar char="•"/>
            </a:pPr>
            <a:r>
              <a:rPr lang="en-US" b="0" i="0" dirty="0">
                <a:solidFill>
                  <a:srgbClr val="ECECEC"/>
                </a:solidFill>
                <a:effectLst/>
                <a:latin typeface="Söhne"/>
              </a:rPr>
              <a:t>The system is tested across major global indices—DJI, SSE50, SENSEX, and FTSE100— and is benchmarked against traditional and contemporary models, including buy-and-hold, MLP, and LGBM strategies, demonstrating superior performance in key financial metrics.</a:t>
            </a:r>
          </a:p>
          <a:p>
            <a:pPr algn="l">
              <a:buFont typeface="Arial" panose="020B0604020202020204" pitchFamily="34" charset="0"/>
              <a:buChar char="•"/>
            </a:pPr>
            <a:r>
              <a:rPr lang="en-US" b="0" i="0" dirty="0">
                <a:solidFill>
                  <a:srgbClr val="ECECEC"/>
                </a:solidFill>
                <a:effectLst/>
                <a:latin typeface="Söhne"/>
              </a:rPr>
              <a:t>Our findings reveal enhancements in cumulative returns, maximum earning rates, and average trade profitability, with improvements ranging from 5% to 52%, showcasing the potential of our approach in revolutionizing automated stock trading systems.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7</a:t>
            </a:fld>
            <a:endParaRPr lang="en-US"/>
          </a:p>
        </p:txBody>
      </p:sp>
    </p:spTree>
    <p:extLst>
      <p:ext uri="{BB962C8B-B14F-4D97-AF65-F5344CB8AC3E}">
        <p14:creationId xmlns:p14="http://schemas.microsoft.com/office/powerpoint/2010/main" val="282001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Metrics such as profit factor, number of trades, net profit, average profit per trade.</a:t>
            </a:r>
          </a:p>
        </p:txBody>
      </p:sp>
      <p:sp>
        <p:nvSpPr>
          <p:cNvPr id="4" name="Slide Number Placeholder 3"/>
          <p:cNvSpPr>
            <a:spLocks noGrp="1"/>
          </p:cNvSpPr>
          <p:nvPr>
            <p:ph type="sldNum" sz="quarter" idx="5"/>
          </p:nvPr>
        </p:nvSpPr>
        <p:spPr/>
        <p:txBody>
          <a:bodyPr/>
          <a:lstStyle/>
          <a:p>
            <a:fld id="{531D13CD-66F2-4CB3-ACBB-6CF6081D754D}" type="slidenum">
              <a:rPr lang="en-US" smtClean="0"/>
              <a:t>9</a:t>
            </a:fld>
            <a:endParaRPr lang="en-US"/>
          </a:p>
        </p:txBody>
      </p:sp>
    </p:spTree>
    <p:extLst>
      <p:ext uri="{BB962C8B-B14F-4D97-AF65-F5344CB8AC3E}">
        <p14:creationId xmlns:p14="http://schemas.microsoft.com/office/powerpoint/2010/main" val="3950832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The project aims to tackle the challenges of forecasting stock market returns in the complex and volatile environment of the DJI. Recognizing the limitations of traditional trading models in capturing the multifaceted dynamics of financial markets, the research seeks to employ Reinforcement Learning (RL) </a:t>
            </a:r>
            <a:endParaRPr lang="en-US" sz="1200" kern="100" dirty="0">
              <a:effectLst/>
              <a:latin typeface="Aptos" panose="020B0004020202020204" pitchFamily="34" charset="0"/>
              <a:ea typeface="Yu Mincho" panose="02020400000000000000" pitchFamily="18" charset="-128"/>
              <a:cs typeface="Times New Roman" panose="02020603050405020304" pitchFamily="18" charset="0"/>
            </a:endParaRPr>
          </a:p>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 RL’s capacity to learn and adapt through interaction with an environment makes it suitable for understanding and anticipating market behavior, which is influenced by economic indicators, geopolitical events, and rapid technological advances.</a:t>
            </a:r>
            <a:r>
              <a:rPr lang="en-US" sz="1200" kern="100" dirty="0">
                <a:solidFill>
                  <a:schemeClr val="tx1"/>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rPr>
              <a:t> </a:t>
            </a: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Over time, the RL agent would refine its trading strategy to maximize the cumulative reward</a:t>
            </a:r>
            <a:endParaRPr lang="en-US" sz="1200" kern="100" dirty="0">
              <a:effectLst/>
              <a:latin typeface="Aptos" panose="020B0004020202020204" pitchFamily="34" charset="0"/>
              <a:ea typeface="Yu Mincho" panose="02020400000000000000" pitchFamily="18" charset="-128"/>
              <a:cs typeface="Times New Roman" panose="02020603050405020304" pitchFamily="18" charset="0"/>
            </a:endParaRPr>
          </a:p>
          <a:p>
            <a:endParaRPr lang="en-US" dirty="0"/>
          </a:p>
          <a:p>
            <a:endParaRPr lang="en-US" dirty="0"/>
          </a:p>
          <a:p>
            <a:pPr marL="342900" marR="0" lvl="0" indent="-342900">
              <a:spcBef>
                <a:spcPts val="0"/>
              </a:spcBef>
              <a:spcAft>
                <a:spcPts val="0"/>
              </a:spcAft>
              <a:tabLst>
                <a:tab pos="457200" algn="l"/>
              </a:tabLst>
            </a:pPr>
            <a:r>
              <a:rPr lang="en-US" sz="1800" dirty="0">
                <a:solidFill>
                  <a:srgbClr val="ECECEC"/>
                </a:solidFill>
                <a:effectLst/>
                <a:highlight>
                  <a:srgbClr val="212121"/>
                </a:highlight>
                <a:latin typeface="Segoe UI" panose="020B0502040204020203" pitchFamily="34" charset="0"/>
                <a:ea typeface="Times New Roman" panose="02020603050405020304" pitchFamily="18" charset="0"/>
              </a:rPr>
              <a:t>The RL agent would ingest market data, which may include price, volume, and possibly technical indicators or sentiment analysis from news articles. It would use this data to understand the current state of the market.</a:t>
            </a:r>
            <a:endParaRPr lang="en-US" sz="1800" dirty="0">
              <a:effectLst/>
              <a:highlight>
                <a:srgbClr val="212121"/>
              </a:highligh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dirty="0">
                <a:solidFill>
                  <a:srgbClr val="ECECEC"/>
                </a:solidFill>
                <a:effectLst/>
                <a:highlight>
                  <a:srgbClr val="212121"/>
                </a:highlight>
                <a:latin typeface="Segoe UI" panose="020B0502040204020203" pitchFamily="34" charset="0"/>
                <a:ea typeface="Times New Roman" panose="02020603050405020304" pitchFamily="18" charset="0"/>
              </a:rPr>
              <a:t>Based on its analysis and the state it has constructed from the data, the RL agent would make trading decisions, such as whether to buy, sell, or hold a particular stock.</a:t>
            </a:r>
            <a:endParaRPr lang="en-US" sz="1800" dirty="0">
              <a:effectLst/>
              <a:highlight>
                <a:srgbClr val="212121"/>
              </a:highligh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The RL agent would utilize a reward function to evaluate the effectiveness of its actions</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endParaRPr lang="en-US" dirty="0"/>
          </a:p>
          <a:p>
            <a:pPr marL="0" marR="0" lvl="0" indent="0">
              <a:lnSpc>
                <a:spcPct val="115000"/>
              </a:lnSpc>
              <a:spcBef>
                <a:spcPts val="0"/>
              </a:spcBef>
              <a:spcAft>
                <a:spcPts val="0"/>
              </a:spcAft>
              <a:buFont typeface="Aptos" panose="020B0004020202020204" pitchFamily="34" charset="0"/>
              <a:buNone/>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Enhanced Forecasting</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provide a more sophisticated tool for predicting stock market returns that can handle the complexities and volatile nature of modern financial markets.</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Informed Trading Decisions</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enable investors to make more informed decisions by employing adaptive trading methods that respond to real-time market conditions.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Increased Profitability</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aid investors and financial institutions in improving their profitability and portfolio management through optimized trading strategies.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16</a:t>
            </a:fld>
            <a:endParaRPr lang="en-US"/>
          </a:p>
        </p:txBody>
      </p:sp>
    </p:spTree>
    <p:extLst>
      <p:ext uri="{BB962C8B-B14F-4D97-AF65-F5344CB8AC3E}">
        <p14:creationId xmlns:p14="http://schemas.microsoft.com/office/powerpoint/2010/main" val="312294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17</a:t>
            </a:fld>
            <a:endParaRPr lang="en-US"/>
          </a:p>
        </p:txBody>
      </p:sp>
    </p:spTree>
    <p:extLst>
      <p:ext uri="{BB962C8B-B14F-4D97-AF65-F5344CB8AC3E}">
        <p14:creationId xmlns:p14="http://schemas.microsoft.com/office/powerpoint/2010/main" val="158918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Machine/Deep Learning</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Utilizes advanced algorithms for predictive modeling.</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Adapts to market dynamics and learns from new data.</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Continuous improvement of models for better accuracy.</a:t>
            </a:r>
          </a:p>
          <a:p>
            <a:pPr algn="l">
              <a:buFont typeface="Arial" panose="020B0604020202020204" pitchFamily="34" charset="0"/>
              <a:buChar char="•"/>
            </a:pPr>
            <a:r>
              <a:rPr lang="en-US" b="1" i="0" dirty="0">
                <a:solidFill>
                  <a:srgbClr val="ECECEC"/>
                </a:solidFill>
                <a:effectLst/>
                <a:highlight>
                  <a:srgbClr val="212121"/>
                </a:highlight>
                <a:latin typeface="Söhne"/>
              </a:rPr>
              <a:t>RL Agent</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Processes historical and real-time data to make data-driven trading decisions.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Learns optimal actions by maximizing the reward function.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Simulates various trading strategies to identify the most effective ones.</a:t>
            </a:r>
          </a:p>
          <a:p>
            <a:pPr algn="l">
              <a:buFont typeface="Arial" panose="020B0604020202020204" pitchFamily="34" charset="0"/>
              <a:buChar char="•"/>
            </a:pPr>
            <a:r>
              <a:rPr lang="en-US" b="1" i="0" dirty="0">
                <a:solidFill>
                  <a:srgbClr val="ECECEC"/>
                </a:solidFill>
                <a:effectLst/>
                <a:highlight>
                  <a:srgbClr val="212121"/>
                </a:highlight>
                <a:latin typeface="Söhne"/>
              </a:rPr>
              <a:t>Algorithms</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Optimization of trading strategies based on machine learning insights.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Designing trading signals that capture market opportunities.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Rigorous </a:t>
            </a:r>
            <a:r>
              <a:rPr lang="en-US" b="0" i="0" dirty="0" err="1">
                <a:solidFill>
                  <a:srgbClr val="ECECEC"/>
                </a:solidFill>
                <a:effectLst/>
                <a:highlight>
                  <a:srgbClr val="212121"/>
                </a:highlight>
                <a:latin typeface="Söhne"/>
              </a:rPr>
              <a:t>backtesting</a:t>
            </a:r>
            <a:r>
              <a:rPr lang="en-US" b="0" i="0" dirty="0">
                <a:solidFill>
                  <a:srgbClr val="ECECEC"/>
                </a:solidFill>
                <a:effectLst/>
                <a:highlight>
                  <a:srgbClr val="212121"/>
                </a:highlight>
                <a:latin typeface="Söhne"/>
              </a:rPr>
              <a:t> to validate strategies before live-market execution.</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21</a:t>
            </a:fld>
            <a:endParaRPr lang="en-US"/>
          </a:p>
        </p:txBody>
      </p:sp>
    </p:spTree>
    <p:extLst>
      <p:ext uri="{BB962C8B-B14F-4D97-AF65-F5344CB8AC3E}">
        <p14:creationId xmlns:p14="http://schemas.microsoft.com/office/powerpoint/2010/main" val="19585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User Interface</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Will have a interactive dashboard for visualization.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Real-time display of market analytics and different types of strategies to try out</a:t>
            </a:r>
          </a:p>
          <a:p>
            <a:pPr algn="l">
              <a:buFont typeface="Arial" panose="020B0604020202020204" pitchFamily="34" charset="0"/>
              <a:buChar char="•"/>
            </a:pPr>
            <a:r>
              <a:rPr lang="en-US" b="1" i="0" dirty="0">
                <a:solidFill>
                  <a:srgbClr val="ECECEC"/>
                </a:solidFill>
                <a:effectLst/>
                <a:highlight>
                  <a:srgbClr val="212121"/>
                </a:highlight>
                <a:latin typeface="Söhne"/>
              </a:rPr>
              <a:t>Feedback Loop</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takes user feedback and adjustments for system refinement.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Allows for customizations and preferences in the trading strategy.</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Feedback will be used to fine-tune models and improve future predictions.</a:t>
            </a:r>
          </a:p>
          <a:p>
            <a:pPr algn="l">
              <a:buFont typeface="Arial" panose="020B0604020202020204" pitchFamily="34" charset="0"/>
              <a:buNone/>
            </a:pPr>
            <a:endParaRPr lang="en-US" b="0" i="0" dirty="0">
              <a:solidFill>
                <a:srgbClr val="ECECEC"/>
              </a:solidFill>
              <a:effectLst/>
              <a:highlight>
                <a:srgbClr val="212121"/>
              </a:highlight>
              <a:latin typeface="Söhne"/>
            </a:endParaRP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Presents analyzed data and insights in an accessible format.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Delivers clear trading signals for user execution.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Facilitates evaluation of the system’s performance and strategy effectiveness.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22</a:t>
            </a:fld>
            <a:endParaRPr lang="en-US"/>
          </a:p>
        </p:txBody>
      </p:sp>
    </p:spTree>
    <p:extLst>
      <p:ext uri="{BB962C8B-B14F-4D97-AF65-F5344CB8AC3E}">
        <p14:creationId xmlns:p14="http://schemas.microsoft.com/office/powerpoint/2010/main" val="1377686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23</a:t>
            </a:fld>
            <a:endParaRPr lang="en-US"/>
          </a:p>
        </p:txBody>
      </p:sp>
    </p:spTree>
    <p:extLst>
      <p:ext uri="{BB962C8B-B14F-4D97-AF65-F5344CB8AC3E}">
        <p14:creationId xmlns:p14="http://schemas.microsoft.com/office/powerpoint/2010/main" val="152050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hdl.handle.net/11250/2622891" TargetMode="External"/><Relationship Id="rId2" Type="http://schemas.openxmlformats.org/officeDocument/2006/relationships/hyperlink" Target="https://ssrn.com/abstract=3690996" TargetMode="External"/><Relationship Id="rId1" Type="http://schemas.openxmlformats.org/officeDocument/2006/relationships/slideLayout" Target="../slideLayouts/slideLayout10.xml"/><Relationship Id="rId5" Type="http://schemas.openxmlformats.org/officeDocument/2006/relationships/hyperlink" Target="https://doi.org/10.17762/sfs.v10i2S.874" TargetMode="External"/><Relationship Id="rId4" Type="http://schemas.openxmlformats.org/officeDocument/2006/relationships/hyperlink" Target="https://doi.org/10.1016/j.knosys.2021.10711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Optimizing Trading Strategies with Reinforcement Learning</a:t>
            </a:r>
          </a:p>
        </p:txBody>
      </p:sp>
      <p:sp>
        <p:nvSpPr>
          <p:cNvPr id="3" name="Subtitle 2">
            <a:extLst>
              <a:ext uri="{FF2B5EF4-FFF2-40B4-BE49-F238E27FC236}">
                <a16:creationId xmlns:a16="http://schemas.microsoft.com/office/drawing/2014/main" id="{2982F11B-D2C1-FDEE-164F-732F88EFDDFB}"/>
              </a:ext>
            </a:extLst>
          </p:cNvPr>
          <p:cNvSpPr>
            <a:spLocks noGrp="1"/>
          </p:cNvSpPr>
          <p:nvPr>
            <p:ph type="subTitle" idx="1"/>
          </p:nvPr>
        </p:nvSpPr>
        <p:spPr/>
        <p:txBody>
          <a:bodyPr/>
          <a:lstStyle/>
          <a:p>
            <a:r>
              <a:rPr lang="en-US" dirty="0"/>
              <a:t>Amulya Saxena</a:t>
            </a:r>
          </a:p>
          <a:p>
            <a:r>
              <a:rPr lang="en-US" dirty="0"/>
              <a:t>Travis Desell</a:t>
            </a:r>
          </a:p>
        </p:txBody>
      </p:sp>
    </p:spTree>
    <p:extLst>
      <p:ext uri="{BB962C8B-B14F-4D97-AF65-F5344CB8AC3E}">
        <p14:creationId xmlns:p14="http://schemas.microsoft.com/office/powerpoint/2010/main" val="121651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1 - Foundations</a:t>
            </a:r>
          </a:p>
          <a:p>
            <a:pPr lvl="1"/>
            <a:r>
              <a:rPr lang="en-US" sz="1600" dirty="0"/>
              <a:t>Literature Review and setting up framework</a:t>
            </a:r>
          </a:p>
          <a:p>
            <a:pPr marL="457200" lvl="1" indent="0">
              <a:buNone/>
            </a:pPr>
            <a:r>
              <a:rPr lang="en-US" sz="1600" dirty="0"/>
              <a:t>	Conduct extensive review focusing on RL 	algorithms.</a:t>
            </a:r>
          </a:p>
          <a:p>
            <a:pPr marL="457200" lvl="1" indent="0">
              <a:buNone/>
            </a:pPr>
            <a:r>
              <a:rPr lang="en-US" sz="1600" dirty="0"/>
              <a:t>	Define objectives and scope of the project.</a:t>
            </a:r>
          </a:p>
          <a:p>
            <a:pPr lvl="1"/>
            <a:r>
              <a:rPr lang="en-US" sz="1600" dirty="0"/>
              <a:t>EDA and Preprocessing</a:t>
            </a:r>
          </a:p>
          <a:p>
            <a:pPr lvl="1"/>
            <a:r>
              <a:rPr lang="en-US" sz="1600" dirty="0"/>
              <a:t>Feature Engineering</a:t>
            </a:r>
          </a:p>
          <a:p>
            <a:pPr marL="457200" lvl="1" indent="0">
              <a:buNone/>
            </a:pPr>
            <a:r>
              <a:rPr lang="en-US" sz="1600" dirty="0"/>
              <a:t>	Finding financial indicators that will work best for 	modeling.</a:t>
            </a:r>
            <a:endParaRPr lang="en-US" sz="1200" dirty="0"/>
          </a:p>
          <a:p>
            <a:pPr lvl="1"/>
            <a:r>
              <a:rPr lang="en-US" sz="1600" dirty="0"/>
              <a:t>Initial Model development</a:t>
            </a:r>
          </a:p>
          <a:p>
            <a:pPr marL="457200" lvl="1" indent="0">
              <a:buNone/>
            </a:pPr>
            <a:r>
              <a:rPr lang="en-US" sz="1600" dirty="0"/>
              <a:t>	Develop LSTM models, understand time series 	data patterns. </a:t>
            </a:r>
          </a:p>
          <a:p>
            <a:pPr marL="457200" lvl="1" indent="0">
              <a:buNone/>
            </a:pPr>
            <a:r>
              <a:rPr lang="en-US" sz="1600" dirty="0"/>
              <a:t>	Run experiments with simple reinforcement 	models to establish a baseline.</a:t>
            </a:r>
          </a:p>
          <a:p>
            <a:pPr lvl="1"/>
            <a:r>
              <a:rPr lang="en-US" sz="1600" dirty="0"/>
              <a:t>Evaluation and Report</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20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1</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Extensive review</a:t>
            </a:r>
          </a:p>
          <a:p>
            <a:pPr marL="285750" indent="-285750">
              <a:buFont typeface="Arial" panose="020B0604020202020204" pitchFamily="34" charset="0"/>
              <a:buChar char="•"/>
            </a:pPr>
            <a:r>
              <a:rPr lang="en-US" sz="1100" dirty="0"/>
              <a:t>Setup framework</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Statistical Analysis</a:t>
            </a:r>
          </a:p>
          <a:p>
            <a:pPr marL="285750" indent="-285750">
              <a:buFont typeface="Arial" panose="020B0604020202020204" pitchFamily="34" charset="0"/>
              <a:buChar char="•"/>
            </a:pPr>
            <a:r>
              <a:rPr lang="en-US" sz="1100" dirty="0"/>
              <a:t>Data Preprocessing</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Creating new features</a:t>
            </a:r>
          </a:p>
          <a:p>
            <a:pPr marL="285750" indent="-285750">
              <a:buFont typeface="Arial" panose="020B0604020202020204" pitchFamily="34" charset="0"/>
              <a:buChar char="•"/>
            </a:pPr>
            <a:r>
              <a:rPr lang="en-US" sz="1100" dirty="0"/>
              <a:t>Finding financial indicators</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Develop LSTM models</a:t>
            </a:r>
          </a:p>
          <a:p>
            <a:pPr marL="171450" indent="-171450">
              <a:buFont typeface="Arial" panose="020B0604020202020204" pitchFamily="34" charset="0"/>
              <a:buChar char="•"/>
            </a:pPr>
            <a:r>
              <a:rPr lang="en-US" sz="1100" dirty="0"/>
              <a:t>Run experiments</a:t>
            </a:r>
          </a:p>
          <a:p>
            <a:pPr marL="171450" indent="-171450">
              <a:buFont typeface="Arial" panose="020B0604020202020204" pitchFamily="34" charset="0"/>
              <a:buChar char="•"/>
            </a:pPr>
            <a:r>
              <a:rPr lang="en-US" sz="1100" dirty="0"/>
              <a:t>Establish Baseline</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Literature Review</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EDA</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Feature Engineering</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Model Development</a:t>
            </a:r>
          </a:p>
        </p:txBody>
      </p:sp>
    </p:spTree>
    <p:extLst>
      <p:ext uri="{BB962C8B-B14F-4D97-AF65-F5344CB8AC3E}">
        <p14:creationId xmlns:p14="http://schemas.microsoft.com/office/powerpoint/2010/main" val="239468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2 – Advanced Model Development</a:t>
            </a:r>
          </a:p>
          <a:p>
            <a:pPr lvl="1"/>
            <a:r>
              <a:rPr lang="en-US" sz="1600" dirty="0"/>
              <a:t>Develop models for trading strategies</a:t>
            </a:r>
          </a:p>
          <a:p>
            <a:pPr marL="457200" lvl="1" indent="0">
              <a:buNone/>
            </a:pPr>
            <a:r>
              <a:rPr lang="en-US" sz="1600" dirty="0"/>
              <a:t>	Simulate Trend following, momentum based and 	mean reversion strategies.</a:t>
            </a:r>
            <a:endParaRPr lang="en-US" sz="1200" dirty="0"/>
          </a:p>
          <a:p>
            <a:pPr lvl="1"/>
            <a:r>
              <a:rPr lang="en-US" sz="1600" dirty="0"/>
              <a:t>Integration with RL Agent</a:t>
            </a:r>
          </a:p>
          <a:p>
            <a:pPr marL="457200" lvl="1" indent="0">
              <a:buNone/>
            </a:pPr>
            <a:r>
              <a:rPr lang="en-US" sz="1600" dirty="0"/>
              <a:t>	Let agent explore and learn from environments.</a:t>
            </a:r>
          </a:p>
          <a:p>
            <a:pPr lvl="1"/>
            <a:r>
              <a:rPr lang="en-US" sz="1600" dirty="0"/>
              <a:t>Model Selection and Testing</a:t>
            </a:r>
          </a:p>
          <a:p>
            <a:pPr marL="457200" lvl="1" indent="0">
              <a:buNone/>
            </a:pPr>
            <a:r>
              <a:rPr lang="en-US" sz="1600" dirty="0"/>
              <a:t>	Comprehensive testing, fine tune parameters, 	optimize learning process.</a:t>
            </a:r>
          </a:p>
          <a:p>
            <a:pPr lvl="1"/>
            <a:r>
              <a:rPr lang="en-US" sz="1600" dirty="0"/>
              <a:t>Performance Evaluation</a:t>
            </a:r>
          </a:p>
          <a:p>
            <a:pPr marL="457200" lvl="1" indent="0">
              <a:buNone/>
            </a:pPr>
            <a:r>
              <a:rPr lang="en-US" sz="1600" dirty="0"/>
              <a:t>	Evaluate results from semester 1 models and other 	models available in the same area of research.</a:t>
            </a:r>
          </a:p>
          <a:p>
            <a:pPr lvl="1"/>
            <a:r>
              <a:rPr lang="en-US" sz="1600" dirty="0"/>
              <a:t>Documentation and Presentation</a:t>
            </a:r>
          </a:p>
          <a:p>
            <a:pPr marL="457200" lvl="1" indent="0">
              <a:buNone/>
            </a:pPr>
            <a:r>
              <a:rPr lang="en-US" sz="1600" dirty="0"/>
              <a:t>	Document the process, testing methodologies and 	results.</a:t>
            </a:r>
          </a:p>
          <a:p>
            <a:pPr marL="457200" lvl="1" indent="0">
              <a:buNone/>
            </a:pPr>
            <a:r>
              <a:rPr lang="en-US" sz="1600" dirty="0"/>
              <a:t>	Prepare presentations and report findings. </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89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2</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Simulate trend following, momentum-based strategies.</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Let Agent explore and learn in environments</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Selecting and testing models</a:t>
            </a:r>
          </a:p>
          <a:p>
            <a:pPr marL="285750" indent="-285750">
              <a:buFont typeface="Arial" panose="020B0604020202020204" pitchFamily="34" charset="0"/>
              <a:buChar char="•"/>
            </a:pPr>
            <a:r>
              <a:rPr lang="en-US" sz="1100" dirty="0"/>
              <a:t>Performance Evaluation</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Document process, results</a:t>
            </a:r>
          </a:p>
          <a:p>
            <a:pPr marL="171450" indent="-171450">
              <a:buFont typeface="Arial" panose="020B0604020202020204" pitchFamily="34" charset="0"/>
              <a:buChar char="•"/>
            </a:pPr>
            <a:r>
              <a:rPr lang="en-US" sz="1100" dirty="0"/>
              <a:t>Present findings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Develop models</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RL integration</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Model Testing and Evaluation</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Documentation</a:t>
            </a:r>
          </a:p>
        </p:txBody>
      </p:sp>
    </p:spTree>
    <p:extLst>
      <p:ext uri="{BB962C8B-B14F-4D97-AF65-F5344CB8AC3E}">
        <p14:creationId xmlns:p14="http://schemas.microsoft.com/office/powerpoint/2010/main" val="282149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Overview</a:t>
            </a:r>
          </a:p>
          <a:p>
            <a:r>
              <a:rPr lang="en-US" dirty="0"/>
              <a:t>Domain Model </a:t>
            </a:r>
          </a:p>
          <a:p>
            <a:r>
              <a:rPr lang="en-US" dirty="0"/>
              <a:t>Architecture Model</a:t>
            </a:r>
          </a:p>
          <a:p>
            <a:r>
              <a:rPr lang="en-US" dirty="0" err="1"/>
              <a:t>Github</a:t>
            </a:r>
            <a:r>
              <a:rPr lang="en-US" dirty="0"/>
              <a:t> and Demo</a:t>
            </a:r>
          </a:p>
        </p:txBody>
      </p:sp>
    </p:spTree>
    <p:extLst>
      <p:ext uri="{BB962C8B-B14F-4D97-AF65-F5344CB8AC3E}">
        <p14:creationId xmlns:p14="http://schemas.microsoft.com/office/powerpoint/2010/main" val="105065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A9E5-93A6-60B0-9B71-C1CD0352B0C7}"/>
              </a:ext>
            </a:extLst>
          </p:cNvPr>
          <p:cNvSpPr>
            <a:spLocks noGrp="1"/>
          </p:cNvSpPr>
          <p:nvPr>
            <p:ph type="ctrTitle"/>
          </p:nvPr>
        </p:nvSpPr>
        <p:spPr/>
        <p:txBody>
          <a:bodyPr/>
          <a:lstStyle/>
          <a:p>
            <a:r>
              <a:rPr lang="en-US" dirty="0"/>
              <a:t>Overview</a:t>
            </a:r>
          </a:p>
        </p:txBody>
      </p:sp>
    </p:spTree>
    <p:extLst>
      <p:ext uri="{BB962C8B-B14F-4D97-AF65-F5344CB8AC3E}">
        <p14:creationId xmlns:p14="http://schemas.microsoft.com/office/powerpoint/2010/main" val="167707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1629-CB9C-AFBA-3493-6EADBB1498B1}"/>
              </a:ext>
            </a:extLst>
          </p:cNvPr>
          <p:cNvSpPr>
            <a:spLocks noGrp="1"/>
          </p:cNvSpPr>
          <p:nvPr>
            <p:ph type="title"/>
          </p:nvPr>
        </p:nvSpPr>
        <p:spPr/>
        <p:txBody>
          <a:bodyPr/>
          <a:lstStyle/>
          <a:p>
            <a:r>
              <a:rPr lang="en-US" dirty="0"/>
              <a:t>Optimizing + Reinforcement Learning</a:t>
            </a:r>
          </a:p>
        </p:txBody>
      </p:sp>
      <p:sp>
        <p:nvSpPr>
          <p:cNvPr id="3" name="Content Placeholder 2">
            <a:extLst>
              <a:ext uri="{FF2B5EF4-FFF2-40B4-BE49-F238E27FC236}">
                <a16:creationId xmlns:a16="http://schemas.microsoft.com/office/drawing/2014/main" id="{2749D226-39C3-4994-740B-3BE7CC2B89C9}"/>
              </a:ext>
            </a:extLst>
          </p:cNvPr>
          <p:cNvSpPr>
            <a:spLocks noGrp="1"/>
          </p:cNvSpPr>
          <p:nvPr>
            <p:ph idx="1"/>
          </p:nvPr>
        </p:nvSpPr>
        <p:spPr/>
        <p:txBody>
          <a:bodyPr/>
          <a:lstStyle/>
          <a:p>
            <a:r>
              <a:rPr lang="en-US" dirty="0"/>
              <a:t>What it is : RL + Time Series Forecasting</a:t>
            </a:r>
          </a:p>
          <a:p>
            <a:r>
              <a:rPr lang="en-US" dirty="0"/>
              <a:t>Goals</a:t>
            </a:r>
          </a:p>
          <a:p>
            <a:pPr lvl="1"/>
            <a:r>
              <a:rPr lang="en-US" dirty="0"/>
              <a:t>Enhanced Forecasting</a:t>
            </a:r>
          </a:p>
          <a:p>
            <a:pPr lvl="1"/>
            <a:r>
              <a:rPr lang="en-US" dirty="0"/>
              <a:t>Trading Decisions</a:t>
            </a:r>
          </a:p>
          <a:p>
            <a:pPr lvl="1"/>
            <a:r>
              <a:rPr lang="en-US" dirty="0"/>
              <a:t>Increase Profitability</a:t>
            </a:r>
          </a:p>
          <a:p>
            <a:endParaRPr lang="en-US" dirty="0"/>
          </a:p>
        </p:txBody>
      </p:sp>
    </p:spTree>
    <p:extLst>
      <p:ext uri="{BB962C8B-B14F-4D97-AF65-F5344CB8AC3E}">
        <p14:creationId xmlns:p14="http://schemas.microsoft.com/office/powerpoint/2010/main" val="4067723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Domain Model</a:t>
            </a:r>
          </a:p>
        </p:txBody>
      </p:sp>
    </p:spTree>
    <p:extLst>
      <p:ext uri="{BB962C8B-B14F-4D97-AF65-F5344CB8AC3E}">
        <p14:creationId xmlns:p14="http://schemas.microsoft.com/office/powerpoint/2010/main" val="1154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diagram&#10;&#10;Description automatically generated">
            <a:extLst>
              <a:ext uri="{FF2B5EF4-FFF2-40B4-BE49-F238E27FC236}">
                <a16:creationId xmlns:a16="http://schemas.microsoft.com/office/drawing/2014/main" id="{8CE680BA-7B23-7E57-C622-962F467DB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52" y="0"/>
            <a:ext cx="7528495" cy="6858000"/>
          </a:xfrm>
          <a:prstGeom prst="rect">
            <a:avLst/>
          </a:prstGeom>
        </p:spPr>
      </p:pic>
    </p:spTree>
    <p:extLst>
      <p:ext uri="{BB962C8B-B14F-4D97-AF65-F5344CB8AC3E}">
        <p14:creationId xmlns:p14="http://schemas.microsoft.com/office/powerpoint/2010/main" val="239904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Architecture Model</a:t>
            </a:r>
          </a:p>
        </p:txBody>
      </p:sp>
    </p:spTree>
    <p:extLst>
      <p:ext uri="{BB962C8B-B14F-4D97-AF65-F5344CB8AC3E}">
        <p14:creationId xmlns:p14="http://schemas.microsoft.com/office/powerpoint/2010/main" val="318127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Background</a:t>
            </a:r>
          </a:p>
          <a:p>
            <a:r>
              <a:rPr lang="en-US" dirty="0"/>
              <a:t>Related Work </a:t>
            </a:r>
          </a:p>
          <a:p>
            <a:r>
              <a:rPr lang="en-US" dirty="0"/>
              <a:t>Proposed Project and Approach</a:t>
            </a:r>
          </a:p>
          <a:p>
            <a:r>
              <a:rPr lang="en-US" dirty="0"/>
              <a:t>Conclusion</a:t>
            </a:r>
          </a:p>
        </p:txBody>
      </p:sp>
    </p:spTree>
    <p:extLst>
      <p:ext uri="{BB962C8B-B14F-4D97-AF65-F5344CB8AC3E}">
        <p14:creationId xmlns:p14="http://schemas.microsoft.com/office/powerpoint/2010/main" val="2312986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66B3-05B6-B3BE-FCDE-08ECD6A296F5}"/>
              </a:ext>
            </a:extLst>
          </p:cNvPr>
          <p:cNvSpPr>
            <a:spLocks noGrp="1"/>
          </p:cNvSpPr>
          <p:nvPr>
            <p:ph type="title"/>
          </p:nvPr>
        </p:nvSpPr>
        <p:spPr/>
        <p:txBody>
          <a:bodyPr/>
          <a:lstStyle/>
          <a:p>
            <a:r>
              <a:rPr lang="en-US" dirty="0"/>
              <a:t>Data Foundations</a:t>
            </a:r>
          </a:p>
        </p:txBody>
      </p:sp>
      <p:sp>
        <p:nvSpPr>
          <p:cNvPr id="3" name="Content Placeholder 2">
            <a:extLst>
              <a:ext uri="{FF2B5EF4-FFF2-40B4-BE49-F238E27FC236}">
                <a16:creationId xmlns:a16="http://schemas.microsoft.com/office/drawing/2014/main" id="{CF465D89-DE34-166B-9DFB-B11690A9E048}"/>
              </a:ext>
            </a:extLst>
          </p:cNvPr>
          <p:cNvSpPr>
            <a:spLocks noGrp="1"/>
          </p:cNvSpPr>
          <p:nvPr>
            <p:ph idx="1"/>
          </p:nvPr>
        </p:nvSpPr>
        <p:spPr/>
        <p:txBody>
          <a:bodyPr/>
          <a:lstStyle/>
          <a:p>
            <a:r>
              <a:rPr lang="en-US" dirty="0"/>
              <a:t>Data Ingestion </a:t>
            </a:r>
          </a:p>
          <a:p>
            <a:r>
              <a:rPr lang="en-US" dirty="0"/>
              <a:t>Data Preprocessing and Feature Engineering </a:t>
            </a:r>
          </a:p>
          <a:p>
            <a:r>
              <a:rPr lang="en-US" dirty="0"/>
              <a:t>Database </a:t>
            </a:r>
          </a:p>
        </p:txBody>
      </p:sp>
    </p:spTree>
    <p:extLst>
      <p:ext uri="{BB962C8B-B14F-4D97-AF65-F5344CB8AC3E}">
        <p14:creationId xmlns:p14="http://schemas.microsoft.com/office/powerpoint/2010/main" val="204448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3646-0FEA-AB33-B4C9-A5F7DEF2FA66}"/>
              </a:ext>
            </a:extLst>
          </p:cNvPr>
          <p:cNvSpPr>
            <a:spLocks noGrp="1"/>
          </p:cNvSpPr>
          <p:nvPr>
            <p:ph type="title"/>
          </p:nvPr>
        </p:nvSpPr>
        <p:spPr/>
        <p:txBody>
          <a:bodyPr/>
          <a:lstStyle/>
          <a:p>
            <a:r>
              <a:rPr lang="en-US" dirty="0"/>
              <a:t>Intelligence Core</a:t>
            </a:r>
          </a:p>
        </p:txBody>
      </p:sp>
      <p:sp>
        <p:nvSpPr>
          <p:cNvPr id="3" name="Content Placeholder 2">
            <a:extLst>
              <a:ext uri="{FF2B5EF4-FFF2-40B4-BE49-F238E27FC236}">
                <a16:creationId xmlns:a16="http://schemas.microsoft.com/office/drawing/2014/main" id="{2107307D-EEC3-6AA8-4E88-EFE79D299C0C}"/>
              </a:ext>
            </a:extLst>
          </p:cNvPr>
          <p:cNvSpPr>
            <a:spLocks noGrp="1"/>
          </p:cNvSpPr>
          <p:nvPr>
            <p:ph idx="1"/>
          </p:nvPr>
        </p:nvSpPr>
        <p:spPr/>
        <p:txBody>
          <a:bodyPr/>
          <a:lstStyle/>
          <a:p>
            <a:r>
              <a:rPr lang="en-US" dirty="0"/>
              <a:t>Machine / Deep Learning Baseline Models </a:t>
            </a:r>
          </a:p>
          <a:p>
            <a:r>
              <a:rPr lang="en-US" dirty="0"/>
              <a:t>RL Agent </a:t>
            </a:r>
          </a:p>
          <a:p>
            <a:r>
              <a:rPr lang="en-US" dirty="0"/>
              <a:t>Algorithms </a:t>
            </a:r>
          </a:p>
        </p:txBody>
      </p:sp>
    </p:spTree>
    <p:extLst>
      <p:ext uri="{BB962C8B-B14F-4D97-AF65-F5344CB8AC3E}">
        <p14:creationId xmlns:p14="http://schemas.microsoft.com/office/powerpoint/2010/main" val="143789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791C-1C62-164E-65AA-83398634B5F6}"/>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3CE82D0A-5BA1-6407-D47F-436AAA55EAA7}"/>
              </a:ext>
            </a:extLst>
          </p:cNvPr>
          <p:cNvSpPr>
            <a:spLocks noGrp="1"/>
          </p:cNvSpPr>
          <p:nvPr>
            <p:ph idx="1"/>
          </p:nvPr>
        </p:nvSpPr>
        <p:spPr/>
        <p:txBody>
          <a:bodyPr/>
          <a:lstStyle/>
          <a:p>
            <a:r>
              <a:rPr lang="en-US" dirty="0"/>
              <a:t>User Interface </a:t>
            </a:r>
          </a:p>
          <a:p>
            <a:r>
              <a:rPr lang="en-US" dirty="0"/>
              <a:t>Feedback Loop </a:t>
            </a:r>
          </a:p>
          <a:p>
            <a:r>
              <a:rPr lang="en-US" dirty="0"/>
              <a:t>Testing and Documentation </a:t>
            </a:r>
          </a:p>
          <a:p>
            <a:pPr marL="0" indent="0">
              <a:buNone/>
            </a:pPr>
            <a:endParaRPr lang="en-US" dirty="0"/>
          </a:p>
        </p:txBody>
      </p:sp>
    </p:spTree>
    <p:extLst>
      <p:ext uri="{BB962C8B-B14F-4D97-AF65-F5344CB8AC3E}">
        <p14:creationId xmlns:p14="http://schemas.microsoft.com/office/powerpoint/2010/main" val="85198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A2CB9DE-3A3C-E15A-B36E-46EE53F9FDB6}"/>
              </a:ext>
            </a:extLst>
          </p:cNvPr>
          <p:cNvPicPr>
            <a:picLocks noChangeAspect="1"/>
          </p:cNvPicPr>
          <p:nvPr/>
        </p:nvPicPr>
        <p:blipFill rotWithShape="1">
          <a:blip r:embed="rId3"/>
          <a:srcRect r="2799"/>
          <a:stretch/>
        </p:blipFill>
        <p:spPr>
          <a:xfrm>
            <a:off x="284482" y="483177"/>
            <a:ext cx="11574144" cy="6089073"/>
          </a:xfrm>
          <a:prstGeom prst="rect">
            <a:avLst/>
          </a:prstGeom>
        </p:spPr>
      </p:pic>
    </p:spTree>
    <p:extLst>
      <p:ext uri="{BB962C8B-B14F-4D97-AF65-F5344CB8AC3E}">
        <p14:creationId xmlns:p14="http://schemas.microsoft.com/office/powerpoint/2010/main" val="82921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6E3A84-2178-A0F9-7AD4-AB1088E95B15}"/>
              </a:ext>
            </a:extLst>
          </p:cNvPr>
          <p:cNvSpPr>
            <a:spLocks noGrp="1"/>
          </p:cNvSpPr>
          <p:nvPr>
            <p:ph type="ctrTitle"/>
          </p:nvPr>
        </p:nvSpPr>
        <p:spPr/>
        <p:txBody>
          <a:bodyPr/>
          <a:lstStyle/>
          <a:p>
            <a:r>
              <a:rPr lang="en-US" dirty="0"/>
              <a:t>GitHub and Demo</a:t>
            </a:r>
          </a:p>
        </p:txBody>
      </p:sp>
    </p:spTree>
    <p:extLst>
      <p:ext uri="{BB962C8B-B14F-4D97-AF65-F5344CB8AC3E}">
        <p14:creationId xmlns:p14="http://schemas.microsoft.com/office/powerpoint/2010/main" val="2563149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A041-0BAA-24E7-2908-761FB2D33739}"/>
              </a:ext>
            </a:extLst>
          </p:cNvPr>
          <p:cNvSpPr>
            <a:spLocks noGrp="1"/>
          </p:cNvSpPr>
          <p:nvPr>
            <p:ph type="title"/>
          </p:nvPr>
        </p:nvSpPr>
        <p:spPr/>
        <p:txBody>
          <a:bodyPr/>
          <a:lstStyle/>
          <a:p>
            <a:r>
              <a:rPr lang="en-US" dirty="0"/>
              <a:t>Pending Architecture </a:t>
            </a:r>
          </a:p>
        </p:txBody>
      </p:sp>
      <p:sp>
        <p:nvSpPr>
          <p:cNvPr id="3" name="Content Placeholder 2">
            <a:extLst>
              <a:ext uri="{FF2B5EF4-FFF2-40B4-BE49-F238E27FC236}">
                <a16:creationId xmlns:a16="http://schemas.microsoft.com/office/drawing/2014/main" id="{BE56AE9C-4583-7FC5-9F31-2F4C5FB8CB52}"/>
              </a:ext>
            </a:extLst>
          </p:cNvPr>
          <p:cNvSpPr>
            <a:spLocks noGrp="1"/>
          </p:cNvSpPr>
          <p:nvPr>
            <p:ph idx="1"/>
          </p:nvPr>
        </p:nvSpPr>
        <p:spPr/>
        <p:txBody>
          <a:bodyPr/>
          <a:lstStyle/>
          <a:p>
            <a:r>
              <a:rPr lang="en-US" dirty="0"/>
              <a:t>Database Configuration</a:t>
            </a:r>
          </a:p>
          <a:p>
            <a:r>
              <a:rPr lang="en-US" dirty="0"/>
              <a:t>RL Agent and Algorithms</a:t>
            </a:r>
          </a:p>
          <a:p>
            <a:r>
              <a:rPr lang="en-US" dirty="0"/>
              <a:t>User Interface</a:t>
            </a:r>
          </a:p>
          <a:p>
            <a:r>
              <a:rPr lang="en-US" dirty="0"/>
              <a:t>Feedback Loop</a:t>
            </a:r>
          </a:p>
          <a:p>
            <a:r>
              <a:rPr lang="en-US" dirty="0"/>
              <a:t>Documentation</a:t>
            </a:r>
          </a:p>
        </p:txBody>
      </p:sp>
    </p:spTree>
    <p:extLst>
      <p:ext uri="{BB962C8B-B14F-4D97-AF65-F5344CB8AC3E}">
        <p14:creationId xmlns:p14="http://schemas.microsoft.com/office/powerpoint/2010/main" val="419592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Thank you</a:t>
            </a:r>
          </a:p>
        </p:txBody>
      </p:sp>
    </p:spTree>
    <p:extLst>
      <p:ext uri="{BB962C8B-B14F-4D97-AF65-F5344CB8AC3E}">
        <p14:creationId xmlns:p14="http://schemas.microsoft.com/office/powerpoint/2010/main" val="159120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507C-FC00-A5DE-50BC-B0731E83254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CCAC206-732D-CB4B-356D-D86948B09D94}"/>
              </a:ext>
            </a:extLst>
          </p:cNvPr>
          <p:cNvSpPr>
            <a:spLocks noGrp="1"/>
          </p:cNvSpPr>
          <p:nvPr>
            <p:ph idx="1"/>
          </p:nvPr>
        </p:nvSpPr>
        <p:spPr/>
        <p:txBody>
          <a:bodyPr/>
          <a:lstStyle/>
          <a:p>
            <a:r>
              <a:rPr lang="en-US" dirty="0"/>
              <a:t>Stock Market Fundamentals</a:t>
            </a:r>
          </a:p>
          <a:p>
            <a:r>
              <a:rPr lang="en-US" dirty="0"/>
              <a:t>DJI</a:t>
            </a:r>
          </a:p>
          <a:p>
            <a:r>
              <a:rPr lang="en-US" dirty="0"/>
              <a:t>Time Series Analysis</a:t>
            </a:r>
          </a:p>
          <a:p>
            <a:r>
              <a:rPr lang="en-US" dirty="0"/>
              <a:t>Reinforcement Learning</a:t>
            </a:r>
          </a:p>
        </p:txBody>
      </p:sp>
    </p:spTree>
    <p:extLst>
      <p:ext uri="{BB962C8B-B14F-4D97-AF65-F5344CB8AC3E}">
        <p14:creationId xmlns:p14="http://schemas.microsoft.com/office/powerpoint/2010/main" val="18240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Related Work</a:t>
            </a:r>
          </a:p>
        </p:txBody>
      </p:sp>
    </p:spTree>
    <p:extLst>
      <p:ext uri="{BB962C8B-B14F-4D97-AF65-F5344CB8AC3E}">
        <p14:creationId xmlns:p14="http://schemas.microsoft.com/office/powerpoint/2010/main" val="371717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61">
            <a:extLst>
              <a:ext uri="{FF2B5EF4-FFF2-40B4-BE49-F238E27FC236}">
                <a16:creationId xmlns:a16="http://schemas.microsoft.com/office/drawing/2014/main" id="{3E3ED910-979B-508F-0B2C-9AC32A06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D36EA369-C517-71AE-A333-1FAED0106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E180C1AD-8416-EEC2-E3FC-A6A726BE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D8A37747-A952-EF85-C988-69E220CACD70}"/>
              </a:ext>
            </a:extLst>
          </p:cNvPr>
          <p:cNvGraphicFramePr>
            <a:graphicFrameLocks noGrp="1"/>
          </p:cNvGraphicFramePr>
          <p:nvPr>
            <p:extLst>
              <p:ext uri="{D42A27DB-BD31-4B8C-83A1-F6EECF244321}">
                <p14:modId xmlns:p14="http://schemas.microsoft.com/office/powerpoint/2010/main" val="617203788"/>
              </p:ext>
            </p:extLst>
          </p:nvPr>
        </p:nvGraphicFramePr>
        <p:xfrm>
          <a:off x="2032000" y="1201420"/>
          <a:ext cx="8127999" cy="4241800"/>
        </p:xfrm>
        <a:graphic>
          <a:graphicData uri="http://schemas.openxmlformats.org/drawingml/2006/table">
            <a:tbl>
              <a:tblPr firstRow="1" bandRow="1">
                <a:tableStyleId>{5C22544A-7EE6-4342-B048-85BDC9FD1C3A}</a:tableStyleId>
              </a:tblPr>
              <a:tblGrid>
                <a:gridCol w="1726184">
                  <a:extLst>
                    <a:ext uri="{9D8B030D-6E8A-4147-A177-3AD203B41FA5}">
                      <a16:colId xmlns:a16="http://schemas.microsoft.com/office/drawing/2014/main" val="1641956074"/>
                    </a:ext>
                  </a:extLst>
                </a:gridCol>
                <a:gridCol w="3692482">
                  <a:extLst>
                    <a:ext uri="{9D8B030D-6E8A-4147-A177-3AD203B41FA5}">
                      <a16:colId xmlns:a16="http://schemas.microsoft.com/office/drawing/2014/main" val="1150577945"/>
                    </a:ext>
                  </a:extLst>
                </a:gridCol>
                <a:gridCol w="2709333">
                  <a:extLst>
                    <a:ext uri="{9D8B030D-6E8A-4147-A177-3AD203B41FA5}">
                      <a16:colId xmlns:a16="http://schemas.microsoft.com/office/drawing/2014/main" val="827154712"/>
                    </a:ext>
                  </a:extLst>
                </a:gridCol>
              </a:tblGrid>
              <a:tr h="370840">
                <a:tc>
                  <a:txBody>
                    <a:bodyPr/>
                    <a:lstStyle/>
                    <a:p>
                      <a:r>
                        <a:rPr lang="en-US" sz="1400" dirty="0"/>
                        <a:t>Reference</a:t>
                      </a:r>
                    </a:p>
                  </a:txBody>
                  <a:tcPr/>
                </a:tc>
                <a:tc>
                  <a:txBody>
                    <a:bodyPr/>
                    <a:lstStyle/>
                    <a:p>
                      <a:r>
                        <a:rPr lang="en-US" sz="1400" dirty="0"/>
                        <a:t>Title</a:t>
                      </a:r>
                    </a:p>
                  </a:txBody>
                  <a:tcPr/>
                </a:tc>
                <a:tc>
                  <a:txBody>
                    <a:bodyPr/>
                    <a:lstStyle/>
                    <a:p>
                      <a:r>
                        <a:rPr lang="en-US" sz="1400" dirty="0"/>
                        <a:t>Area/Method</a:t>
                      </a:r>
                    </a:p>
                  </a:txBody>
                  <a:tcPr/>
                </a:tc>
                <a:extLst>
                  <a:ext uri="{0D108BD9-81ED-4DB2-BD59-A6C34878D82A}">
                    <a16:rowId xmlns:a16="http://schemas.microsoft.com/office/drawing/2014/main" val="596361145"/>
                  </a:ext>
                </a:extLst>
              </a:tr>
              <a:tr h="370840">
                <a:tc>
                  <a:txBody>
                    <a:bodyPr/>
                    <a:lstStyle/>
                    <a:p>
                      <a:r>
                        <a:rPr lang="en-US" sz="1200" b="0" i="0" u="none" kern="1200" dirty="0">
                          <a:solidFill>
                            <a:schemeClr val="dk1"/>
                          </a:solidFill>
                          <a:effectLst/>
                          <a:latin typeface="+mn-lt"/>
                          <a:ea typeface="+mn-ea"/>
                          <a:cs typeface="+mn-cs"/>
                        </a:rPr>
                        <a:t> </a:t>
                      </a:r>
                      <a:r>
                        <a:rPr lang="en-US" sz="1200" b="0" i="0" u="none" kern="1200" dirty="0">
                          <a:solidFill>
                            <a:schemeClr val="dk1"/>
                          </a:solidFill>
                          <a:effectLst/>
                          <a:latin typeface="+mn-lt"/>
                          <a:ea typeface="+mn-ea"/>
                          <a:cs typeface="+mn-cs"/>
                          <a:hlinkClick r:id="rId2"/>
                        </a:rPr>
                        <a:t>https://ssrn.com/abstract=3690996</a:t>
                      </a:r>
                      <a:r>
                        <a:rPr lang="en-US" sz="1200" b="0" i="0" u="none" kern="1200" dirty="0">
                          <a:solidFill>
                            <a:schemeClr val="dk1"/>
                          </a:solidFill>
                          <a:effectLst/>
                          <a:latin typeface="+mn-lt"/>
                          <a:ea typeface="+mn-ea"/>
                          <a:cs typeface="+mn-cs"/>
                        </a:rPr>
                        <a:t> </a:t>
                      </a:r>
                      <a:endParaRPr lang="en-US" sz="1200" u="none" dirty="0"/>
                    </a:p>
                  </a:txBody>
                  <a:tcPr/>
                </a:tc>
                <a:tc>
                  <a:txBody>
                    <a:bodyPr/>
                    <a:lstStyle/>
                    <a:p>
                      <a:r>
                        <a:rPr lang="en-US" sz="1400" dirty="0"/>
                        <a:t>Deep Reinforcement Learning for Automated Stock Trading: An Ensemble Strategy</a:t>
                      </a:r>
                    </a:p>
                    <a:p>
                      <a:endParaRPr lang="en-US" sz="1400" dirty="0"/>
                    </a:p>
                  </a:txBody>
                  <a:tcPr/>
                </a:tc>
                <a:tc>
                  <a:txBody>
                    <a:bodyPr/>
                    <a:lstStyle/>
                    <a:p>
                      <a:r>
                        <a:rPr lang="en-US" sz="1400" dirty="0"/>
                        <a:t>Reinforcement learning(RL)/Ensemble</a:t>
                      </a:r>
                    </a:p>
                  </a:txBody>
                  <a:tcPr/>
                </a:tc>
                <a:extLst>
                  <a:ext uri="{0D108BD9-81ED-4DB2-BD59-A6C34878D82A}">
                    <a16:rowId xmlns:a16="http://schemas.microsoft.com/office/drawing/2014/main" val="190600864"/>
                  </a:ext>
                </a:extLst>
              </a:tr>
              <a:tr h="370840">
                <a:tc>
                  <a:txBody>
                    <a:bodyPr/>
                    <a:lstStyle/>
                    <a:p>
                      <a:r>
                        <a:rPr lang="en-US" sz="1200" b="0" i="0" u="none" kern="1200" dirty="0">
                          <a:solidFill>
                            <a:schemeClr val="dk1"/>
                          </a:solidFill>
                          <a:effectLst/>
                          <a:latin typeface="+mn-lt"/>
                          <a:ea typeface="+mn-ea"/>
                          <a:cs typeface="+mn-cs"/>
                          <a:hlinkClick r:id="rId3"/>
                        </a:rPr>
                        <a:t>http://hdl.handle.net/11250/2622891</a:t>
                      </a:r>
                      <a:endParaRPr lang="en-US" sz="1200" u="none" dirty="0"/>
                    </a:p>
                  </a:txBody>
                  <a:tcPr/>
                </a:tc>
                <a:tc>
                  <a:txBody>
                    <a:bodyPr/>
                    <a:lstStyle/>
                    <a:p>
                      <a:r>
                        <a:rPr lang="en-US" sz="1400" dirty="0"/>
                        <a:t>A Deep Reinforcement Learning Approach to Stock Trading</a:t>
                      </a:r>
                    </a:p>
                  </a:txBody>
                  <a:tcPr/>
                </a:tc>
                <a:tc>
                  <a:txBody>
                    <a:bodyPr/>
                    <a:lstStyle/>
                    <a:p>
                      <a:r>
                        <a:rPr lang="en-US" sz="1400" dirty="0"/>
                        <a:t>RL algorithms</a:t>
                      </a:r>
                    </a:p>
                  </a:txBody>
                  <a:tcPr/>
                </a:tc>
                <a:extLst>
                  <a:ext uri="{0D108BD9-81ED-4DB2-BD59-A6C34878D82A}">
                    <a16:rowId xmlns:a16="http://schemas.microsoft.com/office/drawing/2014/main" val="1766573683"/>
                  </a:ext>
                </a:extLst>
              </a:tr>
              <a:tr h="370840">
                <a:tc>
                  <a:txBody>
                    <a:bodyPr/>
                    <a:lstStyle/>
                    <a:p>
                      <a:r>
                        <a:rPr lang="en-US" sz="1200" b="0" i="0" u="none" strike="noStrike" kern="1200" dirty="0">
                          <a:solidFill>
                            <a:schemeClr val="dk1"/>
                          </a:solidFill>
                          <a:effectLst/>
                          <a:latin typeface="+mn-lt"/>
                          <a:ea typeface="+mn-ea"/>
                          <a:cs typeface="+mn-cs"/>
                          <a:hlinkClick r:id="rId4" tooltip="Persistent link using digital object identifier"/>
                        </a:rPr>
                        <a:t>https://doi.org/10.1016/j.knosys.2021.107119</a:t>
                      </a:r>
                      <a:endParaRPr lang="en-US" sz="1000" u="none" dirty="0"/>
                    </a:p>
                  </a:txBody>
                  <a:tcPr/>
                </a:tc>
                <a:tc>
                  <a:txBody>
                    <a:bodyPr/>
                    <a:lstStyle/>
                    <a:p>
                      <a:r>
                        <a:rPr lang="en-US" sz="1400" dirty="0"/>
                        <a:t>Technical analysis strategy optimization using a machine learning approach in stock market indices</a:t>
                      </a:r>
                    </a:p>
                  </a:txBody>
                  <a:tcPr/>
                </a:tc>
                <a:tc>
                  <a:txBody>
                    <a:bodyPr/>
                    <a:lstStyle/>
                    <a:p>
                      <a:r>
                        <a:rPr lang="en-US" sz="1400" dirty="0"/>
                        <a:t>Trading Strategies Optimization/ML</a:t>
                      </a:r>
                    </a:p>
                  </a:txBody>
                  <a:tcPr/>
                </a:tc>
                <a:extLst>
                  <a:ext uri="{0D108BD9-81ED-4DB2-BD59-A6C34878D82A}">
                    <a16:rowId xmlns:a16="http://schemas.microsoft.com/office/drawing/2014/main" val="3744181555"/>
                  </a:ext>
                </a:extLst>
              </a:tr>
              <a:tr h="370840">
                <a:tc>
                  <a:txBody>
                    <a:bodyPr/>
                    <a:lstStyle/>
                    <a:p>
                      <a:r>
                        <a:rPr lang="en-US" sz="1200" b="0" i="0" u="sng" kern="1200" dirty="0">
                          <a:solidFill>
                            <a:schemeClr val="dk1"/>
                          </a:solidFill>
                          <a:effectLst/>
                          <a:latin typeface="+mn-lt"/>
                          <a:ea typeface="+mn-ea"/>
                          <a:cs typeface="+mn-cs"/>
                          <a:hlinkClick r:id="rId5"/>
                        </a:rPr>
                        <a:t>https://doi.org/10.17762/sfs.v10i2S.874</a:t>
                      </a:r>
                      <a:endParaRPr lang="en-US" sz="1000" u="none" dirty="0"/>
                    </a:p>
                  </a:txBody>
                  <a:tcPr/>
                </a:tc>
                <a:tc>
                  <a:txBody>
                    <a:bodyPr/>
                    <a:lstStyle/>
                    <a:p>
                      <a:r>
                        <a:rPr lang="en-US" sz="1400" b="0" i="0" kern="1200" dirty="0">
                          <a:solidFill>
                            <a:schemeClr val="dk1"/>
                          </a:solidFill>
                          <a:effectLst/>
                          <a:latin typeface="+mn-lt"/>
                          <a:ea typeface="+mn-ea"/>
                          <a:cs typeface="+mn-cs"/>
                        </a:rPr>
                        <a:t>Investment Strategies in Indian Stock Market Using Vader Algorithm Sentimental Analysis</a:t>
                      </a:r>
                    </a:p>
                  </a:txBody>
                  <a:tcPr/>
                </a:tc>
                <a:tc>
                  <a:txBody>
                    <a:bodyPr/>
                    <a:lstStyle/>
                    <a:p>
                      <a:r>
                        <a:rPr lang="en-US" sz="1400" dirty="0"/>
                        <a:t>Investment Strategies/Sentiment Analysis</a:t>
                      </a:r>
                    </a:p>
                  </a:txBody>
                  <a:tcPr/>
                </a:tc>
                <a:extLst>
                  <a:ext uri="{0D108BD9-81ED-4DB2-BD59-A6C34878D82A}">
                    <a16:rowId xmlns:a16="http://schemas.microsoft.com/office/drawing/2014/main" val="1921090544"/>
                  </a:ext>
                </a:extLst>
              </a:tr>
              <a:tr h="370840">
                <a:tc>
                  <a:txBody>
                    <a:bodyPr/>
                    <a:lstStyle/>
                    <a:p>
                      <a:r>
                        <a:rPr lang="en-US" sz="1200" b="0" i="0" u="none" kern="1200" dirty="0">
                          <a:solidFill>
                            <a:schemeClr val="dk1"/>
                          </a:solidFill>
                          <a:effectLst/>
                          <a:latin typeface="+mn-lt"/>
                          <a:ea typeface="+mn-ea"/>
                          <a:cs typeface="+mn-cs"/>
                        </a:rPr>
                        <a:t>https://doi.org/10.1016/j.eswa.2023.122801</a:t>
                      </a:r>
                      <a:endParaRPr lang="en-US" sz="1200"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novel Deep Reinforcement Learning based automated stock trading system using cascaded LSTM networks</a:t>
                      </a:r>
                    </a:p>
                    <a:p>
                      <a:endParaRPr lang="en-US" sz="1400" dirty="0"/>
                    </a:p>
                  </a:txBody>
                  <a:tcPr/>
                </a:tc>
                <a:tc>
                  <a:txBody>
                    <a:bodyPr/>
                    <a:lstStyle/>
                    <a:p>
                      <a:r>
                        <a:rPr lang="en-US" sz="1400" dirty="0"/>
                        <a:t>RL/LSTM models</a:t>
                      </a:r>
                    </a:p>
                  </a:txBody>
                  <a:tcPr/>
                </a:tc>
                <a:extLst>
                  <a:ext uri="{0D108BD9-81ED-4DB2-BD59-A6C34878D82A}">
                    <a16:rowId xmlns:a16="http://schemas.microsoft.com/office/drawing/2014/main" val="4088482206"/>
                  </a:ext>
                </a:extLst>
              </a:tr>
            </a:tbl>
          </a:graphicData>
        </a:graphic>
      </p:graphicFrame>
    </p:spTree>
    <p:extLst>
      <p:ext uri="{BB962C8B-B14F-4D97-AF65-F5344CB8AC3E}">
        <p14:creationId xmlns:p14="http://schemas.microsoft.com/office/powerpoint/2010/main" val="269359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E0FF-58C9-B533-6748-E1AD891BD5E9}"/>
              </a:ext>
            </a:extLst>
          </p:cNvPr>
          <p:cNvSpPr>
            <a:spLocks noGrp="1"/>
          </p:cNvSpPr>
          <p:nvPr>
            <p:ph type="title"/>
          </p:nvPr>
        </p:nvSpPr>
        <p:spPr/>
        <p:txBody>
          <a:bodyPr/>
          <a:lstStyle/>
          <a:p>
            <a:r>
              <a:rPr lang="en-US" dirty="0"/>
              <a:t>Trading Strategies</a:t>
            </a:r>
          </a:p>
        </p:txBody>
      </p:sp>
      <p:sp>
        <p:nvSpPr>
          <p:cNvPr id="3" name="Content Placeholder 2">
            <a:extLst>
              <a:ext uri="{FF2B5EF4-FFF2-40B4-BE49-F238E27FC236}">
                <a16:creationId xmlns:a16="http://schemas.microsoft.com/office/drawing/2014/main" id="{6CB22230-8586-A082-4974-42BFB869B568}"/>
              </a:ext>
            </a:extLst>
          </p:cNvPr>
          <p:cNvSpPr>
            <a:spLocks noGrp="1"/>
          </p:cNvSpPr>
          <p:nvPr>
            <p:ph idx="1"/>
          </p:nvPr>
        </p:nvSpPr>
        <p:spPr/>
        <p:txBody>
          <a:bodyPr>
            <a:normAutofit/>
          </a:bodyPr>
          <a:lstStyle/>
          <a:p>
            <a:r>
              <a:rPr lang="en-US" sz="1800" dirty="0"/>
              <a:t>Hybrid models combine ml models with traditional trading signals, applied to major stock exchanges. </a:t>
            </a:r>
          </a:p>
          <a:p>
            <a:r>
              <a:rPr lang="en-US" sz="1800" dirty="0"/>
              <a:t>Evaluates various models like ANN, Random forests, SVR against metrics like MSE and RMSE, integrates trading strategies like EMA and measures outcomes with profit factor, number of trades, etc.</a:t>
            </a:r>
          </a:p>
          <a:p>
            <a:r>
              <a:rPr lang="en-US" sz="1800" dirty="0"/>
              <a:t>Hybrid models using linear models and ANNs outperforms conventional methods like TEMA in profitability and risk management. </a:t>
            </a:r>
          </a:p>
          <a:p>
            <a:r>
              <a:rPr lang="en-US" sz="1800" dirty="0"/>
              <a:t>Studies use VADER algorithm to assess sentiments of </a:t>
            </a:r>
            <a:r>
              <a:rPr lang="en-US" sz="1800" dirty="0" err="1"/>
              <a:t>sensex</a:t>
            </a:r>
            <a:r>
              <a:rPr lang="en-US" sz="1800" dirty="0"/>
              <a:t> stocks ranging over a decade, categorizing them in positive, negative or neutral based polarity scores for short term investment.</a:t>
            </a:r>
          </a:p>
        </p:txBody>
      </p:sp>
    </p:spTree>
    <p:extLst>
      <p:ext uri="{BB962C8B-B14F-4D97-AF65-F5344CB8AC3E}">
        <p14:creationId xmlns:p14="http://schemas.microsoft.com/office/powerpoint/2010/main" val="71767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674-9C72-B286-1ED2-2A7F2781CB66}"/>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9F8BEB3D-6914-9943-1A67-AC589E759BC2}"/>
              </a:ext>
            </a:extLst>
          </p:cNvPr>
          <p:cNvSpPr>
            <a:spLocks noGrp="1"/>
          </p:cNvSpPr>
          <p:nvPr>
            <p:ph idx="1"/>
          </p:nvPr>
        </p:nvSpPr>
        <p:spPr/>
        <p:txBody>
          <a:bodyPr>
            <a:normAutofit/>
          </a:bodyPr>
          <a:lstStyle/>
          <a:p>
            <a:r>
              <a:rPr lang="en-US" sz="2000" dirty="0"/>
              <a:t>Studies use innovative ensemble trading strategies leveraging deep reinforcement learning. </a:t>
            </a:r>
          </a:p>
          <a:p>
            <a:r>
              <a:rPr lang="en-US" sz="2000" dirty="0"/>
              <a:t>Models like Cascaded LSTM are used to effectively mine hidden insights from data. Tested on major global indices. Benchmarked against models like buy and hold, multilayer perceptron policy and other models.</a:t>
            </a:r>
          </a:p>
          <a:p>
            <a:r>
              <a:rPr lang="en-US" sz="2000" dirty="0"/>
              <a:t>RL agents are trained on features extracted from LSTM models. </a:t>
            </a:r>
          </a:p>
          <a:p>
            <a:r>
              <a:rPr lang="en-US" sz="2000" dirty="0"/>
              <a:t>Experimental results show model outperforms baseline models and accuracy improvement rates range from 5% to 15%. This also indicates a promising way to build an automated trading system.</a:t>
            </a:r>
          </a:p>
          <a:p>
            <a:endParaRPr lang="en-US" sz="2000" dirty="0"/>
          </a:p>
        </p:txBody>
      </p:sp>
    </p:spTree>
    <p:extLst>
      <p:ext uri="{BB962C8B-B14F-4D97-AF65-F5344CB8AC3E}">
        <p14:creationId xmlns:p14="http://schemas.microsoft.com/office/powerpoint/2010/main" val="32515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Proposed Project and Approach</a:t>
            </a:r>
          </a:p>
        </p:txBody>
      </p:sp>
    </p:spTree>
    <p:extLst>
      <p:ext uri="{BB962C8B-B14F-4D97-AF65-F5344CB8AC3E}">
        <p14:creationId xmlns:p14="http://schemas.microsoft.com/office/powerpoint/2010/main" val="384034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Proposed Project </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275943"/>
          </a:xfrm>
        </p:spPr>
        <p:txBody>
          <a:bodyPr>
            <a:normAutofit/>
          </a:bodyPr>
          <a:lstStyle/>
          <a:p>
            <a:r>
              <a:rPr lang="en-US" sz="2000" dirty="0"/>
              <a:t>Develop an agent to learn trading strategies for the DJI stocks leveraging reinforcement learning.</a:t>
            </a:r>
          </a:p>
          <a:p>
            <a:r>
              <a:rPr lang="en-US" sz="2000" dirty="0"/>
              <a:t>Create a system that can adapt to market changes and optimize strategic decisions in real time aiming to maximize returns. </a:t>
            </a:r>
          </a:p>
          <a:p>
            <a:r>
              <a:rPr lang="en-US" sz="2000" dirty="0"/>
              <a:t>Evaluate trading strategy performances using metrics and choose which the model will use. </a:t>
            </a:r>
          </a:p>
          <a:p>
            <a:endParaRPr lang="en-US" sz="20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1418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4FF9440EFC6A459DF57816F4000C67" ma:contentTypeVersion="8" ma:contentTypeDescription="Create a new document." ma:contentTypeScope="" ma:versionID="8a7d90e84126aabbf379449bcd8b03e2">
  <xsd:schema xmlns:xsd="http://www.w3.org/2001/XMLSchema" xmlns:xs="http://www.w3.org/2001/XMLSchema" xmlns:p="http://schemas.microsoft.com/office/2006/metadata/properties" xmlns:ns3="7075bad5-233c-4b0e-9903-8affd2618abc" xmlns:ns4="7fc9a113-5fb1-49ba-90f0-f7064e123786" targetNamespace="http://schemas.microsoft.com/office/2006/metadata/properties" ma:root="true" ma:fieldsID="0389e895a75997c6fee9ec00d2c0ce57" ns3:_="" ns4:_="">
    <xsd:import namespace="7075bad5-233c-4b0e-9903-8affd2618abc"/>
    <xsd:import namespace="7fc9a113-5fb1-49ba-90f0-f7064e12378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5bad5-233c-4b0e-9903-8affd2618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9a113-5fb1-49ba-90f0-f7064e1237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075bad5-233c-4b0e-9903-8affd2618abc" xsi:nil="true"/>
  </documentManagement>
</p:properties>
</file>

<file path=customXml/itemProps1.xml><?xml version="1.0" encoding="utf-8"?>
<ds:datastoreItem xmlns:ds="http://schemas.openxmlformats.org/officeDocument/2006/customXml" ds:itemID="{6FA10C29-5137-49FA-9F2D-040C21F563DC}">
  <ds:schemaRefs>
    <ds:schemaRef ds:uri="http://schemas.microsoft.com/sharepoint/v3/contenttype/forms"/>
  </ds:schemaRefs>
</ds:datastoreItem>
</file>

<file path=customXml/itemProps2.xml><?xml version="1.0" encoding="utf-8"?>
<ds:datastoreItem xmlns:ds="http://schemas.openxmlformats.org/officeDocument/2006/customXml" ds:itemID="{B8132D64-B6F1-4733-9D89-E2C903EFB4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5bad5-233c-4b0e-9903-8affd2618abc"/>
    <ds:schemaRef ds:uri="7fc9a113-5fb1-49ba-90f0-f7064e1237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1D61D-03E6-4AE6-9AEB-4C0517DF9C10}">
  <ds:schemaRefs>
    <ds:schemaRef ds:uri="http://www.w3.org/XML/1998/namespace"/>
    <ds:schemaRef ds:uri="http://schemas.microsoft.com/office/2006/documentManagement/types"/>
    <ds:schemaRef ds:uri="http://purl.org/dc/elements/1.1/"/>
    <ds:schemaRef ds:uri="7075bad5-233c-4b0e-9903-8affd2618abc"/>
    <ds:schemaRef ds:uri="http://purl.org/dc/dcmitype/"/>
    <ds:schemaRef ds:uri="7fc9a113-5fb1-49ba-90f0-f7064e123786"/>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AccentBox</Template>
  <TotalTime>3510</TotalTime>
  <Words>1868</Words>
  <Application>Microsoft Office PowerPoint</Application>
  <PresentationFormat>Widescreen</PresentationFormat>
  <Paragraphs>199</Paragraphs>
  <Slides>26</Slides>
  <Notes>10</Notes>
  <HiddenSlides>12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Söhne</vt:lpstr>
      <vt:lpstr>Aptos</vt:lpstr>
      <vt:lpstr>Arial</vt:lpstr>
      <vt:lpstr>Avenir Next LT Pro</vt:lpstr>
      <vt:lpstr>Calibri</vt:lpstr>
      <vt:lpstr>Segoe UI</vt:lpstr>
      <vt:lpstr>Symbol</vt:lpstr>
      <vt:lpstr>Times New Roman</vt:lpstr>
      <vt:lpstr>AccentBoxVTI</vt:lpstr>
      <vt:lpstr>Optimizing Trading Strategies with Reinforcement Learning</vt:lpstr>
      <vt:lpstr>Agenda</vt:lpstr>
      <vt:lpstr>Background</vt:lpstr>
      <vt:lpstr>Related Work</vt:lpstr>
      <vt:lpstr>PowerPoint Presentation</vt:lpstr>
      <vt:lpstr>Trading Strategies</vt:lpstr>
      <vt:lpstr>Reinforcement learning</vt:lpstr>
      <vt:lpstr>Proposed Project and Approach</vt:lpstr>
      <vt:lpstr>Proposed Project </vt:lpstr>
      <vt:lpstr>Approach</vt:lpstr>
      <vt:lpstr>Approach – Semester 1</vt:lpstr>
      <vt:lpstr>Approach</vt:lpstr>
      <vt:lpstr>Approach – Semester 2</vt:lpstr>
      <vt:lpstr>Agenda</vt:lpstr>
      <vt:lpstr>Overview</vt:lpstr>
      <vt:lpstr>Optimizing + Reinforcement Learning</vt:lpstr>
      <vt:lpstr>Domain Model</vt:lpstr>
      <vt:lpstr>PowerPoint Presentation</vt:lpstr>
      <vt:lpstr>Architecture Model</vt:lpstr>
      <vt:lpstr>Data Foundations</vt:lpstr>
      <vt:lpstr>Intelligence Core</vt:lpstr>
      <vt:lpstr>User Interface</vt:lpstr>
      <vt:lpstr>PowerPoint Presentation</vt:lpstr>
      <vt:lpstr>GitHub and Demo</vt:lpstr>
      <vt:lpstr>Pending Architecture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Trading Strategies with Reinforcement Learning</dc:title>
  <dc:creator>Amulya Saxena (RIT Student)</dc:creator>
  <cp:lastModifiedBy>Amulya Saxena (RIT Student)</cp:lastModifiedBy>
  <cp:revision>48</cp:revision>
  <dcterms:created xsi:type="dcterms:W3CDTF">2024-03-24T22:14:28Z</dcterms:created>
  <dcterms:modified xsi:type="dcterms:W3CDTF">2024-04-29T14:11:33Z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0x010100FC4FF9440EFC6A459DF57816F4000C67</vt:lpwstr>
  </property>
</Properties>
</file>