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9"/>
  </p:notesMasterIdLst>
  <p:sldIdLst>
    <p:sldId id="256" r:id="rId5"/>
    <p:sldId id="257" r:id="rId6"/>
    <p:sldId id="270" r:id="rId7"/>
    <p:sldId id="267" r:id="rId8"/>
    <p:sldId id="280" r:id="rId9"/>
    <p:sldId id="273" r:id="rId10"/>
    <p:sldId id="274" r:id="rId11"/>
    <p:sldId id="269" r:id="rId12"/>
    <p:sldId id="282" r:id="rId13"/>
    <p:sldId id="289" r:id="rId14"/>
    <p:sldId id="275" r:id="rId15"/>
    <p:sldId id="290" r:id="rId16"/>
    <p:sldId id="276" r:id="rId17"/>
    <p:sldId id="278" r:id="rId18"/>
    <p:sldId id="279" r:id="rId19"/>
    <p:sldId id="277" r:id="rId20"/>
    <p:sldId id="283" r:id="rId21"/>
    <p:sldId id="284" r:id="rId22"/>
    <p:sldId id="286" r:id="rId23"/>
    <p:sldId id="287" r:id="rId24"/>
    <p:sldId id="285" r:id="rId25"/>
    <p:sldId id="291" r:id="rId26"/>
    <p:sldId id="292" r:id="rId27"/>
    <p:sldId id="293" r:id="rId28"/>
    <p:sldId id="294" r:id="rId29"/>
    <p:sldId id="302" r:id="rId30"/>
    <p:sldId id="301" r:id="rId31"/>
    <p:sldId id="295" r:id="rId32"/>
    <p:sldId id="268" r:id="rId33"/>
    <p:sldId id="300" r:id="rId34"/>
    <p:sldId id="297" r:id="rId35"/>
    <p:sldId id="296" r:id="rId36"/>
    <p:sldId id="298"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73" autoAdjust="0"/>
    <p:restoredTop sz="80673" autoAdjust="0"/>
  </p:normalViewPr>
  <p:slideViewPr>
    <p:cSldViewPr snapToGrid="0">
      <p:cViewPr varScale="1">
        <p:scale>
          <a:sx n="159" d="100"/>
          <a:sy n="159" d="100"/>
        </p:scale>
        <p:origin x="1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MW3oHn7qJ_U?si=mH5LQneZ6YnvbA_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20</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environment is designed for a reinforcement learning (RL) agent to interact with a simulated trading environment using OpenAI's Gym framework.</a:t>
            </a: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Q-Network (DQN) algorithm, the </a:t>
            </a:r>
            <a:r>
              <a:rPr lang="en-US" b="1" dirty="0"/>
              <a:t>epsilon-greedy policy</a:t>
            </a:r>
            <a:r>
              <a:rPr lang="en-US" dirty="0"/>
              <a:t> is used to balance </a:t>
            </a:r>
            <a:r>
              <a:rPr lang="en-US" b="1" dirty="0"/>
              <a:t>exploration</a:t>
            </a:r>
            <a:r>
              <a:rPr lang="en-US" dirty="0"/>
              <a:t> and </a:t>
            </a:r>
            <a:r>
              <a:rPr lang="en-US" b="1" dirty="0"/>
              <a:t>exploitation</a:t>
            </a:r>
            <a:r>
              <a:rPr lang="en-US" dirty="0"/>
              <a:t>:</a:t>
            </a:r>
          </a:p>
          <a:p>
            <a:pPr>
              <a:buFont typeface="Arial" panose="020B0604020202020204" pitchFamily="34" charset="0"/>
              <a:buChar char="•"/>
            </a:pPr>
            <a:r>
              <a:rPr lang="en-US" b="1" dirty="0"/>
              <a:t>Exploration</a:t>
            </a:r>
            <a:r>
              <a:rPr lang="en-US" dirty="0"/>
              <a:t>: Trying out new actions to discover their effects, which may lead to better long-term results.</a:t>
            </a:r>
          </a:p>
          <a:p>
            <a:pPr>
              <a:buFont typeface="Arial" panose="020B0604020202020204" pitchFamily="34" charset="0"/>
              <a:buChar char="•"/>
            </a:pPr>
            <a:r>
              <a:rPr lang="en-US" b="1" dirty="0"/>
              <a:t>Exploitation</a:t>
            </a:r>
            <a:r>
              <a:rPr lang="en-US" dirty="0"/>
              <a:t>: Selecting the best-known action to maximize immediate reward based on current knowledge.</a:t>
            </a:r>
          </a:p>
          <a:p>
            <a:endParaRPr lang="en-US" dirty="0"/>
          </a:p>
          <a:p>
            <a:r>
              <a:rPr lang="en-US" b="1" dirty="0"/>
              <a:t>Purpose of Epsilon Decay</a:t>
            </a:r>
          </a:p>
          <a:p>
            <a:pPr>
              <a:buFont typeface="Arial" panose="020B0604020202020204" pitchFamily="34" charset="0"/>
              <a:buChar char="•"/>
            </a:pPr>
            <a:r>
              <a:rPr lang="en-US" b="1" dirty="0"/>
              <a:t>Initial Exploration</a:t>
            </a:r>
            <a:r>
              <a:rPr lang="en-US" dirty="0"/>
              <a:t>: At the beginning of training, the agent knows little about the environment, so a higher epsilon value encourages more exploration.</a:t>
            </a:r>
          </a:p>
          <a:p>
            <a:pPr>
              <a:buFont typeface="Arial" panose="020B0604020202020204" pitchFamily="34" charset="0"/>
              <a:buChar char="•"/>
            </a:pPr>
            <a:r>
              <a:rPr lang="en-US" b="1" dirty="0"/>
              <a:t>Gradual Exploitation</a:t>
            </a:r>
            <a:r>
              <a:rPr lang="en-US" dirty="0"/>
              <a:t>: As training progresses, the agent should rely more on learned knowledge. Reducing epsilon over time shifts the balance towards exploitation.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To improve </a:t>
            </a:r>
          </a:p>
          <a:p>
            <a:pPr>
              <a:buFont typeface="Arial" panose="020B0604020202020204" pitchFamily="34" charset="0"/>
              <a:buChar char="•"/>
            </a:pPr>
            <a:r>
              <a:rPr lang="en-US" dirty="0"/>
              <a:t>Define a better reward function (right now any loss in the portfolio penalizes the agent – which might be too harsh)</a:t>
            </a:r>
          </a:p>
          <a:p>
            <a:pPr>
              <a:buFont typeface="Arial" panose="020B0604020202020204" pitchFamily="34" charset="0"/>
              <a:buChar char="•"/>
            </a:pPr>
            <a:r>
              <a:rPr lang="en-US" dirty="0"/>
              <a:t>Hyperparameter tuning – learning rate, batch size</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26</a:t>
            </a:fld>
            <a:endParaRPr lang="en-US"/>
          </a:p>
        </p:txBody>
      </p:sp>
    </p:spTree>
    <p:extLst>
      <p:ext uri="{BB962C8B-B14F-4D97-AF65-F5344CB8AC3E}">
        <p14:creationId xmlns:p14="http://schemas.microsoft.com/office/powerpoint/2010/main" val="2784500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27</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394-063D-3804-5371-55E4292E4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D7CCD-F111-C817-0EE7-E7540635D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98C2D-0CAC-48C8-3A22-7865445518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1B7FB7CD-56EF-31BB-828C-111DF3CFD64B}"/>
              </a:ext>
            </a:extLst>
          </p:cNvPr>
          <p:cNvSpPr>
            <a:spLocks noGrp="1"/>
          </p:cNvSpPr>
          <p:nvPr>
            <p:ph type="sldNum" sz="quarter" idx="5"/>
          </p:nvPr>
        </p:nvSpPr>
        <p:spPr/>
        <p:txBody>
          <a:bodyPr/>
          <a:lstStyle/>
          <a:p>
            <a:fld id="{531D13CD-66F2-4CB3-ACBB-6CF6081D754D}" type="slidenum">
              <a:rPr lang="en-US" smtClean="0"/>
              <a:t>30</a:t>
            </a:fld>
            <a:endParaRPr lang="en-US"/>
          </a:p>
        </p:txBody>
      </p:sp>
    </p:spTree>
    <p:extLst>
      <p:ext uri="{BB962C8B-B14F-4D97-AF65-F5344CB8AC3E}">
        <p14:creationId xmlns:p14="http://schemas.microsoft.com/office/powerpoint/2010/main" val="334451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31</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6BE5-45B2-3438-4434-215B07555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A0653-DDEE-4F0F-676D-22B9E1768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B8D7A-0F4D-C9EA-425C-56BC80C888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C2CEBCF8-ACB1-9080-8F63-45F9EB1755C8}"/>
              </a:ext>
            </a:extLst>
          </p:cNvPr>
          <p:cNvSpPr>
            <a:spLocks noGrp="1"/>
          </p:cNvSpPr>
          <p:nvPr>
            <p:ph type="sldNum" sz="quarter" idx="5"/>
          </p:nvPr>
        </p:nvSpPr>
        <p:spPr/>
        <p:txBody>
          <a:bodyPr/>
          <a:lstStyle/>
          <a:p>
            <a:fld id="{531D13CD-66F2-4CB3-ACBB-6CF6081D754D}" type="slidenum">
              <a:rPr lang="en-US" smtClean="0"/>
              <a:t>32</a:t>
            </a:fld>
            <a:endParaRPr lang="en-US"/>
          </a:p>
        </p:txBody>
      </p:sp>
    </p:spTree>
    <p:extLst>
      <p:ext uri="{BB962C8B-B14F-4D97-AF65-F5344CB8AC3E}">
        <p14:creationId xmlns:p14="http://schemas.microsoft.com/office/powerpoint/2010/main" val="3770854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E8-8F3E-AFA0-C087-0597062810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FCB03-915B-33F3-6E97-4B68DEE4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98640-8084-D5E4-C855-C619B43B01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Database Schema Design</a:t>
            </a:r>
            <a:r>
              <a:rPr lang="en-US" dirty="0">
                <a:solidFill>
                  <a:srgbClr val="0E0E0E"/>
                </a:solidFill>
                <a:effectLst/>
                <a:latin typeface=".SF NS"/>
              </a:rPr>
              <a:t>:</a:t>
            </a:r>
          </a:p>
          <a:p>
            <a:r>
              <a:rPr lang="en-US" dirty="0">
                <a:solidFill>
                  <a:srgbClr val="0E0E0E"/>
                </a:solidFill>
                <a:effectLst/>
                <a:latin typeface=".SF NS"/>
              </a:rPr>
              <a:t>• Design the database schema to store all essential information, including:</a:t>
            </a:r>
          </a:p>
          <a:p>
            <a:r>
              <a:rPr lang="en-US" dirty="0">
                <a:solidFill>
                  <a:srgbClr val="0E0E0E"/>
                </a:solidFill>
                <a:effectLst/>
                <a:latin typeface=".SF NS"/>
              </a:rPr>
              <a:t>• Historical and real-time market data.</a:t>
            </a:r>
          </a:p>
          <a:p>
            <a:r>
              <a:rPr lang="en-US" dirty="0">
                <a:solidFill>
                  <a:srgbClr val="0E0E0E"/>
                </a:solidFill>
                <a:effectLst/>
                <a:latin typeface=".SF NS"/>
              </a:rPr>
              <a:t>• Trade logs and performance metrics.</a:t>
            </a:r>
          </a:p>
          <a:p>
            <a:r>
              <a:rPr lang="en-US" dirty="0">
                <a:solidFill>
                  <a:srgbClr val="0E0E0E"/>
                </a:solidFill>
                <a:effectLst/>
                <a:latin typeface=".SF NS"/>
              </a:rPr>
              <a:t>• User inputs and feedback.</a:t>
            </a:r>
          </a:p>
          <a:p>
            <a:r>
              <a:rPr lang="en-US" dirty="0">
                <a:solidFill>
                  <a:srgbClr val="0E0E0E"/>
                </a:solidFill>
                <a:effectLst/>
                <a:latin typeface=".SF NS"/>
              </a:rPr>
              <a:t>• RL agent decision history and action logs.</a:t>
            </a:r>
          </a:p>
          <a:p>
            <a:r>
              <a:rPr lang="en-US" dirty="0">
                <a:solidFill>
                  <a:srgbClr val="0E0E0E"/>
                </a:solidFill>
                <a:effectLst/>
                <a:latin typeface=".SF NS"/>
              </a:rPr>
              <a:t>• </a:t>
            </a:r>
            <a:r>
              <a:rPr lang="en-US" b="1" dirty="0">
                <a:solidFill>
                  <a:srgbClr val="0E0E0E"/>
                </a:solidFill>
                <a:effectLst/>
                <a:latin typeface=".SF NS"/>
              </a:rPr>
              <a:t>Database Setup (PostgreSQL/Cloud)</a:t>
            </a:r>
            <a:r>
              <a:rPr lang="en-US" dirty="0">
                <a:solidFill>
                  <a:srgbClr val="0E0E0E"/>
                </a:solidFill>
                <a:effectLst/>
                <a:latin typeface=".SF NS"/>
              </a:rPr>
              <a:t>:</a:t>
            </a:r>
          </a:p>
          <a:p>
            <a:r>
              <a:rPr lang="en-US" dirty="0">
                <a:solidFill>
                  <a:srgbClr val="0E0E0E"/>
                </a:solidFill>
                <a:effectLst/>
                <a:latin typeface=".SF NS"/>
              </a:rPr>
              <a:t>• Set up a </a:t>
            </a:r>
            <a:r>
              <a:rPr lang="en-US" b="1" dirty="0">
                <a:solidFill>
                  <a:srgbClr val="0E0E0E"/>
                </a:solidFill>
                <a:effectLst/>
                <a:latin typeface=".SF NS"/>
              </a:rPr>
              <a:t>PostgreSQL</a:t>
            </a:r>
            <a:r>
              <a:rPr lang="en-US" dirty="0">
                <a:solidFill>
                  <a:srgbClr val="0E0E0E"/>
                </a:solidFill>
                <a:effectLst/>
                <a:latin typeface=".SF NS"/>
              </a:rPr>
              <a:t> or </a:t>
            </a:r>
            <a:r>
              <a:rPr lang="en-US" b="1" dirty="0">
                <a:solidFill>
                  <a:srgbClr val="0E0E0E"/>
                </a:solidFill>
                <a:effectLst/>
                <a:latin typeface=".SF NS"/>
              </a:rPr>
              <a:t>cloud-based database</a:t>
            </a:r>
            <a:r>
              <a:rPr lang="en-US" dirty="0">
                <a:solidFill>
                  <a:srgbClr val="0E0E0E"/>
                </a:solidFill>
                <a:effectLst/>
                <a:latin typeface=".SF NS"/>
              </a:rPr>
              <a:t> for efficient data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Integration with Pipelines</a:t>
            </a:r>
            <a:r>
              <a:rPr lang="en-US" dirty="0">
                <a:solidFill>
                  <a:srgbClr val="0E0E0E"/>
                </a:solidFill>
                <a:effectLst/>
                <a:latin typeface=".SF NS"/>
              </a:rPr>
              <a:t>:</a:t>
            </a:r>
          </a:p>
          <a:p>
            <a:r>
              <a:rPr lang="en-US" dirty="0">
                <a:solidFill>
                  <a:srgbClr val="0E0E0E"/>
                </a:solidFill>
                <a:effectLst/>
                <a:latin typeface=".SF NS"/>
              </a:rPr>
              <a:t>• Ensure seamless integration between the </a:t>
            </a:r>
            <a:r>
              <a:rPr lang="en-US" b="1" dirty="0">
                <a:solidFill>
                  <a:srgbClr val="0E0E0E"/>
                </a:solidFill>
                <a:effectLst/>
                <a:latin typeface=".SF NS"/>
              </a:rPr>
              <a:t>data pipelines</a:t>
            </a:r>
            <a:r>
              <a:rPr lang="en-US" dirty="0">
                <a:solidFill>
                  <a:srgbClr val="0E0E0E"/>
                </a:solidFill>
                <a:effectLst/>
                <a:latin typeface=".SF NS"/>
              </a:rPr>
              <a:t> and the database, allowing data ingestion and processing results to be stored and accessed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31BCFE83-BF2D-79F0-99E1-5D413ADEC355}"/>
              </a:ext>
            </a:extLst>
          </p:cNvPr>
          <p:cNvSpPr>
            <a:spLocks noGrp="1"/>
          </p:cNvSpPr>
          <p:nvPr>
            <p:ph type="sldNum" sz="quarter" idx="5"/>
          </p:nvPr>
        </p:nvSpPr>
        <p:spPr/>
        <p:txBody>
          <a:bodyPr/>
          <a:lstStyle/>
          <a:p>
            <a:fld id="{531D13CD-66F2-4CB3-ACBB-6CF6081D754D}" type="slidenum">
              <a:rPr lang="en-US" smtClean="0"/>
              <a:t>33</a:t>
            </a:fld>
            <a:endParaRPr lang="en-US"/>
          </a:p>
        </p:txBody>
      </p:sp>
    </p:spTree>
    <p:extLst>
      <p:ext uri="{BB962C8B-B14F-4D97-AF65-F5344CB8AC3E}">
        <p14:creationId xmlns:p14="http://schemas.microsoft.com/office/powerpoint/2010/main" val="122107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94BC-6967-4F24-F3FE-C88E8E5C3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D2577-8EDD-6D79-614A-42C733F04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C8222-F166-B13B-24C3-56BE5AF496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UI Wireframe and Planning</a:t>
            </a:r>
            <a:r>
              <a:rPr lang="en-US" dirty="0">
                <a:solidFill>
                  <a:srgbClr val="0E0E0E"/>
                </a:solidFill>
                <a:effectLst/>
                <a:latin typeface=".SF NS"/>
              </a:rPr>
              <a:t>:</a:t>
            </a:r>
          </a:p>
          <a:p>
            <a:r>
              <a:rPr lang="en-US" dirty="0">
                <a:solidFill>
                  <a:srgbClr val="0E0E0E"/>
                </a:solidFill>
                <a:effectLst/>
                <a:latin typeface=".SF NS"/>
              </a:rPr>
              <a:t>• Create a </a:t>
            </a:r>
            <a:r>
              <a:rPr lang="en-US" b="1" dirty="0">
                <a:solidFill>
                  <a:srgbClr val="0E0E0E"/>
                </a:solidFill>
                <a:effectLst/>
                <a:latin typeface=".SF NS"/>
              </a:rPr>
              <a:t>basic wireframe</a:t>
            </a:r>
            <a:r>
              <a:rPr lang="en-US" dirty="0">
                <a:solidFill>
                  <a:srgbClr val="0E0E0E"/>
                </a:solidFill>
                <a:effectLst/>
                <a:latin typeface=".SF NS"/>
              </a:rPr>
              <a:t> or mockup of the user interface using tools like </a:t>
            </a:r>
            <a:r>
              <a:rPr lang="en-US" b="1" dirty="0">
                <a:solidFill>
                  <a:srgbClr val="0E0E0E"/>
                </a:solidFill>
                <a:effectLst/>
                <a:latin typeface=".SF NS"/>
              </a:rPr>
              <a:t>Figma</a:t>
            </a:r>
            <a:r>
              <a:rPr lang="en-US" dirty="0">
                <a:solidFill>
                  <a:srgbClr val="0E0E0E"/>
                </a:solidFill>
                <a:effectLst/>
                <a:latin typeface=".SF NS"/>
              </a:rPr>
              <a:t> or </a:t>
            </a:r>
            <a:r>
              <a:rPr lang="en-US" b="1" dirty="0">
                <a:solidFill>
                  <a:srgbClr val="0E0E0E"/>
                </a:solidFill>
                <a:effectLst/>
                <a:latin typeface=".SF NS"/>
              </a:rPr>
              <a:t>Balsamiq</a:t>
            </a:r>
            <a:r>
              <a:rPr lang="en-US" dirty="0">
                <a:solidFill>
                  <a:srgbClr val="0E0E0E"/>
                </a:solidFill>
                <a:effectLst/>
                <a:latin typeface=".SF NS"/>
              </a:rPr>
              <a:t>.</a:t>
            </a:r>
          </a:p>
          <a:p>
            <a:r>
              <a:rPr lang="en-US" dirty="0">
                <a:solidFill>
                  <a:srgbClr val="0E0E0E"/>
                </a:solidFill>
                <a:effectLst/>
                <a:latin typeface=".SF NS"/>
              </a:rPr>
              <a:t>• Identify and prioritize core features such as displaying market data, strategy performance, and RL agent results.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Basic UI Development</a:t>
            </a:r>
            <a:r>
              <a:rPr lang="en-US" dirty="0">
                <a:solidFill>
                  <a:srgbClr val="0E0E0E"/>
                </a:solidFill>
                <a:effectLst/>
                <a:latin typeface=".SF NS"/>
              </a:rPr>
              <a:t>:</a:t>
            </a:r>
          </a:p>
          <a:p>
            <a:r>
              <a:rPr lang="en-US" dirty="0">
                <a:solidFill>
                  <a:srgbClr val="0E0E0E"/>
                </a:solidFill>
                <a:effectLst/>
                <a:latin typeface=".SF NS"/>
              </a:rPr>
              <a:t>• Begin developing the UI using frameworks such as </a:t>
            </a:r>
            <a:r>
              <a:rPr lang="en-US" b="1" dirty="0" err="1">
                <a:solidFill>
                  <a:srgbClr val="0E0E0E"/>
                </a:solidFill>
                <a:effectLst/>
                <a:latin typeface=".SF NS"/>
              </a:rPr>
              <a:t>React.js</a:t>
            </a:r>
            <a:r>
              <a:rPr lang="en-US" dirty="0">
                <a:solidFill>
                  <a:srgbClr val="0E0E0E"/>
                </a:solidFill>
                <a:effectLst/>
                <a:latin typeface=".SF NS"/>
              </a:rPr>
              <a:t> or </a:t>
            </a:r>
            <a:r>
              <a:rPr lang="en-US" b="1" dirty="0">
                <a:solidFill>
                  <a:srgbClr val="0E0E0E"/>
                </a:solidFill>
                <a:effectLst/>
                <a:latin typeface=".SF NS"/>
              </a:rPr>
              <a:t>Dash</a:t>
            </a:r>
            <a:r>
              <a:rPr lang="en-US" dirty="0">
                <a:solidFill>
                  <a:srgbClr val="0E0E0E"/>
                </a:solidFill>
                <a:effectLst/>
                <a:latin typeface=".SF NS"/>
              </a:rPr>
              <a:t>.</a:t>
            </a:r>
          </a:p>
          <a:p>
            <a:r>
              <a:rPr lang="en-US" dirty="0">
                <a:solidFill>
                  <a:srgbClr val="0E0E0E"/>
                </a:solidFill>
                <a:effectLst/>
                <a:latin typeface=".SF NS"/>
              </a:rPr>
              <a:t>• Implement core visualizations (e.g., charts, graphs) to show strategy performance (momentum and trend).</a:t>
            </a:r>
          </a:p>
          <a:p>
            <a:r>
              <a:rPr lang="en-US" dirty="0">
                <a:solidFill>
                  <a:srgbClr val="0E0E0E"/>
                </a:solidFill>
                <a:effectLst/>
                <a:latin typeface=".SF NS"/>
              </a:rPr>
              <a:t>• Display basic metrics such as cumulative returns, Sharpe ratios, and trade logs.</a:t>
            </a:r>
          </a:p>
          <a:p>
            <a:r>
              <a:rPr lang="en-US" dirty="0">
                <a:solidFill>
                  <a:srgbClr val="0E0E0E"/>
                </a:solidFill>
                <a:effectLst/>
                <a:latin typeface=".SF NS"/>
              </a:rPr>
              <a:t>• </a:t>
            </a:r>
            <a:r>
              <a:rPr lang="en-US" b="1" dirty="0">
                <a:solidFill>
                  <a:srgbClr val="0E0E0E"/>
                </a:solidFill>
                <a:effectLst/>
                <a:latin typeface=".SF NS"/>
              </a:rPr>
              <a:t>User Interaction Features</a:t>
            </a:r>
            <a:r>
              <a:rPr lang="en-US" dirty="0">
                <a:solidFill>
                  <a:srgbClr val="0E0E0E"/>
                </a:solidFill>
                <a:effectLst/>
                <a:latin typeface=".SF NS"/>
              </a:rPr>
              <a:t>:</a:t>
            </a:r>
          </a:p>
          <a:p>
            <a:r>
              <a:rPr lang="en-US" dirty="0">
                <a:solidFill>
                  <a:srgbClr val="0E0E0E"/>
                </a:solidFill>
                <a:effectLst/>
                <a:latin typeface=".SF NS"/>
              </a:rPr>
              <a:t>• Allow users to interact with the UI by adjusting strategy parameters (e.g., window lengths for moving averages).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Data Visualization</a:t>
            </a:r>
            <a:r>
              <a:rPr lang="en-US" dirty="0">
                <a:solidFill>
                  <a:srgbClr val="0E0E0E"/>
                </a:solidFill>
                <a:effectLst/>
                <a:latin typeface=".SF NS"/>
              </a:rPr>
              <a:t>:</a:t>
            </a:r>
          </a:p>
          <a:p>
            <a:r>
              <a:rPr lang="en-US" dirty="0">
                <a:solidFill>
                  <a:srgbClr val="0E0E0E"/>
                </a:solidFill>
                <a:effectLst/>
                <a:latin typeface=".SF NS"/>
              </a:rPr>
              <a:t>• Integrate </a:t>
            </a:r>
            <a:r>
              <a:rPr lang="en-US" b="1" dirty="0">
                <a:solidFill>
                  <a:srgbClr val="0E0E0E"/>
                </a:solidFill>
                <a:effectLst/>
                <a:latin typeface=".SF NS"/>
              </a:rPr>
              <a:t>real-time data visualization</a:t>
            </a:r>
            <a:r>
              <a:rPr lang="en-US" dirty="0">
                <a:solidFill>
                  <a:srgbClr val="0E0E0E"/>
                </a:solidFill>
                <a:effectLst/>
                <a:latin typeface=".SF NS"/>
              </a:rPr>
              <a:t>, allowing users to see strategy performance updates in near real-time.</a:t>
            </a:r>
          </a:p>
          <a:p>
            <a:r>
              <a:rPr lang="en-US" dirty="0">
                <a:solidFill>
                  <a:srgbClr val="0E0E0E"/>
                </a:solidFill>
                <a:effectLst/>
                <a:latin typeface=".SF NS"/>
              </a:rPr>
              <a:t>• Include historical performance graphs, risk metrics, and comparison plots between different strategies.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Reporting and Export Functionality</a:t>
            </a:r>
            <a:r>
              <a:rPr lang="en-US" dirty="0">
                <a:solidFill>
                  <a:srgbClr val="0E0E0E"/>
                </a:solidFill>
                <a:effectLst/>
                <a:latin typeface=".SF NS"/>
              </a:rPr>
              <a:t>:</a:t>
            </a:r>
          </a:p>
          <a:p>
            <a:r>
              <a:rPr lang="en-US" dirty="0">
                <a:solidFill>
                  <a:srgbClr val="0E0E0E"/>
                </a:solidFill>
                <a:effectLst/>
                <a:latin typeface=".SF NS"/>
              </a:rPr>
              <a:t>• Add a feature to </a:t>
            </a:r>
            <a:r>
              <a:rPr lang="en-US" b="1" dirty="0">
                <a:solidFill>
                  <a:srgbClr val="0E0E0E"/>
                </a:solidFill>
                <a:effectLst/>
                <a:latin typeface=".SF NS"/>
              </a:rPr>
              <a:t>generate reports</a:t>
            </a:r>
            <a:r>
              <a:rPr lang="en-US" dirty="0">
                <a:solidFill>
                  <a:srgbClr val="0E0E0E"/>
                </a:solidFill>
                <a:effectLst/>
                <a:latin typeface=".SF NS"/>
              </a:rPr>
              <a:t> and export results (e.g., PDF or CSV) with performance metrics, trade histories, and visualized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5F89ED71-D730-1C45-D3E7-EF3343E1F5CC}"/>
              </a:ext>
            </a:extLst>
          </p:cNvPr>
          <p:cNvSpPr>
            <a:spLocks noGrp="1"/>
          </p:cNvSpPr>
          <p:nvPr>
            <p:ph type="sldNum" sz="quarter" idx="5"/>
          </p:nvPr>
        </p:nvSpPr>
        <p:spPr/>
        <p:txBody>
          <a:bodyPr/>
          <a:lstStyle/>
          <a:p>
            <a:fld id="{531D13CD-66F2-4CB3-ACBB-6CF6081D754D}" type="slidenum">
              <a:rPr lang="en-US" smtClean="0"/>
              <a:t>34</a:t>
            </a:fld>
            <a:endParaRPr lang="en-US"/>
          </a:p>
        </p:txBody>
      </p:sp>
    </p:spTree>
    <p:extLst>
      <p:ext uri="{BB962C8B-B14F-4D97-AF65-F5344CB8AC3E}">
        <p14:creationId xmlns:p14="http://schemas.microsoft.com/office/powerpoint/2010/main" val="343974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12</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indicators like –</a:t>
            </a:r>
          </a:p>
          <a:p>
            <a:r>
              <a:rPr lang="en-US" dirty="0"/>
              <a:t>Price indicators – moving averages(average stock prices over a specific period), relative strength index (shows which stocks are overbought or oversold)</a:t>
            </a:r>
          </a:p>
        </p:txBody>
      </p:sp>
      <p:sp>
        <p:nvSpPr>
          <p:cNvPr id="4" name="Slide Number Placeholder 3"/>
          <p:cNvSpPr>
            <a:spLocks noGrp="1"/>
          </p:cNvSpPr>
          <p:nvPr>
            <p:ph type="sldNum" sz="quarter" idx="5"/>
          </p:nvPr>
        </p:nvSpPr>
        <p:spPr/>
        <p:txBody>
          <a:bodyPr/>
          <a:lstStyle/>
          <a:p>
            <a:fld id="{531D13CD-66F2-4CB3-ACBB-6CF6081D754D}" type="slidenum">
              <a:rPr lang="en-US" smtClean="0"/>
              <a:t>14</a:t>
            </a:fld>
            <a:endParaRPr lang="en-US"/>
          </a:p>
        </p:txBody>
      </p:sp>
    </p:spTree>
    <p:extLst>
      <p:ext uri="{BB962C8B-B14F-4D97-AF65-F5344CB8AC3E}">
        <p14:creationId xmlns:p14="http://schemas.microsoft.com/office/powerpoint/2010/main" val="40114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Indicator </a:t>
            </a:r>
            <a:r>
              <a:rPr lang="en-US" dirty="0" err="1"/>
              <a:t>Stategy</a:t>
            </a:r>
            <a:endParaRPr lang="en-US" dirty="0"/>
          </a:p>
          <a:p>
            <a:pPr>
              <a:buFont typeface="Arial" panose="020B0604020202020204" pitchFamily="34" charset="0"/>
              <a:buChar char="•"/>
            </a:pPr>
            <a:r>
              <a:rPr lang="en-US" dirty="0"/>
              <a:t>supporting indicator</a:t>
            </a:r>
          </a:p>
          <a:p>
            <a:pPr>
              <a:buFont typeface="Arial" panose="020B0604020202020204" pitchFamily="34" charset="0"/>
              <a:buChar char="•"/>
            </a:pPr>
            <a:r>
              <a:rPr lang="en-US" dirty="0"/>
              <a:t>price needs to reject </a:t>
            </a:r>
            <a:r>
              <a:rPr lang="en-US" dirty="0" err="1"/>
              <a:t>atleast</a:t>
            </a:r>
            <a:r>
              <a:rPr lang="en-US" dirty="0"/>
              <a:t> 3 times before becoming support and resistance</a:t>
            </a:r>
          </a:p>
          <a:p>
            <a:pPr>
              <a:buFont typeface="Arial" panose="020B0604020202020204" pitchFamily="34" charset="0"/>
              <a:buChar char="•"/>
            </a:pPr>
            <a:r>
              <a:rPr lang="en-US" dirty="0">
                <a:hlinkClick r:id="rId3"/>
              </a:rPr>
              <a:t>https://youtu.be/MW3oHn7qJ_U?si=mH5LQneZ6YnvbA_V</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MACD indicator</a:t>
            </a:r>
          </a:p>
          <a:p>
            <a:endParaRPr lang="en-US" dirty="0"/>
          </a:p>
          <a:p>
            <a:pPr>
              <a:buFont typeface="Arial" panose="020B0604020202020204" pitchFamily="34" charset="0"/>
              <a:buChar char="•"/>
            </a:pPr>
            <a:r>
              <a:rPr lang="en-US" dirty="0"/>
              <a:t>MACD divergence</a:t>
            </a:r>
          </a:p>
          <a:p>
            <a:pPr marL="742950" lvl="1" indent="-285750">
              <a:buFont typeface="Arial" panose="020B0604020202020204" pitchFamily="34" charset="0"/>
              <a:buChar char="•"/>
            </a:pPr>
            <a:r>
              <a:rPr lang="en-US" dirty="0"/>
              <a:t>200 MA</a:t>
            </a:r>
          </a:p>
          <a:p>
            <a:r>
              <a:rPr lang="en-US" b="1" dirty="0"/>
              <a:t>Moving Average Convergence Divergence (MACD)</a:t>
            </a:r>
            <a:r>
              <a:rPr lang="en-US" dirty="0"/>
              <a:t> indicator, which is a momentum indicator used to follow trends and identify potential </a:t>
            </a:r>
            <a:r>
              <a:rPr lang="en-US" b="1" dirty="0"/>
              <a:t>buy</a:t>
            </a:r>
            <a:r>
              <a:rPr lang="en-US" dirty="0"/>
              <a:t> or </a:t>
            </a:r>
            <a:r>
              <a:rPr lang="en-US" b="1" dirty="0"/>
              <a:t>sell</a:t>
            </a:r>
            <a:r>
              <a:rPr lang="en-US" dirty="0"/>
              <a:t> signals. It combines moving averages to show changes in momentum and can be used to identify bullish or bearish market conditions.</a:t>
            </a:r>
          </a:p>
          <a:p>
            <a:endParaRPr lang="en-US" dirty="0"/>
          </a:p>
          <a:p>
            <a:r>
              <a:rPr lang="en-US" dirty="0"/>
              <a:t>ATR</a:t>
            </a:r>
          </a:p>
          <a:p>
            <a:pPr>
              <a:buFont typeface="Arial" panose="020B0604020202020204" pitchFamily="34" charset="0"/>
              <a:buChar char="•"/>
            </a:pPr>
            <a:r>
              <a:rPr lang="en-US" dirty="0"/>
              <a:t>Average true range</a:t>
            </a:r>
          </a:p>
          <a:p>
            <a:pPr>
              <a:buFont typeface="Arial" panose="020B0604020202020204" pitchFamily="34" charset="0"/>
              <a:buChar char="•"/>
            </a:pPr>
            <a:r>
              <a:rPr lang="en-US" b="1" dirty="0"/>
              <a:t>Average True Range (ATR)</a:t>
            </a:r>
            <a:r>
              <a:rPr lang="en-US" dirty="0"/>
              <a:t> measures market volatility by calculating the average range between the highest and lowest prices over a specified period, accounting for gaps and price changes.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15</a:t>
            </a:fld>
            <a:endParaRPr lang="en-US"/>
          </a:p>
        </p:txBody>
      </p:sp>
    </p:spTree>
    <p:extLst>
      <p:ext uri="{BB962C8B-B14F-4D97-AF65-F5344CB8AC3E}">
        <p14:creationId xmlns:p14="http://schemas.microsoft.com/office/powerpoint/2010/main" val="123769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t>Data</a:t>
            </a:r>
            <a:r>
              <a:rPr lang="en-US" sz="2800" dirty="0"/>
              <a:t> is processed by </a:t>
            </a:r>
            <a:r>
              <a:rPr lang="en-US" sz="2800" b="1" dirty="0" err="1"/>
              <a:t>data_loader.py</a:t>
            </a:r>
            <a:r>
              <a:rPr lang="en-US" sz="2800" dirty="0"/>
              <a:t>.</a:t>
            </a:r>
          </a:p>
          <a:p>
            <a:endParaRPr lang="en-US" sz="2800" b="1" dirty="0"/>
          </a:p>
          <a:p>
            <a:r>
              <a:rPr lang="en-US" sz="2800" b="1" dirty="0" err="1"/>
              <a:t>data_loader.py</a:t>
            </a:r>
            <a:r>
              <a:rPr lang="en-US" sz="2800" dirty="0"/>
              <a:t> computes </a:t>
            </a:r>
            <a:r>
              <a:rPr lang="en-US" sz="2800" b="1" dirty="0"/>
              <a:t>Technical Indicators</a:t>
            </a:r>
            <a:r>
              <a:rPr lang="en-US" sz="2800" dirty="0"/>
              <a:t> and may use </a:t>
            </a:r>
            <a:r>
              <a:rPr lang="en-US" sz="2800" b="1" dirty="0"/>
              <a:t>Forecasting Algorithms</a:t>
            </a:r>
            <a:endParaRPr lang="en-US" sz="2800" dirty="0"/>
          </a:p>
          <a:p>
            <a:r>
              <a:rPr lang="en-US" sz="2800" dirty="0"/>
              <a:t>The processed data, along with technical indicators, is used to define the </a:t>
            </a:r>
            <a:r>
              <a:rPr lang="en-US" sz="2800" b="1" dirty="0"/>
              <a:t>State Space</a:t>
            </a:r>
          </a:p>
          <a:p>
            <a:endParaRPr lang="en-US" sz="2800" b="1" dirty="0"/>
          </a:p>
          <a:p>
            <a:r>
              <a:rPr lang="en-US" sz="2800" b="1" dirty="0" err="1"/>
              <a:t>environment.py</a:t>
            </a:r>
            <a:r>
              <a:rPr lang="en-US" sz="2800" dirty="0"/>
              <a:t> defines the </a:t>
            </a:r>
            <a:r>
              <a:rPr lang="en-US" sz="2800" b="1" dirty="0"/>
              <a:t>Action Space</a:t>
            </a:r>
            <a:r>
              <a:rPr lang="en-US" sz="2800" dirty="0"/>
              <a:t> and </a:t>
            </a:r>
            <a:r>
              <a:rPr lang="en-US" sz="2800" b="1" dirty="0"/>
              <a:t>Reward Function</a:t>
            </a:r>
            <a:r>
              <a:rPr lang="en-US" sz="2800" dirty="0"/>
              <a:t>, and uses configurations from </a:t>
            </a:r>
            <a:r>
              <a:rPr lang="en-US" sz="2800" b="1" dirty="0" err="1"/>
              <a:t>config.py</a:t>
            </a:r>
            <a:r>
              <a:rPr lang="en-US" sz="2800" dirty="0"/>
              <a:t>.</a:t>
            </a:r>
          </a:p>
          <a:p>
            <a:endParaRPr lang="en-US" sz="2800" b="1" dirty="0"/>
          </a:p>
          <a:p>
            <a:r>
              <a:rPr lang="en-US" sz="2800" b="1" dirty="0" err="1"/>
              <a:t>main.py</a:t>
            </a:r>
            <a:r>
              <a:rPr lang="en-US" sz="2800" dirty="0"/>
              <a:t> initializes and coordinates the </a:t>
            </a:r>
            <a:r>
              <a:rPr lang="en-US" sz="2800" b="1" dirty="0"/>
              <a:t>Agent</a:t>
            </a:r>
            <a:r>
              <a:rPr lang="en-US" sz="2800" dirty="0"/>
              <a:t>, </a:t>
            </a:r>
            <a:r>
              <a:rPr lang="en-US" sz="2800" b="1" dirty="0"/>
              <a:t>Environment</a:t>
            </a:r>
            <a:r>
              <a:rPr lang="en-US" sz="2800" dirty="0"/>
              <a:t>, and configurations.</a:t>
            </a:r>
          </a:p>
          <a:p>
            <a:r>
              <a:rPr lang="en-US" sz="2800" dirty="0"/>
              <a:t>The </a:t>
            </a:r>
            <a:r>
              <a:rPr lang="en-US" sz="2800" b="1" dirty="0"/>
              <a:t>Agent</a:t>
            </a:r>
            <a:r>
              <a:rPr lang="en-US" sz="2800" dirty="0"/>
              <a:t> interacts with the </a:t>
            </a:r>
            <a:r>
              <a:rPr lang="en-US" sz="2800" b="1" dirty="0"/>
              <a:t>Environment</a:t>
            </a:r>
            <a:r>
              <a:rPr lang="en-US" sz="2800" dirty="0"/>
              <a:t> by taking actions from the </a:t>
            </a:r>
            <a:r>
              <a:rPr lang="en-US" sz="2800" b="1" dirty="0"/>
              <a:t>Action Space</a:t>
            </a:r>
            <a:r>
              <a:rPr lang="en-US" sz="2800" dirty="0"/>
              <a:t> based on the </a:t>
            </a:r>
            <a:r>
              <a:rPr lang="en-US" sz="2800" b="1" dirty="0"/>
              <a:t>State Space</a:t>
            </a:r>
            <a:r>
              <a:rPr lang="en-US" sz="2800" dirty="0"/>
              <a:t> and receives rewards calculated by the </a:t>
            </a:r>
            <a:r>
              <a:rPr lang="en-US" sz="2800" b="1" dirty="0"/>
              <a:t>Reward Function</a:t>
            </a:r>
            <a:r>
              <a:rPr lang="en-US" sz="2800" dirty="0"/>
              <a:t>.</a:t>
            </a:r>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33162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11/4/24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11/4/24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11/4/24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Trading Strategies</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baseline models</a:t>
            </a:r>
          </a:p>
          <a:p>
            <a:pPr marL="171450" indent="-171450">
              <a:buFont typeface="Arial" panose="020B0604020202020204" pitchFamily="34" charset="0"/>
              <a:buChar char="•"/>
            </a:pPr>
            <a:r>
              <a:rPr lang="en-US" sz="1100" dirty="0"/>
              <a:t>Run experiments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Configure Database</a:t>
            </a:r>
          </a:p>
          <a:p>
            <a:pPr marL="285750" indent="-285750">
              <a:buFont typeface="Arial" panose="020B0604020202020204" pitchFamily="34" charset="0"/>
              <a:buChar char="•"/>
            </a:pPr>
            <a:r>
              <a:rPr lang="en-US" sz="1100" dirty="0"/>
              <a:t>Develop UI</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UI and Database </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26388-3A92-254E-E58C-59CB84A3B64E}"/>
              </a:ext>
            </a:extLst>
          </p:cNvPr>
          <p:cNvPicPr>
            <a:picLocks noChangeAspect="1"/>
          </p:cNvPicPr>
          <p:nvPr/>
        </p:nvPicPr>
        <p:blipFill>
          <a:blip r:embed="rId3"/>
          <a:stretch>
            <a:fillRect/>
          </a:stretch>
        </p:blipFill>
        <p:spPr>
          <a:xfrm>
            <a:off x="2209800" y="5443"/>
            <a:ext cx="7772400" cy="6847114"/>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Domain and Architecture Models </a:t>
            </a:r>
          </a:p>
          <a:p>
            <a:r>
              <a:rPr lang="en-US" dirty="0"/>
              <a:t>Demo and code</a:t>
            </a:r>
          </a:p>
          <a:p>
            <a:r>
              <a:rPr lang="en-US" dirty="0"/>
              <a:t>Deliverables</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DEDDF-056D-8410-DDFF-C4D2CFD258E9}"/>
              </a:ext>
            </a:extLst>
          </p:cNvPr>
          <p:cNvPicPr>
            <a:picLocks noChangeAspect="1"/>
          </p:cNvPicPr>
          <p:nvPr/>
        </p:nvPicPr>
        <p:blipFill>
          <a:blip r:embed="rId3"/>
          <a:stretch>
            <a:fillRect/>
          </a:stretch>
        </p:blipFill>
        <p:spPr>
          <a:xfrm>
            <a:off x="1395819" y="752396"/>
            <a:ext cx="9400362" cy="5353208"/>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normAutofit/>
          </a:bodyPr>
          <a:lstStyle/>
          <a:p>
            <a:pPr marL="0" indent="0">
              <a:buNone/>
            </a:pPr>
            <a:endParaRPr lang="en-US" dirty="0"/>
          </a:p>
          <a:p>
            <a:r>
              <a:rPr lang="en-US" dirty="0"/>
              <a:t>Reinforcement Learning Algos</a:t>
            </a:r>
          </a:p>
          <a:p>
            <a:pPr lvl="1"/>
            <a:r>
              <a:rPr lang="en-US" dirty="0"/>
              <a:t>DQN</a:t>
            </a:r>
          </a:p>
          <a:p>
            <a:pPr lvl="1"/>
            <a:r>
              <a:rPr lang="en-US" dirty="0"/>
              <a:t>Reinforce</a:t>
            </a:r>
          </a:p>
          <a:p>
            <a:r>
              <a:rPr lang="en-US" dirty="0"/>
              <a:t>Pipeline Dev</a:t>
            </a:r>
          </a:p>
          <a:p>
            <a:pPr lvl="1"/>
            <a:r>
              <a:rPr lang="en-US" dirty="0"/>
              <a:t>Modeling Pipeline [in progress]</a:t>
            </a:r>
          </a:p>
          <a:p>
            <a:pPr lvl="1"/>
            <a:r>
              <a:rPr lang="en-US" dirty="0"/>
              <a:t>UI ideation started</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0A4C-7F94-9980-3A6F-81FFEF217D1E}"/>
              </a:ext>
            </a:extLst>
          </p:cNvPr>
          <p:cNvSpPr>
            <a:spLocks noGrp="1"/>
          </p:cNvSpPr>
          <p:nvPr>
            <p:ph type="title"/>
          </p:nvPr>
        </p:nvSpPr>
        <p:spPr/>
        <p:txBody>
          <a:bodyPr/>
          <a:lstStyle/>
          <a:p>
            <a:r>
              <a:rPr lang="en-US" dirty="0"/>
              <a:t>Main Scripts</a:t>
            </a:r>
          </a:p>
        </p:txBody>
      </p:sp>
      <p:sp>
        <p:nvSpPr>
          <p:cNvPr id="3" name="Content Placeholder 2">
            <a:extLst>
              <a:ext uri="{FF2B5EF4-FFF2-40B4-BE49-F238E27FC236}">
                <a16:creationId xmlns:a16="http://schemas.microsoft.com/office/drawing/2014/main" id="{CAAE9C95-91B9-B8DD-9872-59F40AEF6D23}"/>
              </a:ext>
            </a:extLst>
          </p:cNvPr>
          <p:cNvSpPr>
            <a:spLocks noGrp="1"/>
          </p:cNvSpPr>
          <p:nvPr>
            <p:ph idx="1"/>
          </p:nvPr>
        </p:nvSpPr>
        <p:spPr>
          <a:xfrm>
            <a:off x="1115568" y="2407685"/>
            <a:ext cx="4894463" cy="3694176"/>
          </a:xfrm>
        </p:spPr>
        <p:txBody>
          <a:bodyPr>
            <a:normAutofit/>
          </a:bodyPr>
          <a:lstStyle/>
          <a:p>
            <a:pPr marL="0" indent="0">
              <a:buNone/>
            </a:pPr>
            <a:r>
              <a:rPr lang="en-US" dirty="0"/>
              <a:t>Environment.py</a:t>
            </a:r>
          </a:p>
          <a:p>
            <a:r>
              <a:rPr lang="en-US" sz="2200" dirty="0"/>
              <a:t>Framework for RL agent to interact with simulated environment.</a:t>
            </a:r>
          </a:p>
          <a:p>
            <a:pPr lvl="1"/>
            <a:r>
              <a:rPr lang="en-US" sz="1800" dirty="0"/>
              <a:t>Initialize</a:t>
            </a:r>
          </a:p>
          <a:p>
            <a:pPr lvl="1"/>
            <a:r>
              <a:rPr lang="en-US" sz="1800" dirty="0"/>
              <a:t>Reset</a:t>
            </a:r>
          </a:p>
          <a:p>
            <a:pPr lvl="1"/>
            <a:r>
              <a:rPr lang="en-US" sz="1800" dirty="0"/>
              <a:t>retrieves observation</a:t>
            </a:r>
          </a:p>
          <a:p>
            <a:pPr lvl="1"/>
            <a:r>
              <a:rPr lang="en-US" sz="1800" dirty="0"/>
              <a:t>Step(action, record that, update values, reward, move to next episode)</a:t>
            </a:r>
          </a:p>
          <a:p>
            <a:pPr lvl="1"/>
            <a:r>
              <a:rPr lang="en-US" sz="1800" dirty="0"/>
              <a:t>Render Output</a:t>
            </a:r>
          </a:p>
          <a:p>
            <a:endParaRPr lang="en-US" dirty="0"/>
          </a:p>
          <a:p>
            <a:endParaRPr lang="en-US" dirty="0"/>
          </a:p>
        </p:txBody>
      </p:sp>
      <p:sp>
        <p:nvSpPr>
          <p:cNvPr id="5" name="Content Placeholder 2">
            <a:extLst>
              <a:ext uri="{FF2B5EF4-FFF2-40B4-BE49-F238E27FC236}">
                <a16:creationId xmlns:a16="http://schemas.microsoft.com/office/drawing/2014/main" id="{6539EE81-9452-0209-588B-2CB4F6136A09}"/>
              </a:ext>
            </a:extLst>
          </p:cNvPr>
          <p:cNvSpPr txBox="1">
            <a:spLocks/>
          </p:cNvSpPr>
          <p:nvPr/>
        </p:nvSpPr>
        <p:spPr>
          <a:xfrm>
            <a:off x="6199632" y="2407685"/>
            <a:ext cx="4894463"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Agent.py – DQN value based</a:t>
            </a:r>
          </a:p>
          <a:p>
            <a:r>
              <a:rPr lang="en-US" sz="2200" dirty="0"/>
              <a:t>Framework for RL agent.</a:t>
            </a:r>
          </a:p>
          <a:p>
            <a:pPr lvl="1"/>
            <a:r>
              <a:rPr lang="en-US" sz="1800" dirty="0"/>
              <a:t>Initialize agent and parameters</a:t>
            </a:r>
          </a:p>
          <a:p>
            <a:pPr lvl="1"/>
            <a:r>
              <a:rPr lang="en-US" sz="1800" dirty="0"/>
              <a:t>Builds model</a:t>
            </a:r>
          </a:p>
          <a:p>
            <a:pPr lvl="1"/>
            <a:r>
              <a:rPr lang="en-US" sz="1800" dirty="0"/>
              <a:t>Update models and remember</a:t>
            </a:r>
          </a:p>
          <a:p>
            <a:pPr lvl="1"/>
            <a:r>
              <a:rPr lang="en-US" sz="1800" dirty="0"/>
              <a:t>Selects actions </a:t>
            </a:r>
          </a:p>
          <a:p>
            <a:pPr lvl="1"/>
            <a:r>
              <a:rPr lang="en-US" sz="1800" dirty="0"/>
              <a:t>Replays – train network from past episodes</a:t>
            </a:r>
          </a:p>
          <a:p>
            <a:endParaRPr lang="en-US" dirty="0"/>
          </a:p>
          <a:p>
            <a:endParaRPr lang="en-US" dirty="0"/>
          </a:p>
        </p:txBody>
      </p:sp>
    </p:spTree>
    <p:extLst>
      <p:ext uri="{BB962C8B-B14F-4D97-AF65-F5344CB8AC3E}">
        <p14:creationId xmlns:p14="http://schemas.microsoft.com/office/powerpoint/2010/main" val="370846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 III</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RL algorithm</a:t>
            </a:r>
          </a:p>
          <a:p>
            <a:r>
              <a:rPr lang="en-US" dirty="0"/>
              <a:t>Integration of TSA and RL</a:t>
            </a:r>
          </a:p>
          <a:p>
            <a:r>
              <a:rPr lang="en-US" dirty="0"/>
              <a:t>Basic UI for the project – frameworks and prototype</a:t>
            </a:r>
          </a:p>
          <a:p>
            <a:pPr marL="0" indent="0">
              <a:buNone/>
            </a:pPr>
            <a:endParaRPr lang="en-US" dirty="0"/>
          </a:p>
        </p:txBody>
      </p:sp>
    </p:spTree>
    <p:extLst>
      <p:ext uri="{BB962C8B-B14F-4D97-AF65-F5344CB8AC3E}">
        <p14:creationId xmlns:p14="http://schemas.microsoft.com/office/powerpoint/2010/main" val="4213185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4" name="Picture 3">
            <a:extLst>
              <a:ext uri="{FF2B5EF4-FFF2-40B4-BE49-F238E27FC236}">
                <a16:creationId xmlns:a16="http://schemas.microsoft.com/office/drawing/2014/main" id="{2CB31C98-C4C8-C23C-4F52-D9E2C3B61674}"/>
              </a:ext>
            </a:extLst>
          </p:cNvPr>
          <p:cNvPicPr>
            <a:picLocks noChangeAspect="1"/>
          </p:cNvPicPr>
          <p:nvPr/>
        </p:nvPicPr>
        <p:blipFill>
          <a:blip r:embed="rId2"/>
          <a:stretch>
            <a:fillRect/>
          </a:stretch>
        </p:blipFill>
        <p:spPr>
          <a:xfrm>
            <a:off x="1267974" y="1605367"/>
            <a:ext cx="10024310" cy="470399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C89B3E-54F4-13DA-9F3E-C191763E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0B352-429F-73E7-48F7-EC02EF7243C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7BCA349-9EAA-B3D7-4E77-DB1B1779C2EF}"/>
              </a:ext>
            </a:extLst>
          </p:cNvPr>
          <p:cNvSpPr>
            <a:spLocks noGrp="1"/>
          </p:cNvSpPr>
          <p:nvPr>
            <p:ph idx="1"/>
          </p:nvPr>
        </p:nvSpPr>
        <p:spPr/>
        <p:txBody>
          <a:bodyPr/>
          <a:lstStyle/>
          <a:p>
            <a:endParaRPr lang="en-US" dirty="0"/>
          </a:p>
          <a:p>
            <a:r>
              <a:rPr lang="en-US" dirty="0"/>
              <a:t>Trend strategy simulations [Started]</a:t>
            </a:r>
          </a:p>
          <a:p>
            <a:pPr lvl="1"/>
            <a:r>
              <a:rPr lang="en-US" dirty="0"/>
              <a:t>Momentum based</a:t>
            </a:r>
          </a:p>
          <a:p>
            <a:pPr lvl="1"/>
            <a:r>
              <a:rPr lang="en-US" dirty="0"/>
              <a:t>Mean Reversion</a:t>
            </a:r>
          </a:p>
          <a:p>
            <a:pPr lvl="1"/>
            <a:r>
              <a:rPr lang="en-US" dirty="0"/>
              <a:t>Simple MA Crossover</a:t>
            </a:r>
          </a:p>
          <a:p>
            <a:pPr lvl="1"/>
            <a:r>
              <a:rPr lang="en-US" dirty="0"/>
              <a:t>Breakout Strategies</a:t>
            </a:r>
          </a:p>
        </p:txBody>
      </p:sp>
    </p:spTree>
    <p:extLst>
      <p:ext uri="{BB962C8B-B14F-4D97-AF65-F5344CB8AC3E}">
        <p14:creationId xmlns:p14="http://schemas.microsoft.com/office/powerpoint/2010/main" val="194188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D05454-85BB-A27A-EDA7-D06016D1A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FCA26-A96A-6239-8BD8-16211573EE7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77AA33-623E-14CF-B313-8A6906BBAFF7}"/>
              </a:ext>
            </a:extLst>
          </p:cNvPr>
          <p:cNvSpPr>
            <a:spLocks noGrp="1"/>
          </p:cNvSpPr>
          <p:nvPr>
            <p:ph idx="1"/>
          </p:nvPr>
        </p:nvSpPr>
        <p:spPr/>
        <p:txBody>
          <a:bodyPr/>
          <a:lstStyle/>
          <a:p>
            <a:endParaRPr lang="en-US" dirty="0"/>
          </a:p>
          <a:p>
            <a:r>
              <a:rPr lang="en-US" dirty="0"/>
              <a:t>Develop Pipelines to automate processes</a:t>
            </a:r>
          </a:p>
          <a:p>
            <a:pPr lvl="1"/>
            <a:r>
              <a:rPr lang="en-US" dirty="0"/>
              <a:t>Data Cleaning Pipeline</a:t>
            </a:r>
          </a:p>
          <a:p>
            <a:pPr lvl="1"/>
            <a:r>
              <a:rPr lang="en-US" dirty="0"/>
              <a:t>Feature engineering Pipeline</a:t>
            </a:r>
          </a:p>
          <a:p>
            <a:pPr lvl="1"/>
            <a:r>
              <a:rPr lang="en-US" dirty="0"/>
              <a:t>Pipeline Orchestration</a:t>
            </a:r>
          </a:p>
          <a:p>
            <a:pPr lvl="1"/>
            <a:r>
              <a:rPr lang="en-US" dirty="0"/>
              <a:t>Testing and Validation</a:t>
            </a:r>
          </a:p>
        </p:txBody>
      </p:sp>
    </p:spTree>
    <p:extLst>
      <p:ext uri="{BB962C8B-B14F-4D97-AF65-F5344CB8AC3E}">
        <p14:creationId xmlns:p14="http://schemas.microsoft.com/office/powerpoint/2010/main" val="220547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4AD183C-8DB8-7AE2-8303-E6E4257BB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2037-D345-2C9F-0092-7C15CAB27610}"/>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2CDB497-FCA6-C21D-A5B5-CEB62934C740}"/>
              </a:ext>
            </a:extLst>
          </p:cNvPr>
          <p:cNvSpPr>
            <a:spLocks noGrp="1"/>
          </p:cNvSpPr>
          <p:nvPr>
            <p:ph idx="1"/>
          </p:nvPr>
        </p:nvSpPr>
        <p:spPr/>
        <p:txBody>
          <a:bodyPr/>
          <a:lstStyle/>
          <a:p>
            <a:endParaRPr lang="en-US" dirty="0"/>
          </a:p>
          <a:p>
            <a:r>
              <a:rPr lang="en-US" dirty="0"/>
              <a:t>Database Configuration</a:t>
            </a:r>
          </a:p>
          <a:p>
            <a:pPr lvl="1"/>
            <a:r>
              <a:rPr lang="en-US" dirty="0"/>
              <a:t>Schema Design</a:t>
            </a:r>
          </a:p>
          <a:p>
            <a:pPr lvl="1"/>
            <a:r>
              <a:rPr lang="en-US" dirty="0"/>
              <a:t>Setup</a:t>
            </a:r>
          </a:p>
          <a:p>
            <a:pPr lvl="1"/>
            <a:r>
              <a:rPr lang="en-US" dirty="0"/>
              <a:t>Integration with Pipelines</a:t>
            </a:r>
          </a:p>
        </p:txBody>
      </p:sp>
    </p:spTree>
    <p:extLst>
      <p:ext uri="{BB962C8B-B14F-4D97-AF65-F5344CB8AC3E}">
        <p14:creationId xmlns:p14="http://schemas.microsoft.com/office/powerpoint/2010/main" val="330514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ADD3319-C36C-542D-D4CF-3A7A2FE62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1B13E-5E28-1F59-D19C-197B90029CA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460FB9-7CA1-2891-3CE9-E384BE4D20BE}"/>
              </a:ext>
            </a:extLst>
          </p:cNvPr>
          <p:cNvSpPr>
            <a:spLocks noGrp="1"/>
          </p:cNvSpPr>
          <p:nvPr>
            <p:ph idx="1"/>
          </p:nvPr>
        </p:nvSpPr>
        <p:spPr/>
        <p:txBody>
          <a:bodyPr/>
          <a:lstStyle/>
          <a:p>
            <a:endParaRPr lang="en-US" dirty="0"/>
          </a:p>
          <a:p>
            <a:r>
              <a:rPr lang="en-US" dirty="0"/>
              <a:t>User Interface</a:t>
            </a:r>
          </a:p>
          <a:p>
            <a:pPr lvl="1"/>
            <a:r>
              <a:rPr lang="en-US" dirty="0"/>
              <a:t>Basic Wireframe</a:t>
            </a:r>
          </a:p>
          <a:p>
            <a:pPr lvl="1"/>
            <a:r>
              <a:rPr lang="en-US" dirty="0"/>
              <a:t>UI Dev after finalizing framework</a:t>
            </a:r>
          </a:p>
          <a:p>
            <a:pPr lvl="1"/>
            <a:r>
              <a:rPr lang="en-US" dirty="0"/>
              <a:t>Reporting and exporting functionality</a:t>
            </a:r>
          </a:p>
        </p:txBody>
      </p:sp>
    </p:spTree>
    <p:extLst>
      <p:ext uri="{BB962C8B-B14F-4D97-AF65-F5344CB8AC3E}">
        <p14:creationId xmlns:p14="http://schemas.microsoft.com/office/powerpoint/2010/main" val="616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Updated Domain and architecture Models</a:t>
            </a:r>
          </a:p>
          <a:p>
            <a:r>
              <a:rPr lang="en-US" dirty="0"/>
              <a:t>Deliverables</a:t>
            </a:r>
          </a:p>
          <a:p>
            <a:r>
              <a:rPr lang="en-US" dirty="0"/>
              <a:t>Gantt Chart</a:t>
            </a:r>
          </a:p>
        </p:txBody>
      </p:sp>
    </p:spTree>
    <p:extLst>
      <p:ext uri="{BB962C8B-B14F-4D97-AF65-F5344CB8AC3E}">
        <p14:creationId xmlns:p14="http://schemas.microsoft.com/office/powerpoint/2010/main" val="105065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customXml/itemProps3.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6714</TotalTime>
  <Words>2870</Words>
  <Application>Microsoft Macintosh PowerPoint</Application>
  <PresentationFormat>Widescreen</PresentationFormat>
  <Paragraphs>378</Paragraphs>
  <Slides>34</Slides>
  <Notes>20</Notes>
  <HiddenSlides>19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Agenda</vt:lpstr>
      <vt:lpstr>Overview</vt:lpstr>
      <vt:lpstr>Proposed Project </vt:lpstr>
      <vt:lpstr>Optimizing + Reinforcement Learning</vt:lpstr>
      <vt:lpstr>Approach</vt:lpstr>
      <vt:lpstr>Approach – Semester 1</vt:lpstr>
      <vt:lpstr>Approach – Semester 2</vt:lpstr>
      <vt:lpstr>Approach</vt:lpstr>
      <vt:lpstr>Domain Model</vt:lpstr>
      <vt:lpstr>PowerPoint Presentation</vt:lpstr>
      <vt:lpstr>Architecture Model</vt:lpstr>
      <vt:lpstr>PowerPoint Presentation</vt:lpstr>
      <vt:lpstr>Data Foundations</vt:lpstr>
      <vt:lpstr>Intelligence Core</vt:lpstr>
      <vt:lpstr>User Interface</vt:lpstr>
      <vt:lpstr>GitHub and Demo</vt:lpstr>
      <vt:lpstr>Deliverables</vt:lpstr>
      <vt:lpstr>Main Scripts</vt:lpstr>
      <vt:lpstr>Deliverables By Stand up III</vt:lpstr>
      <vt:lpstr>Gantt Chart</vt:lpstr>
      <vt:lpstr>Thank you</vt:lpstr>
      <vt:lpstr>Deliverables</vt:lpstr>
      <vt:lpstr>Deliverables</vt:lpstr>
      <vt:lpstr>Deliverables</vt:lpstr>
      <vt:lpstr>Deliverables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119</cp:revision>
  <dcterms:created xsi:type="dcterms:W3CDTF">2024-03-24T22:14:28Z</dcterms:created>
  <dcterms:modified xsi:type="dcterms:W3CDTF">2024-11-05T16:05:30Z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