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257" r:id="rId6"/>
    <p:sldId id="270" r:id="rId7"/>
    <p:sldId id="267" r:id="rId8"/>
    <p:sldId id="280" r:id="rId9"/>
    <p:sldId id="273" r:id="rId10"/>
    <p:sldId id="274" r:id="rId11"/>
    <p:sldId id="269" r:id="rId12"/>
    <p:sldId id="282" r:id="rId13"/>
    <p:sldId id="289" r:id="rId14"/>
    <p:sldId id="275" r:id="rId15"/>
    <p:sldId id="290" r:id="rId16"/>
    <p:sldId id="276" r:id="rId17"/>
    <p:sldId id="278" r:id="rId18"/>
    <p:sldId id="279" r:id="rId19"/>
    <p:sldId id="277" r:id="rId20"/>
    <p:sldId id="283" r:id="rId21"/>
    <p:sldId id="284" r:id="rId22"/>
    <p:sldId id="286" r:id="rId23"/>
    <p:sldId id="285" r:id="rId24"/>
    <p:sldId id="291" r:id="rId25"/>
    <p:sldId id="292" r:id="rId26"/>
    <p:sldId id="287" r:id="rId27"/>
    <p:sldId id="293" r:id="rId28"/>
    <p:sldId id="294" r:id="rId29"/>
    <p:sldId id="301" r:id="rId30"/>
    <p:sldId id="295" r:id="rId31"/>
    <p:sldId id="268" r:id="rId32"/>
    <p:sldId id="300" r:id="rId33"/>
    <p:sldId id="297" r:id="rId34"/>
    <p:sldId id="296" r:id="rId35"/>
    <p:sldId id="298"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45" autoAdjust="0"/>
    <p:restoredTop sz="89865" autoAdjust="0"/>
  </p:normalViewPr>
  <p:slideViewPr>
    <p:cSldViewPr snapToGrid="0">
      <p:cViewPr varScale="1">
        <p:scale>
          <a:sx n="178" d="100"/>
          <a:sy n="178" d="100"/>
        </p:scale>
        <p:origin x="8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41FD0-D915-4EC7-8384-5AFD352B34A1}" type="datetimeFigureOut">
              <a:rPr lang="en-US" smtClean="0"/>
              <a:t>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D13CD-66F2-4CB3-ACBB-6CF6081D754D}" type="slidenum">
              <a:rPr lang="en-US" smtClean="0"/>
              <a:t>‹#›</a:t>
            </a:fld>
            <a:endParaRPr lang="en-US"/>
          </a:p>
        </p:txBody>
      </p:sp>
    </p:spTree>
    <p:extLst>
      <p:ext uri="{BB962C8B-B14F-4D97-AF65-F5344CB8AC3E}">
        <p14:creationId xmlns:p14="http://schemas.microsoft.com/office/powerpoint/2010/main" val="228788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youtu.be/MW3oHn7qJ_U?si=mH5LQneZ6YnvbA_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Dow Jones Industrial Average (DJI)</a:t>
            </a:r>
            <a:r>
              <a:rPr lang="en-US" sz="1800" dirty="0">
                <a:solidFill>
                  <a:srgbClr val="ECECEC"/>
                </a:solidFill>
                <a:effectLst/>
                <a:latin typeface="Segoe UI" panose="020B0502040204020203" pitchFamily="34" charset="0"/>
                <a:ea typeface="Times New Roman" panose="02020603050405020304" pitchFamily="18" charset="0"/>
              </a:rPr>
              <a:t>: The DJI is one of the oldest and most widely recognized stock market indices in the world. It tracks the performance of 30 large, publicly-owned companies based in the United States, often referred to as "blue-chip" stocks. Understanding the composition, behavior, and historical performance of the DJI is crucial, as it provides insights into the broader market trends and economic health.</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Reinforcement Learning (RL)</a:t>
            </a:r>
            <a:r>
              <a:rPr lang="en-US" sz="1800" dirty="0">
                <a:solidFill>
                  <a:srgbClr val="ECECEC"/>
                </a:solidFill>
                <a:effectLst/>
                <a:latin typeface="Segoe UI" panose="020B0502040204020203" pitchFamily="34" charset="0"/>
                <a:ea typeface="Times New Roman" panose="02020603050405020304" pitchFamily="18" charset="0"/>
              </a:rPr>
              <a:t>: RL is a type of machine learning where an agent learns to make decisions by performing actions and receiving feedback in the form of rewards or penalties. In the context of stock trading, the agent would make buy, hold, or sell decisions based on stock price data and receive rewards based on the profitability of those actions.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Stock Market Fundamentals</a:t>
            </a:r>
            <a:r>
              <a:rPr lang="en-US" sz="1800" dirty="0">
                <a:solidFill>
                  <a:srgbClr val="ECECEC"/>
                </a:solidFill>
                <a:effectLst/>
                <a:latin typeface="Segoe UI" panose="020B0502040204020203" pitchFamily="34" charset="0"/>
                <a:ea typeface="Times New Roman" panose="02020603050405020304" pitchFamily="18" charset="0"/>
              </a:rPr>
              <a:t>: A solid understanding of stock market fundamentals, including how stocks are bought and sold, what influences stock prices (such as earnings reports, market sentiment, economic indicators), and basic financial metrics, is essential. This knowledge aids in interpreting model predictions and formulating effective trading strategies.</a:t>
            </a: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b="1"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Time Series Analysis</a:t>
            </a:r>
            <a:r>
              <a:rPr lang="en-US" sz="1800"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 Since stock prices are time series data, familiarity with time series analysis is crucial. This includes understanding concepts like trend, seasonality, and noise, as well as statistical models and techniques used to analyze time-dependent data sequences.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3</a:t>
            </a:fld>
            <a:endParaRPr lang="en-US"/>
          </a:p>
        </p:txBody>
      </p:sp>
    </p:spTree>
    <p:extLst>
      <p:ext uri="{BB962C8B-B14F-4D97-AF65-F5344CB8AC3E}">
        <p14:creationId xmlns:p14="http://schemas.microsoft.com/office/powerpoint/2010/main" val="66606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Machine/Deep Learning</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Utilizes advanced algorithms for predictive modeling.</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Adapts to market dynamics and learns from new data.</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Continuous improvement of models for better accuracy.</a:t>
            </a:r>
          </a:p>
          <a:p>
            <a:pPr algn="l">
              <a:buFont typeface="Arial" panose="020B0604020202020204" pitchFamily="34" charset="0"/>
              <a:buChar char="•"/>
            </a:pPr>
            <a:r>
              <a:rPr lang="en-US" b="1" i="0" dirty="0">
                <a:solidFill>
                  <a:srgbClr val="ECECEC"/>
                </a:solidFill>
                <a:effectLst/>
                <a:highlight>
                  <a:srgbClr val="212121"/>
                </a:highlight>
                <a:latin typeface="Söhne"/>
              </a:rPr>
              <a:t>RL Agent</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Processes historical and real-time data to make data-driven trading decisions.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Learns optimal actions by maximizing the reward function.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Simulates various trading strategies to identify the most effective ones.</a:t>
            </a:r>
          </a:p>
          <a:p>
            <a:pPr algn="l">
              <a:buFont typeface="Arial" panose="020B0604020202020204" pitchFamily="34" charset="0"/>
              <a:buChar char="•"/>
            </a:pPr>
            <a:r>
              <a:rPr lang="en-US" b="1" i="0" dirty="0">
                <a:solidFill>
                  <a:srgbClr val="ECECEC"/>
                </a:solidFill>
                <a:effectLst/>
                <a:highlight>
                  <a:srgbClr val="212121"/>
                </a:highlight>
                <a:latin typeface="Söhne"/>
              </a:rPr>
              <a:t>Algorithms</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Optimization of trading strategies based on machine learning insights.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Designing trading signals that capture market opportunities.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Rigorous </a:t>
            </a:r>
            <a:r>
              <a:rPr lang="en-US" b="0" i="0" dirty="0" err="1">
                <a:solidFill>
                  <a:srgbClr val="ECECEC"/>
                </a:solidFill>
                <a:effectLst/>
                <a:highlight>
                  <a:srgbClr val="212121"/>
                </a:highlight>
                <a:latin typeface="Söhne"/>
              </a:rPr>
              <a:t>backtesting</a:t>
            </a:r>
            <a:r>
              <a:rPr lang="en-US" b="0" i="0" dirty="0">
                <a:solidFill>
                  <a:srgbClr val="ECECEC"/>
                </a:solidFill>
                <a:effectLst/>
                <a:highlight>
                  <a:srgbClr val="212121"/>
                </a:highlight>
                <a:latin typeface="Söhne"/>
              </a:rPr>
              <a:t> to validate strategies before live-market execution.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21</a:t>
            </a:fld>
            <a:endParaRPr lang="en-US"/>
          </a:p>
        </p:txBody>
      </p:sp>
    </p:spTree>
    <p:extLst>
      <p:ext uri="{BB962C8B-B14F-4D97-AF65-F5344CB8AC3E}">
        <p14:creationId xmlns:p14="http://schemas.microsoft.com/office/powerpoint/2010/main" val="19585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User Interface</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Will have a interactive dashboard for visualization.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Real-time display of market analytics and different types of strategies to try out</a:t>
            </a:r>
          </a:p>
          <a:p>
            <a:pPr algn="l">
              <a:buFont typeface="Arial" panose="020B0604020202020204" pitchFamily="34" charset="0"/>
              <a:buChar char="•"/>
            </a:pPr>
            <a:r>
              <a:rPr lang="en-US" b="1" i="0" dirty="0">
                <a:solidFill>
                  <a:srgbClr val="ECECEC"/>
                </a:solidFill>
                <a:effectLst/>
                <a:highlight>
                  <a:srgbClr val="212121"/>
                </a:highlight>
                <a:latin typeface="Söhne"/>
              </a:rPr>
              <a:t>Feedback Loop</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takes user feedback and adjustments for system refinement.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Allows for customizations and preferences in the trading strategy.</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Feedback will be used to fine-tune models and improve future predictions.</a:t>
            </a:r>
          </a:p>
          <a:p>
            <a:pPr algn="l">
              <a:buFont typeface="Arial" panose="020B0604020202020204" pitchFamily="34" charset="0"/>
              <a:buNone/>
            </a:pPr>
            <a:endParaRPr lang="en-US" b="0" i="0" dirty="0">
              <a:solidFill>
                <a:srgbClr val="ECECEC"/>
              </a:solidFill>
              <a:effectLst/>
              <a:highlight>
                <a:srgbClr val="212121"/>
              </a:highlight>
              <a:latin typeface="Söhne"/>
            </a:endParaRP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Presents analyzed data and insights in an accessible format.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Delivers clear trading signals for user execution.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Facilitates evaluation of the system’s performance and strategy effectiveness.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22</a:t>
            </a:fld>
            <a:endParaRPr lang="en-US"/>
          </a:p>
        </p:txBody>
      </p:sp>
    </p:spTree>
    <p:extLst>
      <p:ext uri="{BB962C8B-B14F-4D97-AF65-F5344CB8AC3E}">
        <p14:creationId xmlns:p14="http://schemas.microsoft.com/office/powerpoint/2010/main" val="137768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major updates</a:t>
            </a:r>
          </a:p>
          <a:p>
            <a:endParaRPr lang="en-US" dirty="0"/>
          </a:p>
          <a:p>
            <a:r>
              <a:rPr lang="en-US" dirty="0"/>
              <a:t>Pipeline for the data ingestion and processing</a:t>
            </a:r>
          </a:p>
          <a:p>
            <a:endParaRPr lang="en-US" dirty="0"/>
          </a:p>
          <a:p>
            <a:r>
              <a:rPr lang="en-US" dirty="0"/>
              <a:t>In ml module, more clarity </a:t>
            </a:r>
          </a:p>
          <a:p>
            <a:r>
              <a:rPr lang="en-US" dirty="0" err="1"/>
              <a:t>Rl</a:t>
            </a:r>
            <a:r>
              <a:rPr lang="en-US" dirty="0"/>
              <a:t> agent trained on specific strategies </a:t>
            </a:r>
          </a:p>
          <a:p>
            <a:endParaRPr lang="en-US" dirty="0"/>
          </a:p>
          <a:p>
            <a:endParaRPr lang="en-US" dirty="0"/>
          </a:p>
          <a:p>
            <a:endParaRPr lang="en-US" dirty="0"/>
          </a:p>
          <a:p>
            <a:r>
              <a:rPr lang="en-US" dirty="0"/>
              <a:t>The core learning mechanism, which could use algorithms like Q-learning or Actor-Critic to model the agent’s decision-making process.</a:t>
            </a:r>
          </a:p>
          <a:p>
            <a:endParaRPr lang="en-US" dirty="0"/>
          </a:p>
          <a:p>
            <a:endParaRPr lang="en-US" dirty="0"/>
          </a:p>
          <a:p>
            <a:pPr>
              <a:buFont typeface="Arial" panose="020B0604020202020204" pitchFamily="34" charset="0"/>
              <a:buChar char="•"/>
            </a:pPr>
            <a:r>
              <a:rPr lang="en-US" b="1" dirty="0"/>
              <a:t>Q-learning</a:t>
            </a:r>
            <a:r>
              <a:rPr lang="en-US" dirty="0"/>
              <a:t> is a value-based RL method where the agent learns a </a:t>
            </a:r>
            <a:r>
              <a:rPr lang="en-US" b="1" dirty="0"/>
              <a:t>Q-value</a:t>
            </a:r>
            <a:r>
              <a:rPr lang="en-US" dirty="0"/>
              <a:t> for each state-action pair, representing the expected future reward of taking a particular action in a given </a:t>
            </a:r>
            <a:r>
              <a:rPr lang="en-US" dirty="0" err="1"/>
              <a:t>state.</a:t>
            </a:r>
            <a:r>
              <a:rPr lang="en-US" b="1" dirty="0" err="1"/>
              <a:t>States</a:t>
            </a:r>
            <a:r>
              <a:rPr lang="en-US" dirty="0"/>
              <a:t>: The agent’s observations of the market (e.g., price trends, indicators).</a:t>
            </a:r>
          </a:p>
          <a:p>
            <a:pPr>
              <a:buFont typeface="Arial" panose="020B0604020202020204" pitchFamily="34" charset="0"/>
              <a:buChar char="•"/>
            </a:pPr>
            <a:r>
              <a:rPr lang="en-US" b="1" dirty="0"/>
              <a:t>Actions</a:t>
            </a:r>
            <a:r>
              <a:rPr lang="en-US" dirty="0"/>
              <a:t>: Buy, sell, or hold a stock.</a:t>
            </a:r>
          </a:p>
          <a:p>
            <a:pPr>
              <a:buFont typeface="Arial" panose="020B0604020202020204" pitchFamily="34" charset="0"/>
              <a:buChar char="•"/>
            </a:pPr>
            <a:r>
              <a:rPr lang="en-US" b="1" dirty="0"/>
              <a:t>Reward</a:t>
            </a:r>
            <a:r>
              <a:rPr lang="en-US" dirty="0"/>
              <a:t>: Profit or loss from each trading action.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23</a:t>
            </a:fld>
            <a:endParaRPr lang="en-US"/>
          </a:p>
        </p:txBody>
      </p:sp>
    </p:spTree>
    <p:extLst>
      <p:ext uri="{BB962C8B-B14F-4D97-AF65-F5344CB8AC3E}">
        <p14:creationId xmlns:p14="http://schemas.microsoft.com/office/powerpoint/2010/main" val="1520507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531D13CD-66F2-4CB3-ACBB-6CF6081D754D}" type="slidenum">
              <a:rPr lang="en-US" smtClean="0"/>
              <a:t>25</a:t>
            </a:fld>
            <a:endParaRPr lang="en-US"/>
          </a:p>
        </p:txBody>
      </p:sp>
    </p:spTree>
    <p:extLst>
      <p:ext uri="{BB962C8B-B14F-4D97-AF65-F5344CB8AC3E}">
        <p14:creationId xmlns:p14="http://schemas.microsoft.com/office/powerpoint/2010/main" val="4275607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C7BEB-39ED-EEAC-625A-BBE230653E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BB648-B884-00D1-BCF9-DC160EE57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7543E8-5AAB-DFB2-458F-63C08638938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Basic Strategy Implementation</a:t>
            </a:r>
            <a:r>
              <a:rPr lang="en-US" dirty="0">
                <a:solidFill>
                  <a:srgbClr val="0E0E0E"/>
                </a:solidFill>
                <a:effectLst/>
                <a:latin typeface=".SF NS"/>
              </a:rPr>
              <a:t>:</a:t>
            </a:r>
          </a:p>
          <a:p>
            <a:r>
              <a:rPr lang="en-US" dirty="0">
                <a:solidFill>
                  <a:srgbClr val="0E0E0E"/>
                </a:solidFill>
                <a:effectLst/>
                <a:latin typeface=".SF NS"/>
              </a:rPr>
              <a:t>• Code basic momentum strategy using indicators such as </a:t>
            </a:r>
            <a:r>
              <a:rPr lang="en-US" b="1" dirty="0">
                <a:solidFill>
                  <a:srgbClr val="0E0E0E"/>
                </a:solidFill>
                <a:effectLst/>
                <a:latin typeface=".SF NS"/>
              </a:rPr>
              <a:t>RSI</a:t>
            </a:r>
            <a:r>
              <a:rPr lang="en-US" dirty="0">
                <a:solidFill>
                  <a:srgbClr val="0E0E0E"/>
                </a:solidFill>
                <a:effectLst/>
                <a:latin typeface=".SF NS"/>
              </a:rPr>
              <a:t> or </a:t>
            </a:r>
            <a:r>
              <a:rPr lang="en-US" b="1" dirty="0">
                <a:solidFill>
                  <a:srgbClr val="0E0E0E"/>
                </a:solidFill>
                <a:effectLst/>
                <a:latin typeface=".SF NS"/>
              </a:rPr>
              <a:t>moving averages</a:t>
            </a:r>
            <a:r>
              <a:rPr lang="en-US" dirty="0">
                <a:solidFill>
                  <a:srgbClr val="0E0E0E"/>
                </a:solidFill>
                <a:effectLst/>
                <a:latin typeface=".SF NS"/>
              </a:rPr>
              <a:t>.</a:t>
            </a:r>
          </a:p>
          <a:p>
            <a:r>
              <a:rPr lang="en-US" dirty="0">
                <a:solidFill>
                  <a:srgbClr val="0E0E0E"/>
                </a:solidFill>
                <a:effectLst/>
                <a:latin typeface=".SF NS"/>
              </a:rPr>
              <a:t>• Code the trend-following strategy using </a:t>
            </a:r>
            <a:r>
              <a:rPr lang="en-US" b="1" dirty="0">
                <a:solidFill>
                  <a:srgbClr val="0E0E0E"/>
                </a:solidFill>
                <a:effectLst/>
                <a:latin typeface=".SF NS"/>
              </a:rPr>
              <a:t>moving averages</a:t>
            </a:r>
            <a:r>
              <a:rPr lang="en-US" dirty="0">
                <a:solidFill>
                  <a:srgbClr val="0E0E0E"/>
                </a:solidFill>
                <a:effectLst/>
                <a:latin typeface=".SF NS"/>
              </a:rPr>
              <a:t> or other trend indicators.</a:t>
            </a:r>
          </a:p>
          <a:p>
            <a:endParaRPr lang="en-US" dirty="0">
              <a:solidFill>
                <a:srgbClr val="0E0E0E"/>
              </a:solidFill>
              <a:effectLst/>
              <a:latin typeface=".SF NS"/>
            </a:endParaRPr>
          </a:p>
          <a:p>
            <a:r>
              <a:rPr lang="en-US" dirty="0">
                <a:solidFill>
                  <a:srgbClr val="0E0E0E"/>
                </a:solidFill>
                <a:effectLst/>
                <a:latin typeface=".SF NS"/>
              </a:rPr>
              <a:t>• </a:t>
            </a:r>
            <a:r>
              <a:rPr lang="en-US" b="1" dirty="0" err="1">
                <a:solidFill>
                  <a:srgbClr val="0E0E0E"/>
                </a:solidFill>
                <a:effectLst/>
                <a:latin typeface=".SF NS"/>
              </a:rPr>
              <a:t>Backtesting</a:t>
            </a:r>
            <a:r>
              <a:rPr lang="en-US" b="1" dirty="0">
                <a:solidFill>
                  <a:srgbClr val="0E0E0E"/>
                </a:solidFill>
                <a:effectLst/>
                <a:latin typeface=".SF NS"/>
              </a:rPr>
              <a:t> Module</a:t>
            </a:r>
            <a:r>
              <a:rPr lang="en-US" dirty="0">
                <a:solidFill>
                  <a:srgbClr val="0E0E0E"/>
                </a:solidFill>
                <a:effectLst/>
                <a:latin typeface=".SF NS"/>
              </a:rPr>
              <a:t>:</a:t>
            </a:r>
          </a:p>
          <a:p>
            <a:r>
              <a:rPr lang="en-US" dirty="0">
                <a:solidFill>
                  <a:srgbClr val="0E0E0E"/>
                </a:solidFill>
                <a:effectLst/>
                <a:latin typeface=".SF NS"/>
              </a:rPr>
              <a:t>• Develop a simple </a:t>
            </a:r>
            <a:r>
              <a:rPr lang="en-US" b="1" dirty="0" err="1">
                <a:solidFill>
                  <a:srgbClr val="0E0E0E"/>
                </a:solidFill>
                <a:effectLst/>
                <a:latin typeface=".SF NS"/>
              </a:rPr>
              <a:t>backtesting</a:t>
            </a:r>
            <a:r>
              <a:rPr lang="en-US" b="1" dirty="0">
                <a:solidFill>
                  <a:srgbClr val="0E0E0E"/>
                </a:solidFill>
                <a:effectLst/>
                <a:latin typeface=".SF NS"/>
              </a:rPr>
              <a:t> environment</a:t>
            </a:r>
            <a:r>
              <a:rPr lang="en-US" dirty="0">
                <a:solidFill>
                  <a:srgbClr val="0E0E0E"/>
                </a:solidFill>
                <a:effectLst/>
                <a:latin typeface=".SF NS"/>
              </a:rPr>
              <a:t> where the momentum and trend strategies can be run over historical data.</a:t>
            </a:r>
          </a:p>
          <a:p>
            <a:r>
              <a:rPr lang="en-US" dirty="0">
                <a:solidFill>
                  <a:srgbClr val="0E0E0E"/>
                </a:solidFill>
                <a:effectLst/>
                <a:latin typeface=".SF NS"/>
              </a:rPr>
              <a:t>• Generate performance metrics (returns, drawdown, Sharpe ratio,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F1F2222B-84DF-282E-1C98-7AD5ECC4F2FB}"/>
              </a:ext>
            </a:extLst>
          </p:cNvPr>
          <p:cNvSpPr>
            <a:spLocks noGrp="1"/>
          </p:cNvSpPr>
          <p:nvPr>
            <p:ph type="sldNum" sz="quarter" idx="5"/>
          </p:nvPr>
        </p:nvSpPr>
        <p:spPr/>
        <p:txBody>
          <a:bodyPr/>
          <a:lstStyle/>
          <a:p>
            <a:fld id="{531D13CD-66F2-4CB3-ACBB-6CF6081D754D}" type="slidenum">
              <a:rPr lang="en-US" smtClean="0"/>
              <a:t>26</a:t>
            </a:fld>
            <a:endParaRPr lang="en-US"/>
          </a:p>
        </p:txBody>
      </p:sp>
    </p:spTree>
    <p:extLst>
      <p:ext uri="{BB962C8B-B14F-4D97-AF65-F5344CB8AC3E}">
        <p14:creationId xmlns:p14="http://schemas.microsoft.com/office/powerpoint/2010/main" val="21506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BB394-063D-3804-5371-55E4292E4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D7CCD-F111-C817-0EE7-E7540635DB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998C2D-0CAC-48C8-3A22-7865445518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Basic Strategy Implementation</a:t>
            </a:r>
            <a:r>
              <a:rPr lang="en-US" dirty="0">
                <a:solidFill>
                  <a:srgbClr val="0E0E0E"/>
                </a:solidFill>
                <a:effectLst/>
                <a:latin typeface=".SF NS"/>
              </a:rPr>
              <a:t>:</a:t>
            </a:r>
          </a:p>
          <a:p>
            <a:r>
              <a:rPr lang="en-US" dirty="0">
                <a:solidFill>
                  <a:srgbClr val="0E0E0E"/>
                </a:solidFill>
                <a:effectLst/>
                <a:latin typeface=".SF NS"/>
              </a:rPr>
              <a:t>• Code basic momentum strategy using indicators such as </a:t>
            </a:r>
            <a:r>
              <a:rPr lang="en-US" b="1" dirty="0">
                <a:solidFill>
                  <a:srgbClr val="0E0E0E"/>
                </a:solidFill>
                <a:effectLst/>
                <a:latin typeface=".SF NS"/>
              </a:rPr>
              <a:t>RSI</a:t>
            </a:r>
            <a:r>
              <a:rPr lang="en-US" dirty="0">
                <a:solidFill>
                  <a:srgbClr val="0E0E0E"/>
                </a:solidFill>
                <a:effectLst/>
                <a:latin typeface=".SF NS"/>
              </a:rPr>
              <a:t> or </a:t>
            </a:r>
            <a:r>
              <a:rPr lang="en-US" b="1" dirty="0">
                <a:solidFill>
                  <a:srgbClr val="0E0E0E"/>
                </a:solidFill>
                <a:effectLst/>
                <a:latin typeface=".SF NS"/>
              </a:rPr>
              <a:t>moving averages</a:t>
            </a:r>
            <a:r>
              <a:rPr lang="en-US" dirty="0">
                <a:solidFill>
                  <a:srgbClr val="0E0E0E"/>
                </a:solidFill>
                <a:effectLst/>
                <a:latin typeface=".SF NS"/>
              </a:rPr>
              <a:t>.</a:t>
            </a:r>
          </a:p>
          <a:p>
            <a:r>
              <a:rPr lang="en-US" dirty="0">
                <a:solidFill>
                  <a:srgbClr val="0E0E0E"/>
                </a:solidFill>
                <a:effectLst/>
                <a:latin typeface=".SF NS"/>
              </a:rPr>
              <a:t>• Code the trend-following strategy using </a:t>
            </a:r>
            <a:r>
              <a:rPr lang="en-US" b="1" dirty="0">
                <a:solidFill>
                  <a:srgbClr val="0E0E0E"/>
                </a:solidFill>
                <a:effectLst/>
                <a:latin typeface=".SF NS"/>
              </a:rPr>
              <a:t>moving averages</a:t>
            </a:r>
            <a:r>
              <a:rPr lang="en-US" dirty="0">
                <a:solidFill>
                  <a:srgbClr val="0E0E0E"/>
                </a:solidFill>
                <a:effectLst/>
                <a:latin typeface=".SF NS"/>
              </a:rPr>
              <a:t> or other trend indicators.</a:t>
            </a:r>
          </a:p>
          <a:p>
            <a:endParaRPr lang="en-US" dirty="0">
              <a:solidFill>
                <a:srgbClr val="0E0E0E"/>
              </a:solidFill>
              <a:effectLst/>
              <a:latin typeface=".SF NS"/>
            </a:endParaRPr>
          </a:p>
          <a:p>
            <a:r>
              <a:rPr lang="en-US" dirty="0">
                <a:solidFill>
                  <a:srgbClr val="0E0E0E"/>
                </a:solidFill>
                <a:effectLst/>
                <a:latin typeface=".SF NS"/>
              </a:rPr>
              <a:t>• </a:t>
            </a:r>
            <a:r>
              <a:rPr lang="en-US" b="1" dirty="0" err="1">
                <a:solidFill>
                  <a:srgbClr val="0E0E0E"/>
                </a:solidFill>
                <a:effectLst/>
                <a:latin typeface=".SF NS"/>
              </a:rPr>
              <a:t>Backtesting</a:t>
            </a:r>
            <a:r>
              <a:rPr lang="en-US" b="1" dirty="0">
                <a:solidFill>
                  <a:srgbClr val="0E0E0E"/>
                </a:solidFill>
                <a:effectLst/>
                <a:latin typeface=".SF NS"/>
              </a:rPr>
              <a:t> Module</a:t>
            </a:r>
            <a:r>
              <a:rPr lang="en-US" dirty="0">
                <a:solidFill>
                  <a:srgbClr val="0E0E0E"/>
                </a:solidFill>
                <a:effectLst/>
                <a:latin typeface=".SF NS"/>
              </a:rPr>
              <a:t>:</a:t>
            </a:r>
          </a:p>
          <a:p>
            <a:r>
              <a:rPr lang="en-US" dirty="0">
                <a:solidFill>
                  <a:srgbClr val="0E0E0E"/>
                </a:solidFill>
                <a:effectLst/>
                <a:latin typeface=".SF NS"/>
              </a:rPr>
              <a:t>• Develop a simple </a:t>
            </a:r>
            <a:r>
              <a:rPr lang="en-US" b="1" dirty="0" err="1">
                <a:solidFill>
                  <a:srgbClr val="0E0E0E"/>
                </a:solidFill>
                <a:effectLst/>
                <a:latin typeface=".SF NS"/>
              </a:rPr>
              <a:t>backtesting</a:t>
            </a:r>
            <a:r>
              <a:rPr lang="en-US" b="1" dirty="0">
                <a:solidFill>
                  <a:srgbClr val="0E0E0E"/>
                </a:solidFill>
                <a:effectLst/>
                <a:latin typeface=".SF NS"/>
              </a:rPr>
              <a:t> environment</a:t>
            </a:r>
            <a:r>
              <a:rPr lang="en-US" dirty="0">
                <a:solidFill>
                  <a:srgbClr val="0E0E0E"/>
                </a:solidFill>
                <a:effectLst/>
                <a:latin typeface=".SF NS"/>
              </a:rPr>
              <a:t> where the momentum and trend strategies can be run over historical data.</a:t>
            </a:r>
          </a:p>
          <a:p>
            <a:r>
              <a:rPr lang="en-US" dirty="0">
                <a:solidFill>
                  <a:srgbClr val="0E0E0E"/>
                </a:solidFill>
                <a:effectLst/>
                <a:latin typeface=".SF NS"/>
              </a:rPr>
              <a:t>• Generate performance metrics (returns, drawdown, Sharpe ratio,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1B7FB7CD-56EF-31BB-828C-111DF3CFD64B}"/>
              </a:ext>
            </a:extLst>
          </p:cNvPr>
          <p:cNvSpPr>
            <a:spLocks noGrp="1"/>
          </p:cNvSpPr>
          <p:nvPr>
            <p:ph type="sldNum" sz="quarter" idx="5"/>
          </p:nvPr>
        </p:nvSpPr>
        <p:spPr/>
        <p:txBody>
          <a:bodyPr/>
          <a:lstStyle/>
          <a:p>
            <a:fld id="{531D13CD-66F2-4CB3-ACBB-6CF6081D754D}" type="slidenum">
              <a:rPr lang="en-US" smtClean="0"/>
              <a:t>29</a:t>
            </a:fld>
            <a:endParaRPr lang="en-US"/>
          </a:p>
        </p:txBody>
      </p:sp>
    </p:spTree>
    <p:extLst>
      <p:ext uri="{BB962C8B-B14F-4D97-AF65-F5344CB8AC3E}">
        <p14:creationId xmlns:p14="http://schemas.microsoft.com/office/powerpoint/2010/main" val="3344514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2E42B-67D3-703A-2AC6-639D09DBC6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A9C43-B088-3559-EC39-6EB03CC64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1F6FA-430F-63D8-A702-A80B7181AE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RL Environment Setup</a:t>
            </a:r>
            <a:r>
              <a:rPr lang="en-US" dirty="0">
                <a:solidFill>
                  <a:srgbClr val="0E0E0E"/>
                </a:solidFill>
                <a:effectLst/>
                <a:latin typeface=".SF NS"/>
              </a:rPr>
              <a:t>:</a:t>
            </a:r>
          </a:p>
          <a:p>
            <a:r>
              <a:rPr lang="en-US" dirty="0">
                <a:solidFill>
                  <a:srgbClr val="0E0E0E"/>
                </a:solidFill>
                <a:effectLst/>
                <a:latin typeface=".SF NS"/>
              </a:rPr>
              <a:t>• Design the </a:t>
            </a:r>
            <a:r>
              <a:rPr lang="en-US" b="1" dirty="0">
                <a:solidFill>
                  <a:srgbClr val="0E0E0E"/>
                </a:solidFill>
                <a:effectLst/>
                <a:latin typeface=".SF NS"/>
              </a:rPr>
              <a:t>RL environment</a:t>
            </a:r>
            <a:r>
              <a:rPr lang="en-US" dirty="0">
                <a:solidFill>
                  <a:srgbClr val="0E0E0E"/>
                </a:solidFill>
                <a:effectLst/>
                <a:latin typeface=".SF NS"/>
              </a:rPr>
              <a:t> that simulates the trading process. Define </a:t>
            </a:r>
            <a:r>
              <a:rPr lang="en-US" b="1" dirty="0">
                <a:solidFill>
                  <a:srgbClr val="0E0E0E"/>
                </a:solidFill>
                <a:effectLst/>
                <a:latin typeface=".SF NS"/>
              </a:rPr>
              <a:t>states</a:t>
            </a:r>
            <a:r>
              <a:rPr lang="en-US" dirty="0">
                <a:solidFill>
                  <a:srgbClr val="0E0E0E"/>
                </a:solidFill>
                <a:effectLst/>
                <a:latin typeface=".SF NS"/>
              </a:rPr>
              <a:t> (technical indicators, market conditions), </a:t>
            </a:r>
            <a:r>
              <a:rPr lang="en-US" b="1" dirty="0">
                <a:solidFill>
                  <a:srgbClr val="0E0E0E"/>
                </a:solidFill>
                <a:effectLst/>
                <a:latin typeface=".SF NS"/>
              </a:rPr>
              <a:t>actions</a:t>
            </a:r>
            <a:r>
              <a:rPr lang="en-US" dirty="0">
                <a:solidFill>
                  <a:srgbClr val="0E0E0E"/>
                </a:solidFill>
                <a:effectLst/>
                <a:latin typeface=".SF NS"/>
              </a:rPr>
              <a:t> (buy, sell, hold), and </a:t>
            </a:r>
            <a:r>
              <a:rPr lang="en-US" b="1" dirty="0">
                <a:solidFill>
                  <a:srgbClr val="0E0E0E"/>
                </a:solidFill>
                <a:effectLst/>
                <a:latin typeface=".SF NS"/>
              </a:rPr>
              <a:t>rewards</a:t>
            </a:r>
            <a:r>
              <a:rPr lang="en-US" dirty="0">
                <a:solidFill>
                  <a:srgbClr val="0E0E0E"/>
                </a:solidFill>
                <a:effectLst/>
                <a:latin typeface=".SF NS"/>
              </a:rPr>
              <a:t> (profits, Sharpe ratio, etc.).</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RL Agent Selection</a:t>
            </a:r>
            <a:r>
              <a:rPr lang="en-US" dirty="0">
                <a:solidFill>
                  <a:srgbClr val="0E0E0E"/>
                </a:solidFill>
                <a:effectLst/>
                <a:latin typeface=".SF NS"/>
              </a:rPr>
              <a:t>:</a:t>
            </a:r>
          </a:p>
          <a:p>
            <a:r>
              <a:rPr lang="en-US" dirty="0">
                <a:solidFill>
                  <a:srgbClr val="0E0E0E"/>
                </a:solidFill>
                <a:effectLst/>
                <a:latin typeface=".SF NS"/>
              </a:rPr>
              <a:t>• Choose and implement a basic RL algorithm (e.g., </a:t>
            </a:r>
            <a:r>
              <a:rPr lang="en-US" b="1" dirty="0">
                <a:solidFill>
                  <a:srgbClr val="0E0E0E"/>
                </a:solidFill>
                <a:effectLst/>
                <a:latin typeface=".SF NS"/>
              </a:rPr>
              <a:t>DQN, PPO, or A2C</a:t>
            </a:r>
            <a:r>
              <a:rPr lang="en-US" dirty="0">
                <a:solidFill>
                  <a:srgbClr val="0E0E0E"/>
                </a:solidFill>
                <a:effectLst/>
                <a:latin typeface=".SF NS"/>
              </a:rPr>
              <a:t>).</a:t>
            </a:r>
          </a:p>
          <a:p>
            <a:r>
              <a:rPr lang="en-US" dirty="0">
                <a:solidFill>
                  <a:srgbClr val="0E0E0E"/>
                </a:solidFill>
                <a:effectLst/>
                <a:latin typeface=".SF NS"/>
              </a:rPr>
              <a:t>• Integrate the momentum and trend strategy rules as part of the environment.</a:t>
            </a:r>
          </a:p>
          <a:p>
            <a:r>
              <a:rPr lang="en-US" dirty="0">
                <a:solidFill>
                  <a:srgbClr val="0E0E0E"/>
                </a:solidFill>
                <a:effectLst/>
                <a:latin typeface=".SF NS"/>
              </a:rPr>
              <a:t>• </a:t>
            </a:r>
            <a:r>
              <a:rPr lang="en-US" b="1" dirty="0">
                <a:solidFill>
                  <a:srgbClr val="0E0E0E"/>
                </a:solidFill>
                <a:effectLst/>
                <a:latin typeface=".SF NS"/>
              </a:rPr>
              <a:t>Training RL Agent</a:t>
            </a:r>
            <a:r>
              <a:rPr lang="en-US" dirty="0">
                <a:solidFill>
                  <a:srgbClr val="0E0E0E"/>
                </a:solidFill>
                <a:effectLst/>
                <a:latin typeface=".SF NS"/>
              </a:rPr>
              <a:t>:</a:t>
            </a:r>
          </a:p>
          <a:p>
            <a:r>
              <a:rPr lang="en-US" dirty="0">
                <a:solidFill>
                  <a:srgbClr val="0E0E0E"/>
                </a:solidFill>
                <a:effectLst/>
                <a:latin typeface=".SF NS"/>
              </a:rPr>
              <a:t>• Train the RL agent on a dataset of historical prices to optimize decision-making based on rewards.</a:t>
            </a:r>
          </a:p>
          <a:p>
            <a:r>
              <a:rPr lang="en-US" dirty="0">
                <a:solidFill>
                  <a:srgbClr val="0E0E0E"/>
                </a:solidFill>
                <a:effectLst/>
                <a:latin typeface=".SF NS"/>
              </a:rPr>
              <a:t>• Monitor convergence and adjust hyperparameters to improve the training process (e.g., learning rate, epsilon for exploration).</a:t>
            </a:r>
          </a:p>
          <a:p>
            <a:r>
              <a:rPr lang="en-US" dirty="0">
                <a:solidFill>
                  <a:srgbClr val="0E0E0E"/>
                </a:solidFill>
                <a:effectLst/>
                <a:latin typeface=".SF NS"/>
              </a:rPr>
              <a:t>• </a:t>
            </a:r>
            <a:r>
              <a:rPr lang="en-US" b="1" dirty="0">
                <a:solidFill>
                  <a:srgbClr val="0E0E0E"/>
                </a:solidFill>
                <a:effectLst/>
                <a:latin typeface=".SF NS"/>
              </a:rPr>
              <a:t>Performance Comparison</a:t>
            </a:r>
            <a:r>
              <a:rPr lang="en-US" dirty="0">
                <a:solidFill>
                  <a:srgbClr val="0E0E0E"/>
                </a:solidFill>
                <a:effectLst/>
                <a:latin typeface=".SF NS"/>
              </a:rPr>
              <a:t>:</a:t>
            </a:r>
          </a:p>
          <a:p>
            <a:r>
              <a:rPr lang="en-US" dirty="0">
                <a:solidFill>
                  <a:srgbClr val="0E0E0E"/>
                </a:solidFill>
                <a:effectLst/>
                <a:latin typeface=".SF NS"/>
              </a:rPr>
              <a:t>• Compare the performance of the RL agent to the baseline momentum and trend-following strategies.</a:t>
            </a:r>
          </a:p>
          <a:p>
            <a:r>
              <a:rPr lang="en-US" dirty="0">
                <a:solidFill>
                  <a:srgbClr val="0E0E0E"/>
                </a:solidFill>
                <a:effectLst/>
                <a:latin typeface=".SF NS"/>
              </a:rPr>
              <a:t>• Evaluate key metrics like cumulative returns, Sharpe ratio, volatility, and drawdowns.</a:t>
            </a:r>
          </a:p>
          <a:p>
            <a:r>
              <a:rPr lang="en-US" dirty="0">
                <a:solidFill>
                  <a:srgbClr val="0E0E0E"/>
                </a:solidFill>
                <a:effectLst/>
                <a:latin typeface=".SF NS"/>
              </a:rPr>
              <a:t>• </a:t>
            </a:r>
            <a:r>
              <a:rPr lang="en-US" b="1" dirty="0">
                <a:solidFill>
                  <a:srgbClr val="0E0E0E"/>
                </a:solidFill>
                <a:effectLst/>
                <a:latin typeface=".SF NS"/>
              </a:rPr>
              <a:t>Basic Integration</a:t>
            </a:r>
            <a:r>
              <a:rPr lang="en-US" dirty="0">
                <a:solidFill>
                  <a:srgbClr val="0E0E0E"/>
                </a:solidFill>
                <a:effectLst/>
                <a:latin typeface=".SF NS"/>
              </a:rPr>
              <a:t>:</a:t>
            </a:r>
          </a:p>
          <a:p>
            <a:r>
              <a:rPr lang="en-US" dirty="0">
                <a:solidFill>
                  <a:srgbClr val="0E0E0E"/>
                </a:solidFill>
                <a:effectLst/>
                <a:latin typeface=".SF NS"/>
              </a:rPr>
              <a:t>• Ensure the RL agent can be deployed into the </a:t>
            </a:r>
            <a:r>
              <a:rPr lang="en-US" b="1" dirty="0">
                <a:solidFill>
                  <a:srgbClr val="0E0E0E"/>
                </a:solidFill>
                <a:effectLst/>
                <a:latin typeface=".SF NS"/>
              </a:rPr>
              <a:t>simulation pipeline</a:t>
            </a:r>
            <a:r>
              <a:rPr lang="en-US" dirty="0">
                <a:solidFill>
                  <a:srgbClr val="0E0E0E"/>
                </a:solidFill>
                <a:effectLst/>
                <a:latin typeface=".SF NS"/>
              </a:rPr>
              <a:t> alongside the traditional strategies for real-time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42E3F77D-9A08-136E-0083-BC2E01A23817}"/>
              </a:ext>
            </a:extLst>
          </p:cNvPr>
          <p:cNvSpPr>
            <a:spLocks noGrp="1"/>
          </p:cNvSpPr>
          <p:nvPr>
            <p:ph type="sldNum" sz="quarter" idx="5"/>
          </p:nvPr>
        </p:nvSpPr>
        <p:spPr/>
        <p:txBody>
          <a:bodyPr/>
          <a:lstStyle/>
          <a:p>
            <a:fld id="{531D13CD-66F2-4CB3-ACBB-6CF6081D754D}" type="slidenum">
              <a:rPr lang="en-US" smtClean="0"/>
              <a:t>30</a:t>
            </a:fld>
            <a:endParaRPr lang="en-US"/>
          </a:p>
        </p:txBody>
      </p:sp>
    </p:spTree>
    <p:extLst>
      <p:ext uri="{BB962C8B-B14F-4D97-AF65-F5344CB8AC3E}">
        <p14:creationId xmlns:p14="http://schemas.microsoft.com/office/powerpoint/2010/main" val="73814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66BE5-45B2-3438-4434-215B07555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BA0653-DDEE-4F0F-676D-22B9E1768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BB8D7A-0F4D-C9EA-425C-56BC80C888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C2CEBCF8-ACB1-9080-8F63-45F9EB1755C8}"/>
              </a:ext>
            </a:extLst>
          </p:cNvPr>
          <p:cNvSpPr>
            <a:spLocks noGrp="1"/>
          </p:cNvSpPr>
          <p:nvPr>
            <p:ph type="sldNum" sz="quarter" idx="5"/>
          </p:nvPr>
        </p:nvSpPr>
        <p:spPr/>
        <p:txBody>
          <a:bodyPr/>
          <a:lstStyle/>
          <a:p>
            <a:fld id="{531D13CD-66F2-4CB3-ACBB-6CF6081D754D}" type="slidenum">
              <a:rPr lang="en-US" smtClean="0"/>
              <a:t>31</a:t>
            </a:fld>
            <a:endParaRPr lang="en-US"/>
          </a:p>
        </p:txBody>
      </p:sp>
    </p:spTree>
    <p:extLst>
      <p:ext uri="{BB962C8B-B14F-4D97-AF65-F5344CB8AC3E}">
        <p14:creationId xmlns:p14="http://schemas.microsoft.com/office/powerpoint/2010/main" val="3770854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8EE8-8F3E-AFA0-C087-0597062810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CFCB03-915B-33F3-6E97-4B68DEE451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98640-8084-D5E4-C855-C619B43B01E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Database Schema Design</a:t>
            </a:r>
            <a:r>
              <a:rPr lang="en-US" dirty="0">
                <a:solidFill>
                  <a:srgbClr val="0E0E0E"/>
                </a:solidFill>
                <a:effectLst/>
                <a:latin typeface=".SF NS"/>
              </a:rPr>
              <a:t>:</a:t>
            </a:r>
          </a:p>
          <a:p>
            <a:r>
              <a:rPr lang="en-US" dirty="0">
                <a:solidFill>
                  <a:srgbClr val="0E0E0E"/>
                </a:solidFill>
                <a:effectLst/>
                <a:latin typeface=".SF NS"/>
              </a:rPr>
              <a:t>• Design the database schema to store all essential information, including:</a:t>
            </a:r>
          </a:p>
          <a:p>
            <a:r>
              <a:rPr lang="en-US" dirty="0">
                <a:solidFill>
                  <a:srgbClr val="0E0E0E"/>
                </a:solidFill>
                <a:effectLst/>
                <a:latin typeface=".SF NS"/>
              </a:rPr>
              <a:t>• Historical and real-time market data.</a:t>
            </a:r>
          </a:p>
          <a:p>
            <a:r>
              <a:rPr lang="en-US" dirty="0">
                <a:solidFill>
                  <a:srgbClr val="0E0E0E"/>
                </a:solidFill>
                <a:effectLst/>
                <a:latin typeface=".SF NS"/>
              </a:rPr>
              <a:t>• Trade logs and performance metrics.</a:t>
            </a:r>
          </a:p>
          <a:p>
            <a:r>
              <a:rPr lang="en-US" dirty="0">
                <a:solidFill>
                  <a:srgbClr val="0E0E0E"/>
                </a:solidFill>
                <a:effectLst/>
                <a:latin typeface=".SF NS"/>
              </a:rPr>
              <a:t>• User inputs and feedback.</a:t>
            </a:r>
          </a:p>
          <a:p>
            <a:r>
              <a:rPr lang="en-US" dirty="0">
                <a:solidFill>
                  <a:srgbClr val="0E0E0E"/>
                </a:solidFill>
                <a:effectLst/>
                <a:latin typeface=".SF NS"/>
              </a:rPr>
              <a:t>• RL agent decision history and action logs.</a:t>
            </a:r>
          </a:p>
          <a:p>
            <a:r>
              <a:rPr lang="en-US" dirty="0">
                <a:solidFill>
                  <a:srgbClr val="0E0E0E"/>
                </a:solidFill>
                <a:effectLst/>
                <a:latin typeface=".SF NS"/>
              </a:rPr>
              <a:t>• </a:t>
            </a:r>
            <a:r>
              <a:rPr lang="en-US" b="1" dirty="0">
                <a:solidFill>
                  <a:srgbClr val="0E0E0E"/>
                </a:solidFill>
                <a:effectLst/>
                <a:latin typeface=".SF NS"/>
              </a:rPr>
              <a:t>Database Setup (PostgreSQL/Cloud)</a:t>
            </a:r>
            <a:r>
              <a:rPr lang="en-US" dirty="0">
                <a:solidFill>
                  <a:srgbClr val="0E0E0E"/>
                </a:solidFill>
                <a:effectLst/>
                <a:latin typeface=".SF NS"/>
              </a:rPr>
              <a:t>:</a:t>
            </a:r>
          </a:p>
          <a:p>
            <a:r>
              <a:rPr lang="en-US" dirty="0">
                <a:solidFill>
                  <a:srgbClr val="0E0E0E"/>
                </a:solidFill>
                <a:effectLst/>
                <a:latin typeface=".SF NS"/>
              </a:rPr>
              <a:t>• Set up a </a:t>
            </a:r>
            <a:r>
              <a:rPr lang="en-US" b="1" dirty="0">
                <a:solidFill>
                  <a:srgbClr val="0E0E0E"/>
                </a:solidFill>
                <a:effectLst/>
                <a:latin typeface=".SF NS"/>
              </a:rPr>
              <a:t>PostgreSQL</a:t>
            </a:r>
            <a:r>
              <a:rPr lang="en-US" dirty="0">
                <a:solidFill>
                  <a:srgbClr val="0E0E0E"/>
                </a:solidFill>
                <a:effectLst/>
                <a:latin typeface=".SF NS"/>
              </a:rPr>
              <a:t> or </a:t>
            </a:r>
            <a:r>
              <a:rPr lang="en-US" b="1" dirty="0">
                <a:solidFill>
                  <a:srgbClr val="0E0E0E"/>
                </a:solidFill>
                <a:effectLst/>
                <a:latin typeface=".SF NS"/>
              </a:rPr>
              <a:t>cloud-based database</a:t>
            </a:r>
            <a:r>
              <a:rPr lang="en-US" dirty="0">
                <a:solidFill>
                  <a:srgbClr val="0E0E0E"/>
                </a:solidFill>
                <a:effectLst/>
                <a:latin typeface=".SF NS"/>
              </a:rPr>
              <a:t> for efficient data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Integration with Pipelines</a:t>
            </a:r>
            <a:r>
              <a:rPr lang="en-US" dirty="0">
                <a:solidFill>
                  <a:srgbClr val="0E0E0E"/>
                </a:solidFill>
                <a:effectLst/>
                <a:latin typeface=".SF NS"/>
              </a:rPr>
              <a:t>:</a:t>
            </a:r>
          </a:p>
          <a:p>
            <a:r>
              <a:rPr lang="en-US" dirty="0">
                <a:solidFill>
                  <a:srgbClr val="0E0E0E"/>
                </a:solidFill>
                <a:effectLst/>
                <a:latin typeface=".SF NS"/>
              </a:rPr>
              <a:t>• Ensure seamless integration between the </a:t>
            </a:r>
            <a:r>
              <a:rPr lang="en-US" b="1" dirty="0">
                <a:solidFill>
                  <a:srgbClr val="0E0E0E"/>
                </a:solidFill>
                <a:effectLst/>
                <a:latin typeface=".SF NS"/>
              </a:rPr>
              <a:t>data pipelines</a:t>
            </a:r>
            <a:r>
              <a:rPr lang="en-US" dirty="0">
                <a:solidFill>
                  <a:srgbClr val="0E0E0E"/>
                </a:solidFill>
                <a:effectLst/>
                <a:latin typeface=".SF NS"/>
              </a:rPr>
              <a:t> and the database, allowing data ingestion and processing results to be stored and accessed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31BCFE83-BF2D-79F0-99E1-5D413ADEC355}"/>
              </a:ext>
            </a:extLst>
          </p:cNvPr>
          <p:cNvSpPr>
            <a:spLocks noGrp="1"/>
          </p:cNvSpPr>
          <p:nvPr>
            <p:ph type="sldNum" sz="quarter" idx="5"/>
          </p:nvPr>
        </p:nvSpPr>
        <p:spPr/>
        <p:txBody>
          <a:bodyPr/>
          <a:lstStyle/>
          <a:p>
            <a:fld id="{531D13CD-66F2-4CB3-ACBB-6CF6081D754D}" type="slidenum">
              <a:rPr lang="en-US" smtClean="0"/>
              <a:t>32</a:t>
            </a:fld>
            <a:endParaRPr lang="en-US"/>
          </a:p>
        </p:txBody>
      </p:sp>
    </p:spTree>
    <p:extLst>
      <p:ext uri="{BB962C8B-B14F-4D97-AF65-F5344CB8AC3E}">
        <p14:creationId xmlns:p14="http://schemas.microsoft.com/office/powerpoint/2010/main" val="122107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594BC-6967-4F24-F3FE-C88E8E5C31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D2577-8EDD-6D79-614A-42C733F04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CC8222-F166-B13B-24C3-56BE5AF496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UI Wireframe and Planning</a:t>
            </a:r>
            <a:r>
              <a:rPr lang="en-US" dirty="0">
                <a:solidFill>
                  <a:srgbClr val="0E0E0E"/>
                </a:solidFill>
                <a:effectLst/>
                <a:latin typeface=".SF NS"/>
              </a:rPr>
              <a:t>:</a:t>
            </a:r>
          </a:p>
          <a:p>
            <a:r>
              <a:rPr lang="en-US" dirty="0">
                <a:solidFill>
                  <a:srgbClr val="0E0E0E"/>
                </a:solidFill>
                <a:effectLst/>
                <a:latin typeface=".SF NS"/>
              </a:rPr>
              <a:t>• Create a </a:t>
            </a:r>
            <a:r>
              <a:rPr lang="en-US" b="1" dirty="0">
                <a:solidFill>
                  <a:srgbClr val="0E0E0E"/>
                </a:solidFill>
                <a:effectLst/>
                <a:latin typeface=".SF NS"/>
              </a:rPr>
              <a:t>basic wireframe</a:t>
            </a:r>
            <a:r>
              <a:rPr lang="en-US" dirty="0">
                <a:solidFill>
                  <a:srgbClr val="0E0E0E"/>
                </a:solidFill>
                <a:effectLst/>
                <a:latin typeface=".SF NS"/>
              </a:rPr>
              <a:t> or mockup of the user interface using tools like </a:t>
            </a:r>
            <a:r>
              <a:rPr lang="en-US" b="1" dirty="0">
                <a:solidFill>
                  <a:srgbClr val="0E0E0E"/>
                </a:solidFill>
                <a:effectLst/>
                <a:latin typeface=".SF NS"/>
              </a:rPr>
              <a:t>Figma</a:t>
            </a:r>
            <a:r>
              <a:rPr lang="en-US" dirty="0">
                <a:solidFill>
                  <a:srgbClr val="0E0E0E"/>
                </a:solidFill>
                <a:effectLst/>
                <a:latin typeface=".SF NS"/>
              </a:rPr>
              <a:t> or </a:t>
            </a:r>
            <a:r>
              <a:rPr lang="en-US" b="1" dirty="0">
                <a:solidFill>
                  <a:srgbClr val="0E0E0E"/>
                </a:solidFill>
                <a:effectLst/>
                <a:latin typeface=".SF NS"/>
              </a:rPr>
              <a:t>Balsamiq</a:t>
            </a:r>
            <a:r>
              <a:rPr lang="en-US" dirty="0">
                <a:solidFill>
                  <a:srgbClr val="0E0E0E"/>
                </a:solidFill>
                <a:effectLst/>
                <a:latin typeface=".SF NS"/>
              </a:rPr>
              <a:t>.</a:t>
            </a:r>
          </a:p>
          <a:p>
            <a:r>
              <a:rPr lang="en-US" dirty="0">
                <a:solidFill>
                  <a:srgbClr val="0E0E0E"/>
                </a:solidFill>
                <a:effectLst/>
                <a:latin typeface=".SF NS"/>
              </a:rPr>
              <a:t>• Identify and prioritize core features such as displaying market data, strategy performance, and RL agent results.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Basic UI Development</a:t>
            </a:r>
            <a:r>
              <a:rPr lang="en-US" dirty="0">
                <a:solidFill>
                  <a:srgbClr val="0E0E0E"/>
                </a:solidFill>
                <a:effectLst/>
                <a:latin typeface=".SF NS"/>
              </a:rPr>
              <a:t>:</a:t>
            </a:r>
          </a:p>
          <a:p>
            <a:r>
              <a:rPr lang="en-US" dirty="0">
                <a:solidFill>
                  <a:srgbClr val="0E0E0E"/>
                </a:solidFill>
                <a:effectLst/>
                <a:latin typeface=".SF NS"/>
              </a:rPr>
              <a:t>• Begin developing the UI using frameworks such as </a:t>
            </a:r>
            <a:r>
              <a:rPr lang="en-US" b="1" dirty="0" err="1">
                <a:solidFill>
                  <a:srgbClr val="0E0E0E"/>
                </a:solidFill>
                <a:effectLst/>
                <a:latin typeface=".SF NS"/>
              </a:rPr>
              <a:t>React.js</a:t>
            </a:r>
            <a:r>
              <a:rPr lang="en-US" dirty="0">
                <a:solidFill>
                  <a:srgbClr val="0E0E0E"/>
                </a:solidFill>
                <a:effectLst/>
                <a:latin typeface=".SF NS"/>
              </a:rPr>
              <a:t> or </a:t>
            </a:r>
            <a:r>
              <a:rPr lang="en-US" b="1" dirty="0">
                <a:solidFill>
                  <a:srgbClr val="0E0E0E"/>
                </a:solidFill>
                <a:effectLst/>
                <a:latin typeface=".SF NS"/>
              </a:rPr>
              <a:t>Dash</a:t>
            </a:r>
            <a:r>
              <a:rPr lang="en-US" dirty="0">
                <a:solidFill>
                  <a:srgbClr val="0E0E0E"/>
                </a:solidFill>
                <a:effectLst/>
                <a:latin typeface=".SF NS"/>
              </a:rPr>
              <a:t>.</a:t>
            </a:r>
          </a:p>
          <a:p>
            <a:r>
              <a:rPr lang="en-US" dirty="0">
                <a:solidFill>
                  <a:srgbClr val="0E0E0E"/>
                </a:solidFill>
                <a:effectLst/>
                <a:latin typeface=".SF NS"/>
              </a:rPr>
              <a:t>• Implement core visualizations (e.g., charts, graphs) to show strategy performance (momentum and trend).</a:t>
            </a:r>
          </a:p>
          <a:p>
            <a:r>
              <a:rPr lang="en-US" dirty="0">
                <a:solidFill>
                  <a:srgbClr val="0E0E0E"/>
                </a:solidFill>
                <a:effectLst/>
                <a:latin typeface=".SF NS"/>
              </a:rPr>
              <a:t>• Display basic metrics such as cumulative returns, Sharpe ratios, and trade logs.</a:t>
            </a:r>
          </a:p>
          <a:p>
            <a:r>
              <a:rPr lang="en-US" dirty="0">
                <a:solidFill>
                  <a:srgbClr val="0E0E0E"/>
                </a:solidFill>
                <a:effectLst/>
                <a:latin typeface=".SF NS"/>
              </a:rPr>
              <a:t>• </a:t>
            </a:r>
            <a:r>
              <a:rPr lang="en-US" b="1" dirty="0">
                <a:solidFill>
                  <a:srgbClr val="0E0E0E"/>
                </a:solidFill>
                <a:effectLst/>
                <a:latin typeface=".SF NS"/>
              </a:rPr>
              <a:t>User Interaction Features</a:t>
            </a:r>
            <a:r>
              <a:rPr lang="en-US" dirty="0">
                <a:solidFill>
                  <a:srgbClr val="0E0E0E"/>
                </a:solidFill>
                <a:effectLst/>
                <a:latin typeface=".SF NS"/>
              </a:rPr>
              <a:t>:</a:t>
            </a:r>
          </a:p>
          <a:p>
            <a:r>
              <a:rPr lang="en-US" dirty="0">
                <a:solidFill>
                  <a:srgbClr val="0E0E0E"/>
                </a:solidFill>
                <a:effectLst/>
                <a:latin typeface=".SF NS"/>
              </a:rPr>
              <a:t>• Allow users to interact with the UI by adjusting strategy parameters (e.g., window lengths for moving averages).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Data Visualization</a:t>
            </a:r>
            <a:r>
              <a:rPr lang="en-US" dirty="0">
                <a:solidFill>
                  <a:srgbClr val="0E0E0E"/>
                </a:solidFill>
                <a:effectLst/>
                <a:latin typeface=".SF NS"/>
              </a:rPr>
              <a:t>:</a:t>
            </a:r>
          </a:p>
          <a:p>
            <a:r>
              <a:rPr lang="en-US" dirty="0">
                <a:solidFill>
                  <a:srgbClr val="0E0E0E"/>
                </a:solidFill>
                <a:effectLst/>
                <a:latin typeface=".SF NS"/>
              </a:rPr>
              <a:t>• Integrate </a:t>
            </a:r>
            <a:r>
              <a:rPr lang="en-US" b="1" dirty="0">
                <a:solidFill>
                  <a:srgbClr val="0E0E0E"/>
                </a:solidFill>
                <a:effectLst/>
                <a:latin typeface=".SF NS"/>
              </a:rPr>
              <a:t>real-time data visualization</a:t>
            </a:r>
            <a:r>
              <a:rPr lang="en-US" dirty="0">
                <a:solidFill>
                  <a:srgbClr val="0E0E0E"/>
                </a:solidFill>
                <a:effectLst/>
                <a:latin typeface=".SF NS"/>
              </a:rPr>
              <a:t>, allowing users to see strategy performance updates in near real-time.</a:t>
            </a:r>
          </a:p>
          <a:p>
            <a:r>
              <a:rPr lang="en-US" dirty="0">
                <a:solidFill>
                  <a:srgbClr val="0E0E0E"/>
                </a:solidFill>
                <a:effectLst/>
                <a:latin typeface=".SF NS"/>
              </a:rPr>
              <a:t>• Include historical performance graphs, risk metrics, and comparison plots between different strategies.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Reporting and Export Functionality</a:t>
            </a:r>
            <a:r>
              <a:rPr lang="en-US" dirty="0">
                <a:solidFill>
                  <a:srgbClr val="0E0E0E"/>
                </a:solidFill>
                <a:effectLst/>
                <a:latin typeface=".SF NS"/>
              </a:rPr>
              <a:t>:</a:t>
            </a:r>
          </a:p>
          <a:p>
            <a:r>
              <a:rPr lang="en-US" dirty="0">
                <a:solidFill>
                  <a:srgbClr val="0E0E0E"/>
                </a:solidFill>
                <a:effectLst/>
                <a:latin typeface=".SF NS"/>
              </a:rPr>
              <a:t>• Add a feature to </a:t>
            </a:r>
            <a:r>
              <a:rPr lang="en-US" b="1" dirty="0">
                <a:solidFill>
                  <a:srgbClr val="0E0E0E"/>
                </a:solidFill>
                <a:effectLst/>
                <a:latin typeface=".SF NS"/>
              </a:rPr>
              <a:t>generate reports</a:t>
            </a:r>
            <a:r>
              <a:rPr lang="en-US" dirty="0">
                <a:solidFill>
                  <a:srgbClr val="0E0E0E"/>
                </a:solidFill>
                <a:effectLst/>
                <a:latin typeface=".SF NS"/>
              </a:rPr>
              <a:t> and export results (e.g., PDF or CSV) with performance metrics, trade histories, and visualized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5F89ED71-D730-1C45-D3E7-EF3343E1F5CC}"/>
              </a:ext>
            </a:extLst>
          </p:cNvPr>
          <p:cNvSpPr>
            <a:spLocks noGrp="1"/>
          </p:cNvSpPr>
          <p:nvPr>
            <p:ph type="sldNum" sz="quarter" idx="5"/>
          </p:nvPr>
        </p:nvSpPr>
        <p:spPr/>
        <p:txBody>
          <a:bodyPr/>
          <a:lstStyle/>
          <a:p>
            <a:fld id="{531D13CD-66F2-4CB3-ACBB-6CF6081D754D}" type="slidenum">
              <a:rPr lang="en-US" smtClean="0"/>
              <a:t>33</a:t>
            </a:fld>
            <a:endParaRPr lang="en-US"/>
          </a:p>
        </p:txBody>
      </p:sp>
    </p:spTree>
    <p:extLst>
      <p:ext uri="{BB962C8B-B14F-4D97-AF65-F5344CB8AC3E}">
        <p14:creationId xmlns:p14="http://schemas.microsoft.com/office/powerpoint/2010/main" val="343974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Polarity scores are numerical values assigned by sentiment analysis algorithms to quantify the emotional valence of text data, indicating whether the expressed sentiment is positive, negative, or neutral. These scores are often normalized within a specific range, such as -1 to 1, where:</a:t>
            </a:r>
          </a:p>
          <a:p>
            <a:pPr algn="l">
              <a:buFont typeface="Arial" panose="020B0604020202020204" pitchFamily="34" charset="0"/>
              <a:buChar char="•"/>
            </a:pPr>
            <a:r>
              <a:rPr lang="en-US" b="1" i="0" dirty="0">
                <a:solidFill>
                  <a:srgbClr val="ECECEC"/>
                </a:solidFill>
                <a:effectLst/>
                <a:latin typeface="Söhne"/>
              </a:rPr>
              <a:t>Positive values</a:t>
            </a:r>
            <a:r>
              <a:rPr lang="en-US" b="0" i="0" dirty="0">
                <a:solidFill>
                  <a:srgbClr val="ECECEC"/>
                </a:solidFill>
                <a:effectLst/>
                <a:latin typeface="Söhne"/>
              </a:rPr>
              <a:t> indicate positive sentiment, suggesting favorable opinions or feelings towards the subject matter.</a:t>
            </a:r>
          </a:p>
          <a:p>
            <a:pPr algn="l">
              <a:buFont typeface="Arial" panose="020B0604020202020204" pitchFamily="34" charset="0"/>
              <a:buChar char="•"/>
            </a:pPr>
            <a:r>
              <a:rPr lang="en-US" b="1" i="0" dirty="0">
                <a:solidFill>
                  <a:srgbClr val="ECECEC"/>
                </a:solidFill>
                <a:effectLst/>
                <a:latin typeface="Söhne"/>
              </a:rPr>
              <a:t>Negative values</a:t>
            </a:r>
            <a:r>
              <a:rPr lang="en-US" b="0" i="0" dirty="0">
                <a:solidFill>
                  <a:srgbClr val="ECECEC"/>
                </a:solidFill>
                <a:effectLst/>
                <a:latin typeface="Söhne"/>
              </a:rPr>
              <a:t> reflect negative sentiment, indicating unfavorable opinions or adverse emotions associated with the content.</a:t>
            </a:r>
          </a:p>
          <a:p>
            <a:pPr algn="l">
              <a:buFont typeface="Arial" panose="020B0604020202020204" pitchFamily="34" charset="0"/>
              <a:buChar char="•"/>
            </a:pPr>
            <a:r>
              <a:rPr lang="en-US" b="1" i="0" dirty="0">
                <a:solidFill>
                  <a:srgbClr val="ECECEC"/>
                </a:solidFill>
                <a:effectLst/>
                <a:latin typeface="Söhne"/>
              </a:rPr>
              <a:t>Values around zero</a:t>
            </a:r>
            <a:r>
              <a:rPr lang="en-US" b="0" i="0" dirty="0">
                <a:solidFill>
                  <a:srgbClr val="ECECEC"/>
                </a:solidFill>
                <a:effectLst/>
                <a:latin typeface="Söhne"/>
              </a:rPr>
              <a:t> typically represent neutral sentiment, meaning the text does not convey significant positive or negative emotions.</a:t>
            </a:r>
          </a:p>
          <a:p>
            <a:pPr algn="l"/>
            <a:r>
              <a:rPr lang="en-US" b="0" i="0" dirty="0">
                <a:solidFill>
                  <a:srgbClr val="ECECEC"/>
                </a:solidFill>
                <a:effectLst/>
                <a:latin typeface="Söhne"/>
              </a:rPr>
              <a:t>Sentiment analysis tools like VADER (Valence Aware Dictionary and </a:t>
            </a:r>
            <a:r>
              <a:rPr lang="en-US" b="0" i="0" dirty="0" err="1">
                <a:solidFill>
                  <a:srgbClr val="ECECEC"/>
                </a:solidFill>
                <a:effectLst/>
                <a:latin typeface="Söhne"/>
              </a:rPr>
              <a:t>sEntiment</a:t>
            </a:r>
            <a:r>
              <a:rPr lang="en-US" b="0" i="0" dirty="0">
                <a:solidFill>
                  <a:srgbClr val="ECECEC"/>
                </a:solidFill>
                <a:effectLst/>
                <a:latin typeface="Söhne"/>
              </a:rPr>
              <a:t> Reasoner)</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6</a:t>
            </a:fld>
            <a:endParaRPr lang="en-US"/>
          </a:p>
        </p:txBody>
      </p:sp>
    </p:spTree>
    <p:extLst>
      <p:ext uri="{BB962C8B-B14F-4D97-AF65-F5344CB8AC3E}">
        <p14:creationId xmlns:p14="http://schemas.microsoft.com/office/powerpoint/2010/main" val="15629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We introduce a DRL-based stock trading system utilizing a Cascaded Long Short-Term Memory (CLSTM-PPO Model) to effectively mine hidden insights from daily stock data, addressing the common challenge of low signal-to-noise ratios in financial datasets.</a:t>
            </a:r>
          </a:p>
          <a:p>
            <a:pPr algn="l">
              <a:buFont typeface="Arial" panose="020B0604020202020204" pitchFamily="34" charset="0"/>
              <a:buChar char="•"/>
            </a:pPr>
            <a:r>
              <a:rPr lang="en-US" b="0" i="0" dirty="0">
                <a:solidFill>
                  <a:srgbClr val="ECECEC"/>
                </a:solidFill>
                <a:effectLst/>
                <a:latin typeface="Söhne"/>
              </a:rPr>
              <a:t>The system is tested across major global indices—DJI, SSE50, SENSEX, and FTSE100— and is benchmarked against traditional and contemporary models, including buy-and-hold, MLP, and LGBM strategies, demonstrating superior performance in key financial metrics.</a:t>
            </a:r>
          </a:p>
          <a:p>
            <a:pPr algn="l">
              <a:buFont typeface="Arial" panose="020B0604020202020204" pitchFamily="34" charset="0"/>
              <a:buChar char="•"/>
            </a:pPr>
            <a:r>
              <a:rPr lang="en-US" b="0" i="0" dirty="0">
                <a:solidFill>
                  <a:srgbClr val="ECECEC"/>
                </a:solidFill>
                <a:effectLst/>
                <a:latin typeface="Söhne"/>
              </a:rPr>
              <a:t>Our findings reveal enhancements in cumulative returns, maximum earning rates, and average trade profitability, with improvements ranging from 5% to 52%, showcasing the potential of our approach in revolutionizing automated stock trading systems.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7</a:t>
            </a:fld>
            <a:endParaRPr lang="en-US"/>
          </a:p>
        </p:txBody>
      </p:sp>
    </p:spTree>
    <p:extLst>
      <p:ext uri="{BB962C8B-B14F-4D97-AF65-F5344CB8AC3E}">
        <p14:creationId xmlns:p14="http://schemas.microsoft.com/office/powerpoint/2010/main" val="282001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reinforcement learning (RL) trading agent learns stock trading strategies by analyzing historical market data, making buy/sell/hold decisions to maximize returns.</a:t>
            </a:r>
          </a:p>
          <a:p>
            <a:endParaRPr lang="en-US" dirty="0"/>
          </a:p>
          <a:p>
            <a:r>
              <a:rPr lang="en-US" dirty="0"/>
              <a:t>adapts to market changes using trial-and-error </a:t>
            </a:r>
          </a:p>
          <a:p>
            <a:endParaRPr lang="en-US" dirty="0"/>
          </a:p>
          <a:p>
            <a:r>
              <a:rPr lang="en-US" dirty="0"/>
              <a:t>Metrics such as profit factor, number of trades, net profit, average profit per trade.</a:t>
            </a:r>
          </a:p>
        </p:txBody>
      </p:sp>
      <p:sp>
        <p:nvSpPr>
          <p:cNvPr id="4" name="Slide Number Placeholder 3"/>
          <p:cNvSpPr>
            <a:spLocks noGrp="1"/>
          </p:cNvSpPr>
          <p:nvPr>
            <p:ph type="sldNum" sz="quarter" idx="5"/>
          </p:nvPr>
        </p:nvSpPr>
        <p:spPr/>
        <p:txBody>
          <a:bodyPr/>
          <a:lstStyle/>
          <a:p>
            <a:fld id="{531D13CD-66F2-4CB3-ACBB-6CF6081D754D}" type="slidenum">
              <a:rPr lang="en-US" smtClean="0"/>
              <a:t>11</a:t>
            </a:fld>
            <a:endParaRPr lang="en-US"/>
          </a:p>
        </p:txBody>
      </p:sp>
    </p:spTree>
    <p:extLst>
      <p:ext uri="{BB962C8B-B14F-4D97-AF65-F5344CB8AC3E}">
        <p14:creationId xmlns:p14="http://schemas.microsoft.com/office/powerpoint/2010/main" val="395083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learn from stock market to understanding market behavior </a:t>
            </a:r>
          </a:p>
          <a:p>
            <a:pPr marL="0" marR="0">
              <a:lnSpc>
                <a:spcPct val="115000"/>
              </a:lnSpc>
              <a:spcBef>
                <a:spcPts val="0"/>
              </a:spcBef>
              <a:spcAft>
                <a:spcPts val="800"/>
              </a:spcAft>
            </a:pPr>
            <a:endPar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endParaRPr>
          </a:p>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Over time, the RL agent would refine its trading strategy to maximize the cumulative reward</a:t>
            </a:r>
            <a:endParaRPr lang="en-US" sz="1200" kern="100" dirty="0">
              <a:effectLst/>
              <a:latin typeface="Aptos" panose="020B0004020202020204" pitchFamily="34" charset="0"/>
              <a:ea typeface="Yu Mincho" panose="02020400000000000000" pitchFamily="18" charset="-128"/>
              <a:cs typeface="Times New Roman" panose="02020603050405020304" pitchFamily="18" charset="0"/>
            </a:endParaRPr>
          </a:p>
          <a:p>
            <a:pPr marL="342900" marR="0" lvl="0" indent="-342900">
              <a:spcBef>
                <a:spcPts val="0"/>
              </a:spcBef>
              <a:spcAft>
                <a:spcPts val="0"/>
              </a:spcAft>
              <a:tabLst>
                <a:tab pos="457200" algn="l"/>
              </a:tabLst>
            </a:pPr>
            <a:endParaRPr lang="en-US" sz="1800" dirty="0">
              <a:solidFill>
                <a:srgbClr val="ECECEC"/>
              </a:solidFill>
              <a:effectLst/>
              <a:highlight>
                <a:srgbClr val="212121"/>
              </a:highlight>
              <a:latin typeface="Segoe UI" panose="020B0502040204020203" pitchFamily="34"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rgbClr val="ECECEC"/>
                </a:solidFill>
                <a:effectLst/>
                <a:highlight>
                  <a:srgbClr val="212121"/>
                </a:highlight>
                <a:latin typeface="Segoe UI" panose="020B0502040204020203" pitchFamily="34" charset="0"/>
                <a:ea typeface="Times New Roman" panose="02020603050405020304" pitchFamily="18" charset="0"/>
              </a:rPr>
              <a:t>Based on its analysis the RL agent would make trading decisions, such as whether to buy, sell, or hold a stock at a particular time step, right now I am aiming to make the agent give a decision for the next day, the ideal goal is to reach an hourly decision</a:t>
            </a:r>
          </a:p>
          <a:p>
            <a:pPr marL="342900" marR="0" lvl="0" indent="-342900">
              <a:spcBef>
                <a:spcPts val="0"/>
              </a:spcBef>
              <a:spcAft>
                <a:spcPts val="0"/>
              </a:spcAft>
              <a:tabLst>
                <a:tab pos="457200" algn="l"/>
              </a:tabLst>
            </a:pPr>
            <a:endParaRPr lang="en-US" sz="1800" dirty="0">
              <a:effectLst/>
              <a:highlight>
                <a:srgbClr val="212121"/>
              </a:highlight>
              <a:latin typeface="Times New Roman" panose="02020603050405020304" pitchFamily="18" charset="0"/>
              <a:ea typeface="Times New Roman" panose="02020603050405020304" pitchFamily="18" charset="0"/>
            </a:endParaRPr>
          </a:p>
          <a:p>
            <a:pPr marL="0" marR="0" lvl="0" indent="0">
              <a:lnSpc>
                <a:spcPct val="115000"/>
              </a:lnSpc>
              <a:spcBef>
                <a:spcPts val="0"/>
              </a:spcBef>
              <a:spcAft>
                <a:spcPts val="0"/>
              </a:spcAft>
              <a:buFont typeface="Aptos" panose="020B0004020202020204" pitchFamily="34" charset="0"/>
              <a:buNone/>
            </a:pP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Informed Trading Decisions</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enable investors to make more informed decisions by employing adaptive trading methods that respond to real-time market conditions.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Increased Profitability</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aid investors and financial institutions in improving their profitability and portfolio management through optimized trading strategies.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12</a:t>
            </a:fld>
            <a:endParaRPr lang="en-US"/>
          </a:p>
        </p:txBody>
      </p:sp>
    </p:spTree>
    <p:extLst>
      <p:ext uri="{BB962C8B-B14F-4D97-AF65-F5344CB8AC3E}">
        <p14:creationId xmlns:p14="http://schemas.microsoft.com/office/powerpoint/2010/main" val="312294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indicators like –</a:t>
            </a:r>
          </a:p>
          <a:p>
            <a:r>
              <a:rPr lang="en-US" dirty="0"/>
              <a:t>Price indicators – moving averages(average stock prices over a specific period), relative strength index (shows which stocks are overbought or oversold)</a:t>
            </a:r>
          </a:p>
        </p:txBody>
      </p:sp>
      <p:sp>
        <p:nvSpPr>
          <p:cNvPr id="4" name="Slide Number Placeholder 3"/>
          <p:cNvSpPr>
            <a:spLocks noGrp="1"/>
          </p:cNvSpPr>
          <p:nvPr>
            <p:ph type="sldNum" sz="quarter" idx="5"/>
          </p:nvPr>
        </p:nvSpPr>
        <p:spPr/>
        <p:txBody>
          <a:bodyPr/>
          <a:lstStyle/>
          <a:p>
            <a:fld id="{531D13CD-66F2-4CB3-ACBB-6CF6081D754D}" type="slidenum">
              <a:rPr lang="en-US" smtClean="0"/>
              <a:t>14</a:t>
            </a:fld>
            <a:endParaRPr lang="en-US"/>
          </a:p>
        </p:txBody>
      </p:sp>
    </p:spTree>
    <p:extLst>
      <p:ext uri="{BB962C8B-B14F-4D97-AF65-F5344CB8AC3E}">
        <p14:creationId xmlns:p14="http://schemas.microsoft.com/office/powerpoint/2010/main" val="40114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RSI Indicator </a:t>
            </a:r>
            <a:r>
              <a:rPr lang="en-US" dirty="0" err="1"/>
              <a:t>Stategy</a:t>
            </a:r>
            <a:endParaRPr lang="en-US" dirty="0"/>
          </a:p>
          <a:p>
            <a:pPr>
              <a:buFont typeface="Arial" panose="020B0604020202020204" pitchFamily="34" charset="0"/>
              <a:buChar char="•"/>
            </a:pPr>
            <a:r>
              <a:rPr lang="en-US" dirty="0"/>
              <a:t>supporting indicator</a:t>
            </a:r>
          </a:p>
          <a:p>
            <a:pPr>
              <a:buFont typeface="Arial" panose="020B0604020202020204" pitchFamily="34" charset="0"/>
              <a:buChar char="•"/>
            </a:pPr>
            <a:r>
              <a:rPr lang="en-US" dirty="0"/>
              <a:t>price needs to reject </a:t>
            </a:r>
            <a:r>
              <a:rPr lang="en-US" dirty="0" err="1"/>
              <a:t>atleast</a:t>
            </a:r>
            <a:r>
              <a:rPr lang="en-US" dirty="0"/>
              <a:t> 3 times before becoming support and resistance</a:t>
            </a:r>
          </a:p>
          <a:p>
            <a:pPr>
              <a:buFont typeface="Arial" panose="020B0604020202020204" pitchFamily="34" charset="0"/>
              <a:buChar char="•"/>
            </a:pPr>
            <a:r>
              <a:rPr lang="en-US" dirty="0">
                <a:hlinkClick r:id="rId3"/>
              </a:rPr>
              <a:t>https://youtu.be/MW3oHn7qJ_U?si=mH5LQneZ6YnvbA_V</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dirty="0"/>
              <a:t>MACD indicator</a:t>
            </a:r>
          </a:p>
          <a:p>
            <a:endParaRPr lang="en-US" dirty="0"/>
          </a:p>
          <a:p>
            <a:pPr>
              <a:buFont typeface="Arial" panose="020B0604020202020204" pitchFamily="34" charset="0"/>
              <a:buChar char="•"/>
            </a:pPr>
            <a:r>
              <a:rPr lang="en-US" dirty="0"/>
              <a:t>MACD divergence</a:t>
            </a:r>
          </a:p>
          <a:p>
            <a:pPr marL="742950" lvl="1" indent="-285750">
              <a:buFont typeface="Arial" panose="020B0604020202020204" pitchFamily="34" charset="0"/>
              <a:buChar char="•"/>
            </a:pPr>
            <a:r>
              <a:rPr lang="en-US" dirty="0"/>
              <a:t>200 MA</a:t>
            </a:r>
          </a:p>
          <a:p>
            <a:r>
              <a:rPr lang="en-US" b="1" dirty="0"/>
              <a:t>Moving Average Convergence Divergence (MACD)</a:t>
            </a:r>
            <a:r>
              <a:rPr lang="en-US" dirty="0"/>
              <a:t> indicator, which is a momentum indicator used to follow trends and identify potential </a:t>
            </a:r>
            <a:r>
              <a:rPr lang="en-US" b="1" dirty="0"/>
              <a:t>buy</a:t>
            </a:r>
            <a:r>
              <a:rPr lang="en-US" dirty="0"/>
              <a:t> or </a:t>
            </a:r>
            <a:r>
              <a:rPr lang="en-US" b="1" dirty="0"/>
              <a:t>sell</a:t>
            </a:r>
            <a:r>
              <a:rPr lang="en-US" dirty="0"/>
              <a:t> signals. It combines moving averages to show changes in momentum and can be used to identify bullish or bearish market conditions.</a:t>
            </a:r>
          </a:p>
          <a:p>
            <a:endParaRPr lang="en-US" dirty="0"/>
          </a:p>
          <a:p>
            <a:r>
              <a:rPr lang="en-US" dirty="0"/>
              <a:t>ATR</a:t>
            </a:r>
          </a:p>
          <a:p>
            <a:pPr>
              <a:buFont typeface="Arial" panose="020B0604020202020204" pitchFamily="34" charset="0"/>
              <a:buChar char="•"/>
            </a:pPr>
            <a:r>
              <a:rPr lang="en-US" dirty="0"/>
              <a:t>Average true range</a:t>
            </a:r>
          </a:p>
          <a:p>
            <a:pPr>
              <a:buFont typeface="Arial" panose="020B0604020202020204" pitchFamily="34" charset="0"/>
              <a:buChar char="•"/>
            </a:pPr>
            <a:r>
              <a:rPr lang="en-US" b="1" dirty="0"/>
              <a:t>Average True Range (ATR)</a:t>
            </a:r>
            <a:r>
              <a:rPr lang="en-US" dirty="0"/>
              <a:t> measures market volatility by calculating the average range between the highest and lowest prices over a specified period, accounting for gaps and price changes.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15</a:t>
            </a:fld>
            <a:endParaRPr lang="en-US"/>
          </a:p>
        </p:txBody>
      </p:sp>
    </p:spTree>
    <p:extLst>
      <p:ext uri="{BB962C8B-B14F-4D97-AF65-F5344CB8AC3E}">
        <p14:creationId xmlns:p14="http://schemas.microsoft.com/office/powerpoint/2010/main" val="123769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17</a:t>
            </a:fld>
            <a:endParaRPr lang="en-US"/>
          </a:p>
        </p:txBody>
      </p:sp>
    </p:spTree>
    <p:extLst>
      <p:ext uri="{BB962C8B-B14F-4D97-AF65-F5344CB8AC3E}">
        <p14:creationId xmlns:p14="http://schemas.microsoft.com/office/powerpoint/2010/main" val="158918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dirty="0">
                <a:effectLst/>
                <a:latin typeface="Aptos" panose="020B0004020202020204" pitchFamily="34" charset="0"/>
                <a:ea typeface="Aptos" panose="020B0004020202020204" pitchFamily="34" charset="0"/>
                <a:cs typeface="Times New Roman" panose="02020603050405020304" pitchFamily="18" charset="0"/>
              </a:rPr>
              <a:t>Stocks</a:t>
            </a:r>
            <a:r>
              <a:rPr lang="en-US" sz="1800" dirty="0">
                <a:effectLst/>
                <a:latin typeface="Aptos" panose="020B0004020202020204" pitchFamily="34" charset="0"/>
                <a:ea typeface="Aptos" panose="020B0004020202020204" pitchFamily="34" charset="0"/>
                <a:cs typeface="Times New Roman" panose="02020603050405020304" pitchFamily="18" charset="0"/>
              </a:rPr>
              <a:t> component provides </a:t>
            </a:r>
            <a:r>
              <a:rPr lang="en-US" sz="1800" b="1" dirty="0">
                <a:effectLst/>
                <a:latin typeface="Aptos" panose="020B0004020202020204" pitchFamily="34" charset="0"/>
                <a:ea typeface="Aptos" panose="020B0004020202020204" pitchFamily="34" charset="0"/>
                <a:cs typeface="Times New Roman" panose="02020603050405020304" pitchFamily="18" charset="0"/>
              </a:rPr>
              <a:t>raw market data</a:t>
            </a:r>
            <a:r>
              <a:rPr lang="en-US" sz="1800" dirty="0">
                <a:effectLst/>
                <a:latin typeface="Aptos" panose="020B0004020202020204" pitchFamily="34" charset="0"/>
                <a:ea typeface="Aptos" panose="020B0004020202020204" pitchFamily="34" charset="0"/>
                <a:cs typeface="Times New Roman" panose="02020603050405020304" pitchFamily="18" charset="0"/>
              </a:rPr>
              <a:t> (e.g., prices, volumes, etc.) to the </a:t>
            </a:r>
            <a:r>
              <a:rPr lang="en-US" sz="1800" b="1"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dirty="0">
                <a:effectLst/>
                <a:latin typeface="Aptos" panose="020B0004020202020204" pitchFamily="34" charset="0"/>
                <a:ea typeface="Aptos" panose="020B0004020202020204" pitchFamily="34" charset="0"/>
                <a:cs typeface="Times New Roman" panose="02020603050405020304" pitchFamily="18" charset="0"/>
              </a:rPr>
              <a:t>.</a:t>
            </a:r>
            <a:r>
              <a:rPr lang="en-US" dirty="0">
                <a:effectLst/>
              </a:rPr>
              <a:t> </a:t>
            </a:r>
          </a:p>
          <a:p>
            <a:endParaRPr lang="en-US" dirty="0">
              <a:effectLst/>
            </a:endParaRPr>
          </a:p>
          <a:p>
            <a:r>
              <a:rPr lang="en-US" dirty="0">
                <a:effectLst/>
              </a:rPr>
              <a:t>Data -&gt; Indicators -&gt; forecast algos</a:t>
            </a:r>
          </a:p>
          <a:p>
            <a:endParaRPr lang="en-US" dirty="0">
              <a:effectLst/>
            </a:endParaRP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processes raw stock data to generate usable features, which are then sent to:</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Technical Indicators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calculating indicators like moving averages, RSI, etc.).</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State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also receives the processed data for its environment.</a:t>
            </a:r>
          </a:p>
          <a:p>
            <a:pPr marL="0" marR="0">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Technical Indicators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component outputs derived metrics like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volatility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moving averages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etc.,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State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State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holds the complete view of the current market environment) feeds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contextual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including historical market conditions, indicators, and stock data,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Reinforcement Learning (RL)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0E0E0E"/>
                </a:solidFill>
                <a:effectLst/>
                <a:latin typeface=".SF NS"/>
              </a:rPr>
              <a:t>Risk Management Module</a:t>
            </a:r>
            <a:r>
              <a:rPr lang="en-US" sz="2800" dirty="0">
                <a:solidFill>
                  <a:srgbClr val="0E0E0E"/>
                </a:solidFill>
                <a:effectLst/>
                <a:latin typeface=".SF NS"/>
              </a:rPr>
              <a:t>, which enforces rules like  </a:t>
            </a:r>
            <a:r>
              <a:rPr lang="en-US" sz="2800" b="1" dirty="0">
                <a:solidFill>
                  <a:srgbClr val="0E0E0E"/>
                </a:solidFill>
                <a:effectLst/>
                <a:latin typeface=".SF NS"/>
              </a:rPr>
              <a:t>stop-loss strategies</a:t>
            </a:r>
            <a:r>
              <a:rPr lang="en-US" sz="2800" dirty="0">
                <a:solidFill>
                  <a:srgbClr val="0E0E0E"/>
                </a:solidFill>
                <a:effectLst/>
                <a:latin typeface=".SF NS"/>
              </a:rPr>
              <a:t>, and other risk measures. This component prevents high-risk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E0E0E"/>
                </a:solidFill>
                <a:effectLst/>
                <a:latin typeface=".SF NS"/>
              </a:rPr>
              <a:t>• The </a:t>
            </a:r>
            <a:r>
              <a:rPr lang="en-US" sz="2800" b="1" dirty="0">
                <a:solidFill>
                  <a:srgbClr val="0E0E0E"/>
                </a:solidFill>
                <a:effectLst/>
                <a:latin typeface=".SF NS"/>
              </a:rPr>
              <a:t>Continuous Learning Module</a:t>
            </a:r>
            <a:r>
              <a:rPr lang="en-US" sz="2800" dirty="0">
                <a:solidFill>
                  <a:srgbClr val="0E0E0E"/>
                </a:solidFill>
                <a:effectLst/>
                <a:latin typeface=".SF NS"/>
              </a:rPr>
              <a:t> allows for</a:t>
            </a:r>
            <a:r>
              <a:rPr lang="en-US" sz="2800" b="1" dirty="0">
                <a:solidFill>
                  <a:srgbClr val="0E0E0E"/>
                </a:solidFill>
                <a:effectLst/>
                <a:latin typeface=".SF NS"/>
              </a:rPr>
              <a:t> learning and retraining</a:t>
            </a:r>
            <a:r>
              <a:rPr lang="en-US" sz="2800" dirty="0">
                <a:solidFill>
                  <a:srgbClr val="0E0E0E"/>
                </a:solidFill>
                <a:effectLst/>
                <a:latin typeface=".SF NS"/>
              </a:rPr>
              <a:t> of the RL agent based on new market data, ensuring the agent adapts to evolving market conditions.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Based on the data received from the state space,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uses algorithms like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Proximal Policy Optimization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make decisions. It sends these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(buy, sell, hold, portfolio optimizations, etc.)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executes the decisions made by the RL agent, which influences the market (hypothetically), and the outcomes (new market data) are fed back into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Reward Function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provides feedback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by calculating rewards based on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profit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risk-adjusted returns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(such as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Sharpe ratio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risk metrics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(e.g., drawdowns).</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feedback helps the agent learn and adjust its strategy for future actions.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After the RL agent’s decisions are executed in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gets updated, and the loop continues as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collects this information for further analysis and decision-making.</a:t>
            </a:r>
          </a:p>
          <a:p>
            <a:endParaRPr lang="en-US" dirty="0"/>
          </a:p>
          <a:p>
            <a:endParaRPr lang="en-US" dirty="0"/>
          </a:p>
          <a:p>
            <a:pPr marL="0" marR="0">
              <a:spcBef>
                <a:spcPts val="0"/>
              </a:spcBef>
              <a:spcAft>
                <a:spcPts val="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Feedback Loops: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 State Space → RL Agent → Action Space → Market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is the main interaction loop where the RL agent continuously makes decisions, and their results are reflected in the market data.</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Reward Function → 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Feedback from the reward function helps the agent adjust and optimize its decision-making process for future states.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18</a:t>
            </a:fld>
            <a:endParaRPr lang="en-US"/>
          </a:p>
        </p:txBody>
      </p:sp>
    </p:spTree>
    <p:extLst>
      <p:ext uri="{BB962C8B-B14F-4D97-AF65-F5344CB8AC3E}">
        <p14:creationId xmlns:p14="http://schemas.microsoft.com/office/powerpoint/2010/main" val="331625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11/4/24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11/4/24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11/4/24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11/4/24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11/4/24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11/4/24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11/4/24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11/4/24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11/4/24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hdl.handle.net/11250/2622891" TargetMode="External"/><Relationship Id="rId2" Type="http://schemas.openxmlformats.org/officeDocument/2006/relationships/hyperlink" Target="https://ssrn.com/abstract=3690996" TargetMode="External"/><Relationship Id="rId1" Type="http://schemas.openxmlformats.org/officeDocument/2006/relationships/slideLayout" Target="../slideLayouts/slideLayout10.xml"/><Relationship Id="rId5" Type="http://schemas.openxmlformats.org/officeDocument/2006/relationships/hyperlink" Target="https://doi.org/10.17762/sfs.v10i2S.874" TargetMode="External"/><Relationship Id="rId4" Type="http://schemas.openxmlformats.org/officeDocument/2006/relationships/hyperlink" Target="https://doi.org/10.1016/j.knosys.2021.1071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Optimizing Trading Strategies with Reinforcement Learning</a:t>
            </a:r>
          </a:p>
        </p:txBody>
      </p:sp>
      <p:sp>
        <p:nvSpPr>
          <p:cNvPr id="3" name="Subtitle 2">
            <a:extLst>
              <a:ext uri="{FF2B5EF4-FFF2-40B4-BE49-F238E27FC236}">
                <a16:creationId xmlns:a16="http://schemas.microsoft.com/office/drawing/2014/main" id="{2982F11B-D2C1-FDEE-164F-732F88EFDDFB}"/>
              </a:ext>
            </a:extLst>
          </p:cNvPr>
          <p:cNvSpPr>
            <a:spLocks noGrp="1"/>
          </p:cNvSpPr>
          <p:nvPr>
            <p:ph type="subTitle" idx="1"/>
          </p:nvPr>
        </p:nvSpPr>
        <p:spPr/>
        <p:txBody>
          <a:bodyPr/>
          <a:lstStyle/>
          <a:p>
            <a:r>
              <a:rPr lang="en-US" dirty="0"/>
              <a:t>Amulya Saxena</a:t>
            </a:r>
          </a:p>
          <a:p>
            <a:r>
              <a:rPr lang="en-US" dirty="0"/>
              <a:t>Travis Desell</a:t>
            </a:r>
          </a:p>
        </p:txBody>
      </p:sp>
    </p:spTree>
    <p:extLst>
      <p:ext uri="{BB962C8B-B14F-4D97-AF65-F5344CB8AC3E}">
        <p14:creationId xmlns:p14="http://schemas.microsoft.com/office/powerpoint/2010/main" val="121651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A9E5-93A6-60B0-9B71-C1CD0352B0C7}"/>
              </a:ext>
            </a:extLst>
          </p:cNvPr>
          <p:cNvSpPr>
            <a:spLocks noGrp="1"/>
          </p:cNvSpPr>
          <p:nvPr>
            <p:ph type="ctrTitle"/>
          </p:nvPr>
        </p:nvSpPr>
        <p:spPr/>
        <p:txBody>
          <a:bodyPr/>
          <a:lstStyle/>
          <a:p>
            <a:r>
              <a:rPr lang="en-US" dirty="0"/>
              <a:t>Overview</a:t>
            </a:r>
          </a:p>
        </p:txBody>
      </p:sp>
    </p:spTree>
    <p:extLst>
      <p:ext uri="{BB962C8B-B14F-4D97-AF65-F5344CB8AC3E}">
        <p14:creationId xmlns:p14="http://schemas.microsoft.com/office/powerpoint/2010/main" val="167707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Proposed Project </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275943"/>
          </a:xfrm>
        </p:spPr>
        <p:txBody>
          <a:bodyPr>
            <a:normAutofit/>
          </a:bodyPr>
          <a:lstStyle/>
          <a:p>
            <a:r>
              <a:rPr lang="en-US" sz="2000" dirty="0"/>
              <a:t>Develop an agent to learn trading strategies for the DJI stocks leveraging reinforcement learning.</a:t>
            </a:r>
          </a:p>
          <a:p>
            <a:r>
              <a:rPr lang="en-US" sz="2000" dirty="0"/>
              <a:t>Create a system that can adapt to market changes and optimize strategic decisions in real time aiming to maximize returns. </a:t>
            </a:r>
          </a:p>
          <a:p>
            <a:r>
              <a:rPr lang="en-US" sz="2000" dirty="0"/>
              <a:t>Evaluate trading strategy performances using metrics and choose which the model will use. </a:t>
            </a:r>
          </a:p>
          <a:p>
            <a:endParaRPr lang="en-US" sz="20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1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1629-CB9C-AFBA-3493-6EADBB1498B1}"/>
              </a:ext>
            </a:extLst>
          </p:cNvPr>
          <p:cNvSpPr>
            <a:spLocks noGrp="1"/>
          </p:cNvSpPr>
          <p:nvPr>
            <p:ph type="title"/>
          </p:nvPr>
        </p:nvSpPr>
        <p:spPr/>
        <p:txBody>
          <a:bodyPr/>
          <a:lstStyle/>
          <a:p>
            <a:r>
              <a:rPr lang="en-US" dirty="0"/>
              <a:t>Optimizing + Reinforcement Learning</a:t>
            </a:r>
          </a:p>
        </p:txBody>
      </p:sp>
      <p:sp>
        <p:nvSpPr>
          <p:cNvPr id="3" name="Content Placeholder 2">
            <a:extLst>
              <a:ext uri="{FF2B5EF4-FFF2-40B4-BE49-F238E27FC236}">
                <a16:creationId xmlns:a16="http://schemas.microsoft.com/office/drawing/2014/main" id="{2749D226-39C3-4994-740B-3BE7CC2B89C9}"/>
              </a:ext>
            </a:extLst>
          </p:cNvPr>
          <p:cNvSpPr>
            <a:spLocks noGrp="1"/>
          </p:cNvSpPr>
          <p:nvPr>
            <p:ph idx="1"/>
          </p:nvPr>
        </p:nvSpPr>
        <p:spPr/>
        <p:txBody>
          <a:bodyPr/>
          <a:lstStyle/>
          <a:p>
            <a:r>
              <a:rPr lang="en-US" dirty="0"/>
              <a:t>What it is : RL + Trading Strategies</a:t>
            </a:r>
          </a:p>
          <a:p>
            <a:r>
              <a:rPr lang="en-US" dirty="0"/>
              <a:t>Goals</a:t>
            </a:r>
          </a:p>
          <a:p>
            <a:pPr lvl="1"/>
            <a:r>
              <a:rPr lang="en-US" dirty="0"/>
              <a:t>Learning from the Stock Market</a:t>
            </a:r>
          </a:p>
          <a:p>
            <a:pPr lvl="1"/>
            <a:r>
              <a:rPr lang="en-US" dirty="0"/>
              <a:t>Trading Decisions</a:t>
            </a:r>
          </a:p>
          <a:p>
            <a:pPr lvl="1"/>
            <a:r>
              <a:rPr lang="en-US" dirty="0"/>
              <a:t>Increase Profitability</a:t>
            </a:r>
          </a:p>
          <a:p>
            <a:endParaRPr lang="en-US" dirty="0"/>
          </a:p>
        </p:txBody>
      </p:sp>
    </p:spTree>
    <p:extLst>
      <p:ext uri="{BB962C8B-B14F-4D97-AF65-F5344CB8AC3E}">
        <p14:creationId xmlns:p14="http://schemas.microsoft.com/office/powerpoint/2010/main" val="406772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1 - Foundations</a:t>
            </a:r>
          </a:p>
          <a:p>
            <a:pPr lvl="1"/>
            <a:r>
              <a:rPr lang="en-US" sz="1600" dirty="0"/>
              <a:t>Literature Review and setting up framework</a:t>
            </a:r>
          </a:p>
          <a:p>
            <a:pPr marL="457200" lvl="1" indent="0">
              <a:buNone/>
            </a:pPr>
            <a:r>
              <a:rPr lang="en-US" sz="1600" dirty="0"/>
              <a:t>	Conduct extensive review focusing on RL 	algorithms.</a:t>
            </a:r>
          </a:p>
          <a:p>
            <a:pPr marL="457200" lvl="1" indent="0">
              <a:buNone/>
            </a:pPr>
            <a:r>
              <a:rPr lang="en-US" sz="1600" dirty="0"/>
              <a:t>	Define objectives and scope of the project.</a:t>
            </a:r>
          </a:p>
          <a:p>
            <a:pPr lvl="1"/>
            <a:r>
              <a:rPr lang="en-US" sz="1600" dirty="0"/>
              <a:t>EDA and Preprocessing</a:t>
            </a:r>
          </a:p>
          <a:p>
            <a:pPr lvl="1"/>
            <a:r>
              <a:rPr lang="en-US" sz="1600" dirty="0"/>
              <a:t>Feature Engineering</a:t>
            </a:r>
          </a:p>
          <a:p>
            <a:pPr marL="457200" lvl="1" indent="0">
              <a:buNone/>
            </a:pPr>
            <a:r>
              <a:rPr lang="en-US" sz="1600" dirty="0"/>
              <a:t>	Finding financial indicators that will work best for 	modeling.</a:t>
            </a:r>
            <a:endParaRPr lang="en-US" sz="1200" dirty="0"/>
          </a:p>
          <a:p>
            <a:pPr lvl="1"/>
            <a:r>
              <a:rPr lang="en-US" sz="1600" dirty="0"/>
              <a:t>Initial Model development</a:t>
            </a:r>
          </a:p>
          <a:p>
            <a:pPr marL="457200" lvl="1" indent="0">
              <a:buNone/>
            </a:pPr>
            <a:r>
              <a:rPr lang="en-US" sz="1600" dirty="0"/>
              <a:t>	Develop LSTM models, understand time series 	data patterns. </a:t>
            </a:r>
          </a:p>
          <a:p>
            <a:pPr marL="457200" lvl="1" indent="0">
              <a:buNone/>
            </a:pPr>
            <a:r>
              <a:rPr lang="en-US" sz="1600" dirty="0"/>
              <a:t>	Run experiments with simple reinforcement 	models to establish a baseline.</a:t>
            </a:r>
          </a:p>
          <a:p>
            <a:pPr lvl="1"/>
            <a:r>
              <a:rPr lang="en-US" sz="1600" dirty="0"/>
              <a:t>Evaluation and Report</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20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1</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Extensive review</a:t>
            </a:r>
          </a:p>
          <a:p>
            <a:pPr marL="285750" indent="-285750">
              <a:buFont typeface="Arial" panose="020B0604020202020204" pitchFamily="34" charset="0"/>
              <a:buChar char="•"/>
            </a:pPr>
            <a:r>
              <a:rPr lang="en-US" sz="1100" dirty="0"/>
              <a:t>Setup framework</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Statistical Analysis</a:t>
            </a:r>
          </a:p>
          <a:p>
            <a:pPr marL="285750" indent="-285750">
              <a:buFont typeface="Arial" panose="020B0604020202020204" pitchFamily="34" charset="0"/>
              <a:buChar char="•"/>
            </a:pPr>
            <a:r>
              <a:rPr lang="en-US" sz="1100" dirty="0"/>
              <a:t>Data Preprocessing</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Creating new features</a:t>
            </a:r>
          </a:p>
          <a:p>
            <a:pPr marL="285750" indent="-285750">
              <a:buFont typeface="Arial" panose="020B0604020202020204" pitchFamily="34" charset="0"/>
              <a:buChar char="•"/>
            </a:pPr>
            <a:r>
              <a:rPr lang="en-US" sz="1100" dirty="0"/>
              <a:t>Finding financial indicators</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Develop baseline models</a:t>
            </a:r>
          </a:p>
          <a:p>
            <a:pPr marL="171450" indent="-171450">
              <a:buFont typeface="Arial" panose="020B0604020202020204" pitchFamily="34" charset="0"/>
              <a:buChar char="•"/>
            </a:pPr>
            <a:r>
              <a:rPr lang="en-US" sz="1100" dirty="0"/>
              <a:t>Run experiments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Literature Review</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EDA</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Feature Engineering</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Development</a:t>
            </a:r>
          </a:p>
        </p:txBody>
      </p:sp>
    </p:spTree>
    <p:extLst>
      <p:ext uri="{BB962C8B-B14F-4D97-AF65-F5344CB8AC3E}">
        <p14:creationId xmlns:p14="http://schemas.microsoft.com/office/powerpoint/2010/main" val="239468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2</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Simulate trend following, momentum-based strategies.</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Let Agent explore and learn in environments</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Configure Database</a:t>
            </a:r>
          </a:p>
          <a:p>
            <a:pPr marL="285750" indent="-285750">
              <a:buFont typeface="Arial" panose="020B0604020202020204" pitchFamily="34" charset="0"/>
              <a:buChar char="•"/>
            </a:pPr>
            <a:r>
              <a:rPr lang="en-US" sz="1100" dirty="0"/>
              <a:t>Develop UI</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Document process, results</a:t>
            </a:r>
          </a:p>
          <a:p>
            <a:pPr marL="171450" indent="-171450">
              <a:buFont typeface="Arial" panose="020B0604020202020204" pitchFamily="34" charset="0"/>
              <a:buChar char="•"/>
            </a:pPr>
            <a:r>
              <a:rPr lang="en-US" sz="1100" dirty="0"/>
              <a:t>Present findings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Develop models</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RL integration</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UI and Database </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Documentation</a:t>
            </a:r>
          </a:p>
        </p:txBody>
      </p:sp>
    </p:spTree>
    <p:extLst>
      <p:ext uri="{BB962C8B-B14F-4D97-AF65-F5344CB8AC3E}">
        <p14:creationId xmlns:p14="http://schemas.microsoft.com/office/powerpoint/2010/main" val="282149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2 – Advanced Model Development</a:t>
            </a:r>
          </a:p>
          <a:p>
            <a:pPr lvl="1"/>
            <a:r>
              <a:rPr lang="en-US" sz="1600" dirty="0"/>
              <a:t>Develop models for trading strategies</a:t>
            </a:r>
          </a:p>
          <a:p>
            <a:pPr marL="457200" lvl="1" indent="0">
              <a:buNone/>
            </a:pPr>
            <a:r>
              <a:rPr lang="en-US" sz="1600" dirty="0"/>
              <a:t>	Simulate Trend following, momentum based and 	mean reversion strategies.</a:t>
            </a:r>
            <a:endParaRPr lang="en-US" sz="1200" dirty="0"/>
          </a:p>
          <a:p>
            <a:pPr lvl="1"/>
            <a:r>
              <a:rPr lang="en-US" sz="1600" dirty="0"/>
              <a:t>Integration with RL Agent</a:t>
            </a:r>
          </a:p>
          <a:p>
            <a:pPr marL="457200" lvl="1" indent="0">
              <a:buNone/>
            </a:pPr>
            <a:r>
              <a:rPr lang="en-US" sz="1600" dirty="0"/>
              <a:t>	Let agent explore and learn from environments.</a:t>
            </a:r>
          </a:p>
          <a:p>
            <a:pPr lvl="1"/>
            <a:r>
              <a:rPr lang="en-US" sz="1600" dirty="0"/>
              <a:t>Model Selection and Testing</a:t>
            </a:r>
          </a:p>
          <a:p>
            <a:pPr marL="457200" lvl="1" indent="0">
              <a:buNone/>
            </a:pPr>
            <a:r>
              <a:rPr lang="en-US" sz="1600" dirty="0"/>
              <a:t>	Comprehensive testing, fine tune parameters, 	optimize learning process.</a:t>
            </a:r>
          </a:p>
          <a:p>
            <a:pPr lvl="1"/>
            <a:r>
              <a:rPr lang="en-US" sz="1600" dirty="0"/>
              <a:t>Performance Evaluation</a:t>
            </a:r>
          </a:p>
          <a:p>
            <a:pPr marL="457200" lvl="1" indent="0">
              <a:buNone/>
            </a:pPr>
            <a:r>
              <a:rPr lang="en-US" sz="1600" dirty="0"/>
              <a:t>	Evaluate results from semester 1 models and other 	models available in the same area of research.</a:t>
            </a:r>
          </a:p>
          <a:p>
            <a:pPr lvl="1"/>
            <a:r>
              <a:rPr lang="en-US" sz="1600" dirty="0"/>
              <a:t>Documentation and Presentation</a:t>
            </a:r>
          </a:p>
          <a:p>
            <a:pPr marL="457200" lvl="1" indent="0">
              <a:buNone/>
            </a:pPr>
            <a:r>
              <a:rPr lang="en-US" sz="1600" dirty="0"/>
              <a:t>	Document the process, testing methodologies and 	results.</a:t>
            </a:r>
          </a:p>
          <a:p>
            <a:pPr marL="457200" lvl="1" indent="0">
              <a:buNone/>
            </a:pPr>
            <a:r>
              <a:rPr lang="en-US" sz="1600" dirty="0"/>
              <a:t>	Prepare presentations and report findings. </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896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Domain Model</a:t>
            </a:r>
          </a:p>
        </p:txBody>
      </p:sp>
    </p:spTree>
    <p:extLst>
      <p:ext uri="{BB962C8B-B14F-4D97-AF65-F5344CB8AC3E}">
        <p14:creationId xmlns:p14="http://schemas.microsoft.com/office/powerpoint/2010/main" val="1154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A33803-81B5-E10A-43AA-176C0857B7A3}"/>
              </a:ext>
            </a:extLst>
          </p:cNvPr>
          <p:cNvPicPr>
            <a:picLocks noChangeAspect="1"/>
          </p:cNvPicPr>
          <p:nvPr/>
        </p:nvPicPr>
        <p:blipFill>
          <a:blip r:embed="rId3"/>
          <a:stretch>
            <a:fillRect/>
          </a:stretch>
        </p:blipFill>
        <p:spPr>
          <a:xfrm>
            <a:off x="2209800" y="144470"/>
            <a:ext cx="7772400" cy="6569059"/>
          </a:xfrm>
          <a:prstGeom prst="rect">
            <a:avLst/>
          </a:prstGeom>
        </p:spPr>
      </p:pic>
    </p:spTree>
    <p:extLst>
      <p:ext uri="{BB962C8B-B14F-4D97-AF65-F5344CB8AC3E}">
        <p14:creationId xmlns:p14="http://schemas.microsoft.com/office/powerpoint/2010/main" val="239904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Architecture Model</a:t>
            </a:r>
          </a:p>
        </p:txBody>
      </p:sp>
    </p:spTree>
    <p:extLst>
      <p:ext uri="{BB962C8B-B14F-4D97-AF65-F5344CB8AC3E}">
        <p14:creationId xmlns:p14="http://schemas.microsoft.com/office/powerpoint/2010/main" val="318127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Background</a:t>
            </a:r>
          </a:p>
          <a:p>
            <a:r>
              <a:rPr lang="en-US" dirty="0"/>
              <a:t>Domain and Architecture Models </a:t>
            </a:r>
          </a:p>
          <a:p>
            <a:r>
              <a:rPr lang="en-US" dirty="0"/>
              <a:t>Demo and code</a:t>
            </a:r>
          </a:p>
          <a:p>
            <a:r>
              <a:rPr lang="en-US" dirty="0"/>
              <a:t>Deliverables</a:t>
            </a:r>
          </a:p>
          <a:p>
            <a:r>
              <a:rPr lang="en-US" dirty="0"/>
              <a:t>Conclusion</a:t>
            </a:r>
          </a:p>
        </p:txBody>
      </p:sp>
    </p:spTree>
    <p:extLst>
      <p:ext uri="{BB962C8B-B14F-4D97-AF65-F5344CB8AC3E}">
        <p14:creationId xmlns:p14="http://schemas.microsoft.com/office/powerpoint/2010/main" val="231298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66B3-05B6-B3BE-FCDE-08ECD6A296F5}"/>
              </a:ext>
            </a:extLst>
          </p:cNvPr>
          <p:cNvSpPr>
            <a:spLocks noGrp="1"/>
          </p:cNvSpPr>
          <p:nvPr>
            <p:ph type="title"/>
          </p:nvPr>
        </p:nvSpPr>
        <p:spPr/>
        <p:txBody>
          <a:bodyPr/>
          <a:lstStyle/>
          <a:p>
            <a:r>
              <a:rPr lang="en-US" dirty="0"/>
              <a:t>Data Foundations</a:t>
            </a:r>
          </a:p>
        </p:txBody>
      </p:sp>
      <p:sp>
        <p:nvSpPr>
          <p:cNvPr id="3" name="Content Placeholder 2">
            <a:extLst>
              <a:ext uri="{FF2B5EF4-FFF2-40B4-BE49-F238E27FC236}">
                <a16:creationId xmlns:a16="http://schemas.microsoft.com/office/drawing/2014/main" id="{CF465D89-DE34-166B-9DFB-B11690A9E048}"/>
              </a:ext>
            </a:extLst>
          </p:cNvPr>
          <p:cNvSpPr>
            <a:spLocks noGrp="1"/>
          </p:cNvSpPr>
          <p:nvPr>
            <p:ph idx="1"/>
          </p:nvPr>
        </p:nvSpPr>
        <p:spPr/>
        <p:txBody>
          <a:bodyPr/>
          <a:lstStyle/>
          <a:p>
            <a:r>
              <a:rPr lang="en-US" dirty="0"/>
              <a:t>Data Ingestion </a:t>
            </a:r>
          </a:p>
          <a:p>
            <a:r>
              <a:rPr lang="en-US" dirty="0"/>
              <a:t>Data Preprocessing and Feature Engineering </a:t>
            </a:r>
          </a:p>
          <a:p>
            <a:r>
              <a:rPr lang="en-US" dirty="0"/>
              <a:t>Database </a:t>
            </a:r>
          </a:p>
        </p:txBody>
      </p:sp>
    </p:spTree>
    <p:extLst>
      <p:ext uri="{BB962C8B-B14F-4D97-AF65-F5344CB8AC3E}">
        <p14:creationId xmlns:p14="http://schemas.microsoft.com/office/powerpoint/2010/main" val="204448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3646-0FEA-AB33-B4C9-A5F7DEF2FA66}"/>
              </a:ext>
            </a:extLst>
          </p:cNvPr>
          <p:cNvSpPr>
            <a:spLocks noGrp="1"/>
          </p:cNvSpPr>
          <p:nvPr>
            <p:ph type="title"/>
          </p:nvPr>
        </p:nvSpPr>
        <p:spPr/>
        <p:txBody>
          <a:bodyPr/>
          <a:lstStyle/>
          <a:p>
            <a:r>
              <a:rPr lang="en-US" dirty="0"/>
              <a:t>Intelligence Core</a:t>
            </a:r>
          </a:p>
        </p:txBody>
      </p:sp>
      <p:sp>
        <p:nvSpPr>
          <p:cNvPr id="3" name="Content Placeholder 2">
            <a:extLst>
              <a:ext uri="{FF2B5EF4-FFF2-40B4-BE49-F238E27FC236}">
                <a16:creationId xmlns:a16="http://schemas.microsoft.com/office/drawing/2014/main" id="{2107307D-EEC3-6AA8-4E88-EFE79D299C0C}"/>
              </a:ext>
            </a:extLst>
          </p:cNvPr>
          <p:cNvSpPr>
            <a:spLocks noGrp="1"/>
          </p:cNvSpPr>
          <p:nvPr>
            <p:ph idx="1"/>
          </p:nvPr>
        </p:nvSpPr>
        <p:spPr/>
        <p:txBody>
          <a:bodyPr/>
          <a:lstStyle/>
          <a:p>
            <a:r>
              <a:rPr lang="en-US" dirty="0"/>
              <a:t>Machine / Deep Learning Baseline Models </a:t>
            </a:r>
          </a:p>
          <a:p>
            <a:r>
              <a:rPr lang="en-US" dirty="0"/>
              <a:t>RL Agent </a:t>
            </a:r>
          </a:p>
          <a:p>
            <a:r>
              <a:rPr lang="en-US" dirty="0"/>
              <a:t>Algorithms </a:t>
            </a:r>
          </a:p>
        </p:txBody>
      </p:sp>
    </p:spTree>
    <p:extLst>
      <p:ext uri="{BB962C8B-B14F-4D97-AF65-F5344CB8AC3E}">
        <p14:creationId xmlns:p14="http://schemas.microsoft.com/office/powerpoint/2010/main" val="143789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791C-1C62-164E-65AA-83398634B5F6}"/>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3CE82D0A-5BA1-6407-D47F-436AAA55EAA7}"/>
              </a:ext>
            </a:extLst>
          </p:cNvPr>
          <p:cNvSpPr>
            <a:spLocks noGrp="1"/>
          </p:cNvSpPr>
          <p:nvPr>
            <p:ph idx="1"/>
          </p:nvPr>
        </p:nvSpPr>
        <p:spPr/>
        <p:txBody>
          <a:bodyPr/>
          <a:lstStyle/>
          <a:p>
            <a:r>
              <a:rPr lang="en-US" dirty="0"/>
              <a:t>User Interface </a:t>
            </a:r>
          </a:p>
          <a:p>
            <a:r>
              <a:rPr lang="en-US" dirty="0"/>
              <a:t>Feedback Loop </a:t>
            </a:r>
          </a:p>
          <a:p>
            <a:r>
              <a:rPr lang="en-US" dirty="0"/>
              <a:t>Testing and Documentation </a:t>
            </a:r>
          </a:p>
          <a:p>
            <a:pPr marL="0" indent="0">
              <a:buNone/>
            </a:pPr>
            <a:endParaRPr lang="en-US" dirty="0"/>
          </a:p>
        </p:txBody>
      </p:sp>
    </p:spTree>
    <p:extLst>
      <p:ext uri="{BB962C8B-B14F-4D97-AF65-F5344CB8AC3E}">
        <p14:creationId xmlns:p14="http://schemas.microsoft.com/office/powerpoint/2010/main" val="85198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BA72C6-4AF2-DA3E-411F-F7A57753A07F}"/>
              </a:ext>
            </a:extLst>
          </p:cNvPr>
          <p:cNvPicPr>
            <a:picLocks noChangeAspect="1"/>
          </p:cNvPicPr>
          <p:nvPr/>
        </p:nvPicPr>
        <p:blipFill>
          <a:blip r:embed="rId3"/>
          <a:stretch>
            <a:fillRect/>
          </a:stretch>
        </p:blipFill>
        <p:spPr>
          <a:xfrm>
            <a:off x="1221897" y="554762"/>
            <a:ext cx="9927373" cy="5854130"/>
          </a:xfrm>
          <a:prstGeom prst="rect">
            <a:avLst/>
          </a:prstGeom>
        </p:spPr>
      </p:pic>
    </p:spTree>
    <p:extLst>
      <p:ext uri="{BB962C8B-B14F-4D97-AF65-F5344CB8AC3E}">
        <p14:creationId xmlns:p14="http://schemas.microsoft.com/office/powerpoint/2010/main" val="82921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6E3A84-2178-A0F9-7AD4-AB1088E95B15}"/>
              </a:ext>
            </a:extLst>
          </p:cNvPr>
          <p:cNvSpPr>
            <a:spLocks noGrp="1"/>
          </p:cNvSpPr>
          <p:nvPr>
            <p:ph type="ctrTitle"/>
          </p:nvPr>
        </p:nvSpPr>
        <p:spPr/>
        <p:txBody>
          <a:bodyPr/>
          <a:lstStyle/>
          <a:p>
            <a:r>
              <a:rPr lang="en-US" dirty="0"/>
              <a:t>GitHub and Demo</a:t>
            </a:r>
          </a:p>
        </p:txBody>
      </p:sp>
    </p:spTree>
    <p:extLst>
      <p:ext uri="{BB962C8B-B14F-4D97-AF65-F5344CB8AC3E}">
        <p14:creationId xmlns:p14="http://schemas.microsoft.com/office/powerpoint/2010/main" val="2563149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A041-0BAA-24E7-2908-761FB2D33739}"/>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BE56AE9C-4583-7FC5-9F31-2F4C5FB8CB52}"/>
              </a:ext>
            </a:extLst>
          </p:cNvPr>
          <p:cNvSpPr>
            <a:spLocks noGrp="1"/>
          </p:cNvSpPr>
          <p:nvPr>
            <p:ph idx="1"/>
          </p:nvPr>
        </p:nvSpPr>
        <p:spPr>
          <a:xfrm>
            <a:off x="1115568" y="2024482"/>
            <a:ext cx="10168128" cy="3694176"/>
          </a:xfrm>
        </p:spPr>
        <p:txBody>
          <a:bodyPr/>
          <a:lstStyle/>
          <a:p>
            <a:pPr marL="0" indent="0">
              <a:buNone/>
            </a:pPr>
            <a:endParaRPr lang="en-US" dirty="0"/>
          </a:p>
          <a:p>
            <a:r>
              <a:rPr lang="en-US" dirty="0"/>
              <a:t>Forecasting Algorithms [Almost]</a:t>
            </a:r>
          </a:p>
          <a:p>
            <a:pPr lvl="1"/>
            <a:r>
              <a:rPr lang="en-US" dirty="0"/>
              <a:t>AR, ARIMA, VAR</a:t>
            </a:r>
          </a:p>
          <a:p>
            <a:pPr lvl="1"/>
            <a:r>
              <a:rPr lang="en-US" dirty="0"/>
              <a:t>LSTM</a:t>
            </a:r>
          </a:p>
          <a:p>
            <a:r>
              <a:rPr lang="en-US" dirty="0"/>
              <a:t>Pipeline Dev</a:t>
            </a:r>
          </a:p>
          <a:p>
            <a:pPr lvl="1"/>
            <a:r>
              <a:rPr lang="en-US" dirty="0" err="1"/>
              <a:t>DataLoader</a:t>
            </a:r>
            <a:r>
              <a:rPr lang="en-US" dirty="0"/>
              <a:t>, </a:t>
            </a:r>
            <a:r>
              <a:rPr lang="en-US" dirty="0" err="1"/>
              <a:t>DataPreprocessing</a:t>
            </a:r>
            <a:r>
              <a:rPr lang="en-US" dirty="0"/>
              <a:t>, </a:t>
            </a:r>
            <a:r>
              <a:rPr lang="en-US" dirty="0" err="1"/>
              <a:t>FeatureEngineering</a:t>
            </a:r>
            <a:r>
              <a:rPr lang="en-US" dirty="0"/>
              <a:t> [Done]</a:t>
            </a:r>
          </a:p>
          <a:p>
            <a:pPr lvl="1"/>
            <a:r>
              <a:rPr lang="en-US" dirty="0" err="1"/>
              <a:t>DataModeling</a:t>
            </a:r>
            <a:r>
              <a:rPr lang="en-US" dirty="0"/>
              <a:t>, Testing [Pending]</a:t>
            </a:r>
          </a:p>
        </p:txBody>
      </p:sp>
    </p:spTree>
    <p:extLst>
      <p:ext uri="{BB962C8B-B14F-4D97-AF65-F5344CB8AC3E}">
        <p14:creationId xmlns:p14="http://schemas.microsoft.com/office/powerpoint/2010/main" val="419592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86A0F-C81A-2520-891A-40A5E67AD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192FAE-AF73-57CB-11A7-993156235358}"/>
              </a:ext>
            </a:extLst>
          </p:cNvPr>
          <p:cNvSpPr>
            <a:spLocks noGrp="1"/>
          </p:cNvSpPr>
          <p:nvPr>
            <p:ph type="title"/>
          </p:nvPr>
        </p:nvSpPr>
        <p:spPr/>
        <p:txBody>
          <a:bodyPr/>
          <a:lstStyle/>
          <a:p>
            <a:r>
              <a:rPr lang="en-US" dirty="0"/>
              <a:t>Deliverables By Stand up III</a:t>
            </a:r>
          </a:p>
        </p:txBody>
      </p:sp>
      <p:sp>
        <p:nvSpPr>
          <p:cNvPr id="3" name="Content Placeholder 2">
            <a:extLst>
              <a:ext uri="{FF2B5EF4-FFF2-40B4-BE49-F238E27FC236}">
                <a16:creationId xmlns:a16="http://schemas.microsoft.com/office/drawing/2014/main" id="{A05AEAA2-9537-85B6-16BF-D5075A18BB47}"/>
              </a:ext>
            </a:extLst>
          </p:cNvPr>
          <p:cNvSpPr>
            <a:spLocks noGrp="1"/>
          </p:cNvSpPr>
          <p:nvPr>
            <p:ph idx="1"/>
          </p:nvPr>
        </p:nvSpPr>
        <p:spPr>
          <a:xfrm>
            <a:off x="1115568" y="2236623"/>
            <a:ext cx="10168128" cy="3694176"/>
          </a:xfrm>
        </p:spPr>
        <p:txBody>
          <a:bodyPr/>
          <a:lstStyle/>
          <a:p>
            <a:endParaRPr lang="en-US" dirty="0"/>
          </a:p>
          <a:p>
            <a:r>
              <a:rPr lang="en-US" dirty="0"/>
              <a:t>Finalize </a:t>
            </a:r>
            <a:r>
              <a:rPr lang="en-US"/>
              <a:t>RL algorithm</a:t>
            </a:r>
            <a:endParaRPr lang="en-US" dirty="0"/>
          </a:p>
          <a:p>
            <a:r>
              <a:rPr lang="en-US" dirty="0"/>
              <a:t>Integration of TSA and RL</a:t>
            </a:r>
          </a:p>
          <a:p>
            <a:r>
              <a:rPr lang="en-US" dirty="0"/>
              <a:t>Basic UI for the project</a:t>
            </a:r>
          </a:p>
        </p:txBody>
      </p:sp>
    </p:spTree>
    <p:extLst>
      <p:ext uri="{BB962C8B-B14F-4D97-AF65-F5344CB8AC3E}">
        <p14:creationId xmlns:p14="http://schemas.microsoft.com/office/powerpoint/2010/main" val="4213185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A277-80ED-071E-0BB2-B7F5E5437D7E}"/>
              </a:ext>
            </a:extLst>
          </p:cNvPr>
          <p:cNvSpPr>
            <a:spLocks noGrp="1"/>
          </p:cNvSpPr>
          <p:nvPr>
            <p:ph type="title"/>
          </p:nvPr>
        </p:nvSpPr>
        <p:spPr/>
        <p:txBody>
          <a:bodyPr/>
          <a:lstStyle/>
          <a:p>
            <a:r>
              <a:rPr lang="en-US" dirty="0"/>
              <a:t>Gantt Chart</a:t>
            </a:r>
          </a:p>
        </p:txBody>
      </p:sp>
      <p:pic>
        <p:nvPicPr>
          <p:cNvPr id="3" name="Picture 2">
            <a:extLst>
              <a:ext uri="{FF2B5EF4-FFF2-40B4-BE49-F238E27FC236}">
                <a16:creationId xmlns:a16="http://schemas.microsoft.com/office/drawing/2014/main" id="{89D62EBC-BC62-ED8C-3C99-7559CA6C2643}"/>
              </a:ext>
            </a:extLst>
          </p:cNvPr>
          <p:cNvPicPr>
            <a:picLocks noChangeAspect="1"/>
          </p:cNvPicPr>
          <p:nvPr/>
        </p:nvPicPr>
        <p:blipFill>
          <a:blip r:embed="rId2"/>
          <a:stretch>
            <a:fillRect/>
          </a:stretch>
        </p:blipFill>
        <p:spPr>
          <a:xfrm>
            <a:off x="1115568" y="1499197"/>
            <a:ext cx="9647428" cy="4810163"/>
          </a:xfrm>
          <a:prstGeom prst="rect">
            <a:avLst/>
          </a:prstGeom>
        </p:spPr>
      </p:pic>
    </p:spTree>
    <p:extLst>
      <p:ext uri="{BB962C8B-B14F-4D97-AF65-F5344CB8AC3E}">
        <p14:creationId xmlns:p14="http://schemas.microsoft.com/office/powerpoint/2010/main" val="2581830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Thank you</a:t>
            </a:r>
          </a:p>
        </p:txBody>
      </p:sp>
    </p:spTree>
    <p:extLst>
      <p:ext uri="{BB962C8B-B14F-4D97-AF65-F5344CB8AC3E}">
        <p14:creationId xmlns:p14="http://schemas.microsoft.com/office/powerpoint/2010/main" val="1591205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EC89B3E-54F4-13DA-9F3E-C191763EB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20B352-429F-73E7-48F7-EC02EF7243C9}"/>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07BCA349-9EAA-B3D7-4E77-DB1B1779C2EF}"/>
              </a:ext>
            </a:extLst>
          </p:cNvPr>
          <p:cNvSpPr>
            <a:spLocks noGrp="1"/>
          </p:cNvSpPr>
          <p:nvPr>
            <p:ph idx="1"/>
          </p:nvPr>
        </p:nvSpPr>
        <p:spPr/>
        <p:txBody>
          <a:bodyPr/>
          <a:lstStyle/>
          <a:p>
            <a:endParaRPr lang="en-US" dirty="0"/>
          </a:p>
          <a:p>
            <a:r>
              <a:rPr lang="en-US" dirty="0"/>
              <a:t>Trend strategy simulations [Started]</a:t>
            </a:r>
          </a:p>
          <a:p>
            <a:pPr lvl="1"/>
            <a:r>
              <a:rPr lang="en-US" dirty="0"/>
              <a:t>Momentum based</a:t>
            </a:r>
          </a:p>
          <a:p>
            <a:pPr lvl="1"/>
            <a:r>
              <a:rPr lang="en-US" dirty="0"/>
              <a:t>Mean Reversion</a:t>
            </a:r>
          </a:p>
          <a:p>
            <a:pPr lvl="1"/>
            <a:r>
              <a:rPr lang="en-US" dirty="0"/>
              <a:t>Simple MA Crossover</a:t>
            </a:r>
          </a:p>
          <a:p>
            <a:pPr lvl="1"/>
            <a:r>
              <a:rPr lang="en-US" dirty="0"/>
              <a:t>Breakout Strategies</a:t>
            </a:r>
          </a:p>
        </p:txBody>
      </p:sp>
    </p:spTree>
    <p:extLst>
      <p:ext uri="{BB962C8B-B14F-4D97-AF65-F5344CB8AC3E}">
        <p14:creationId xmlns:p14="http://schemas.microsoft.com/office/powerpoint/2010/main" val="194188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507C-FC00-A5DE-50BC-B0731E83254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CCAC206-732D-CB4B-356D-D86948B09D94}"/>
              </a:ext>
            </a:extLst>
          </p:cNvPr>
          <p:cNvSpPr>
            <a:spLocks noGrp="1"/>
          </p:cNvSpPr>
          <p:nvPr>
            <p:ph idx="1"/>
          </p:nvPr>
        </p:nvSpPr>
        <p:spPr/>
        <p:txBody>
          <a:bodyPr/>
          <a:lstStyle/>
          <a:p>
            <a:r>
              <a:rPr lang="en-US" dirty="0"/>
              <a:t>Stock Market Fundamentals</a:t>
            </a:r>
          </a:p>
          <a:p>
            <a:r>
              <a:rPr lang="en-US" dirty="0"/>
              <a:t>DJI</a:t>
            </a:r>
          </a:p>
          <a:p>
            <a:r>
              <a:rPr lang="en-US" dirty="0"/>
              <a:t>Time Series Analysis</a:t>
            </a:r>
          </a:p>
          <a:p>
            <a:r>
              <a:rPr lang="en-US" dirty="0"/>
              <a:t>Reinforcement Learning</a:t>
            </a:r>
          </a:p>
        </p:txBody>
      </p:sp>
    </p:spTree>
    <p:extLst>
      <p:ext uri="{BB962C8B-B14F-4D97-AF65-F5344CB8AC3E}">
        <p14:creationId xmlns:p14="http://schemas.microsoft.com/office/powerpoint/2010/main" val="18240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56BA917-EEB7-BBDB-C41A-693073984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3D31B2-CD36-7036-81CA-B59A7E495018}"/>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91183CB-627C-7358-8922-92AF780C47A5}"/>
              </a:ext>
            </a:extLst>
          </p:cNvPr>
          <p:cNvSpPr>
            <a:spLocks noGrp="1"/>
          </p:cNvSpPr>
          <p:nvPr>
            <p:ph idx="1"/>
          </p:nvPr>
        </p:nvSpPr>
        <p:spPr/>
        <p:txBody>
          <a:bodyPr/>
          <a:lstStyle/>
          <a:p>
            <a:endParaRPr lang="en-US" dirty="0"/>
          </a:p>
          <a:p>
            <a:r>
              <a:rPr lang="en-US" dirty="0"/>
              <a:t>RL Agent and Integration [Started]</a:t>
            </a:r>
          </a:p>
          <a:p>
            <a:pPr lvl="1"/>
            <a:r>
              <a:rPr lang="en-US" dirty="0"/>
              <a:t>RL Environment Setup</a:t>
            </a:r>
          </a:p>
          <a:p>
            <a:pPr lvl="1"/>
            <a:r>
              <a:rPr lang="en-US" dirty="0"/>
              <a:t>Agent Selection and comparison</a:t>
            </a:r>
          </a:p>
          <a:p>
            <a:pPr lvl="1"/>
            <a:r>
              <a:rPr lang="en-US" dirty="0"/>
              <a:t>Training Agent and performance comparison</a:t>
            </a:r>
          </a:p>
          <a:p>
            <a:pPr lvl="1"/>
            <a:r>
              <a:rPr lang="en-US" dirty="0"/>
              <a:t>Basic Integration</a:t>
            </a:r>
          </a:p>
        </p:txBody>
      </p:sp>
    </p:spTree>
    <p:extLst>
      <p:ext uri="{BB962C8B-B14F-4D97-AF65-F5344CB8AC3E}">
        <p14:creationId xmlns:p14="http://schemas.microsoft.com/office/powerpoint/2010/main" val="1979848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DD05454-85BB-A27A-EDA7-D06016D1A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FCA26-A96A-6239-8BD8-16211573EE7B}"/>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577AA33-623E-14CF-B313-8A6906BBAFF7}"/>
              </a:ext>
            </a:extLst>
          </p:cNvPr>
          <p:cNvSpPr>
            <a:spLocks noGrp="1"/>
          </p:cNvSpPr>
          <p:nvPr>
            <p:ph idx="1"/>
          </p:nvPr>
        </p:nvSpPr>
        <p:spPr/>
        <p:txBody>
          <a:bodyPr/>
          <a:lstStyle/>
          <a:p>
            <a:endParaRPr lang="en-US" dirty="0"/>
          </a:p>
          <a:p>
            <a:r>
              <a:rPr lang="en-US" dirty="0"/>
              <a:t>Develop Pipelines to automate processes</a:t>
            </a:r>
          </a:p>
          <a:p>
            <a:pPr lvl="1"/>
            <a:r>
              <a:rPr lang="en-US" dirty="0"/>
              <a:t>Data Cleaning Pipeline</a:t>
            </a:r>
          </a:p>
          <a:p>
            <a:pPr lvl="1"/>
            <a:r>
              <a:rPr lang="en-US" dirty="0"/>
              <a:t>Feature engineering Pipeline</a:t>
            </a:r>
          </a:p>
          <a:p>
            <a:pPr lvl="1"/>
            <a:r>
              <a:rPr lang="en-US" dirty="0"/>
              <a:t>Pipeline Orchestration</a:t>
            </a:r>
          </a:p>
          <a:p>
            <a:pPr lvl="1"/>
            <a:r>
              <a:rPr lang="en-US" dirty="0"/>
              <a:t>Testing and Validation</a:t>
            </a:r>
          </a:p>
        </p:txBody>
      </p:sp>
    </p:spTree>
    <p:extLst>
      <p:ext uri="{BB962C8B-B14F-4D97-AF65-F5344CB8AC3E}">
        <p14:creationId xmlns:p14="http://schemas.microsoft.com/office/powerpoint/2010/main" val="2205478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4AD183C-8DB8-7AE2-8303-E6E4257BBE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02037-D345-2C9F-0092-7C15CAB27610}"/>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2CDB497-FCA6-C21D-A5B5-CEB62934C740}"/>
              </a:ext>
            </a:extLst>
          </p:cNvPr>
          <p:cNvSpPr>
            <a:spLocks noGrp="1"/>
          </p:cNvSpPr>
          <p:nvPr>
            <p:ph idx="1"/>
          </p:nvPr>
        </p:nvSpPr>
        <p:spPr/>
        <p:txBody>
          <a:bodyPr/>
          <a:lstStyle/>
          <a:p>
            <a:endParaRPr lang="en-US" dirty="0"/>
          </a:p>
          <a:p>
            <a:r>
              <a:rPr lang="en-US" dirty="0"/>
              <a:t>Database Configuration</a:t>
            </a:r>
          </a:p>
          <a:p>
            <a:pPr lvl="1"/>
            <a:r>
              <a:rPr lang="en-US" dirty="0"/>
              <a:t>Schema Design</a:t>
            </a:r>
          </a:p>
          <a:p>
            <a:pPr lvl="1"/>
            <a:r>
              <a:rPr lang="en-US" dirty="0"/>
              <a:t>Setup</a:t>
            </a:r>
          </a:p>
          <a:p>
            <a:pPr lvl="1"/>
            <a:r>
              <a:rPr lang="en-US" dirty="0"/>
              <a:t>Integration with Pipelines</a:t>
            </a:r>
          </a:p>
        </p:txBody>
      </p:sp>
    </p:spTree>
    <p:extLst>
      <p:ext uri="{BB962C8B-B14F-4D97-AF65-F5344CB8AC3E}">
        <p14:creationId xmlns:p14="http://schemas.microsoft.com/office/powerpoint/2010/main" val="330514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ADD3319-C36C-542D-D4CF-3A7A2FE62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1B13E-5E28-1F59-D19C-197B90029CA7}"/>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5460FB9-7CA1-2891-3CE9-E384BE4D20BE}"/>
              </a:ext>
            </a:extLst>
          </p:cNvPr>
          <p:cNvSpPr>
            <a:spLocks noGrp="1"/>
          </p:cNvSpPr>
          <p:nvPr>
            <p:ph idx="1"/>
          </p:nvPr>
        </p:nvSpPr>
        <p:spPr/>
        <p:txBody>
          <a:bodyPr/>
          <a:lstStyle/>
          <a:p>
            <a:endParaRPr lang="en-US" dirty="0"/>
          </a:p>
          <a:p>
            <a:r>
              <a:rPr lang="en-US" dirty="0"/>
              <a:t>User Interface</a:t>
            </a:r>
          </a:p>
          <a:p>
            <a:pPr lvl="1"/>
            <a:r>
              <a:rPr lang="en-US" dirty="0"/>
              <a:t>Basic Wireframe</a:t>
            </a:r>
          </a:p>
          <a:p>
            <a:pPr lvl="1"/>
            <a:r>
              <a:rPr lang="en-US" dirty="0"/>
              <a:t>UI Dev after finalizing framework</a:t>
            </a:r>
          </a:p>
          <a:p>
            <a:pPr lvl="1"/>
            <a:r>
              <a:rPr lang="en-US" dirty="0"/>
              <a:t>Reporting and exporting functionality</a:t>
            </a:r>
          </a:p>
        </p:txBody>
      </p:sp>
    </p:spTree>
    <p:extLst>
      <p:ext uri="{BB962C8B-B14F-4D97-AF65-F5344CB8AC3E}">
        <p14:creationId xmlns:p14="http://schemas.microsoft.com/office/powerpoint/2010/main" val="61603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Related Work</a:t>
            </a:r>
          </a:p>
        </p:txBody>
      </p:sp>
    </p:spTree>
    <p:extLst>
      <p:ext uri="{BB962C8B-B14F-4D97-AF65-F5344CB8AC3E}">
        <p14:creationId xmlns:p14="http://schemas.microsoft.com/office/powerpoint/2010/main" val="371717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D8A37747-A952-EF85-C988-69E220CACD70}"/>
              </a:ext>
            </a:extLst>
          </p:cNvPr>
          <p:cNvGraphicFramePr>
            <a:graphicFrameLocks noGrp="1"/>
          </p:cNvGraphicFramePr>
          <p:nvPr>
            <p:extLst>
              <p:ext uri="{D42A27DB-BD31-4B8C-83A1-F6EECF244321}">
                <p14:modId xmlns:p14="http://schemas.microsoft.com/office/powerpoint/2010/main" val="617203788"/>
              </p:ext>
            </p:extLst>
          </p:nvPr>
        </p:nvGraphicFramePr>
        <p:xfrm>
          <a:off x="2032000" y="1201420"/>
          <a:ext cx="8127999" cy="4241800"/>
        </p:xfrm>
        <a:graphic>
          <a:graphicData uri="http://schemas.openxmlformats.org/drawingml/2006/table">
            <a:tbl>
              <a:tblPr firstRow="1" bandRow="1">
                <a:tableStyleId>{5C22544A-7EE6-4342-B048-85BDC9FD1C3A}</a:tableStyleId>
              </a:tblPr>
              <a:tblGrid>
                <a:gridCol w="1726184">
                  <a:extLst>
                    <a:ext uri="{9D8B030D-6E8A-4147-A177-3AD203B41FA5}">
                      <a16:colId xmlns:a16="http://schemas.microsoft.com/office/drawing/2014/main" val="1641956074"/>
                    </a:ext>
                  </a:extLst>
                </a:gridCol>
                <a:gridCol w="3692482">
                  <a:extLst>
                    <a:ext uri="{9D8B030D-6E8A-4147-A177-3AD203B41FA5}">
                      <a16:colId xmlns:a16="http://schemas.microsoft.com/office/drawing/2014/main" val="1150577945"/>
                    </a:ext>
                  </a:extLst>
                </a:gridCol>
                <a:gridCol w="2709333">
                  <a:extLst>
                    <a:ext uri="{9D8B030D-6E8A-4147-A177-3AD203B41FA5}">
                      <a16:colId xmlns:a16="http://schemas.microsoft.com/office/drawing/2014/main" val="827154712"/>
                    </a:ext>
                  </a:extLst>
                </a:gridCol>
              </a:tblGrid>
              <a:tr h="370840">
                <a:tc>
                  <a:txBody>
                    <a:bodyPr/>
                    <a:lstStyle/>
                    <a:p>
                      <a:r>
                        <a:rPr lang="en-US" sz="1400" dirty="0"/>
                        <a:t>Reference</a:t>
                      </a:r>
                    </a:p>
                  </a:txBody>
                  <a:tcPr/>
                </a:tc>
                <a:tc>
                  <a:txBody>
                    <a:bodyPr/>
                    <a:lstStyle/>
                    <a:p>
                      <a:r>
                        <a:rPr lang="en-US" sz="1400" dirty="0"/>
                        <a:t>Title</a:t>
                      </a:r>
                    </a:p>
                  </a:txBody>
                  <a:tcPr/>
                </a:tc>
                <a:tc>
                  <a:txBody>
                    <a:bodyPr/>
                    <a:lstStyle/>
                    <a:p>
                      <a:r>
                        <a:rPr lang="en-US" sz="1400" dirty="0"/>
                        <a:t>Area/Method</a:t>
                      </a:r>
                    </a:p>
                  </a:txBody>
                  <a:tcPr/>
                </a:tc>
                <a:extLst>
                  <a:ext uri="{0D108BD9-81ED-4DB2-BD59-A6C34878D82A}">
                    <a16:rowId xmlns:a16="http://schemas.microsoft.com/office/drawing/2014/main" val="596361145"/>
                  </a:ext>
                </a:extLst>
              </a:tr>
              <a:tr h="370840">
                <a:tc>
                  <a:txBody>
                    <a:bodyPr/>
                    <a:lstStyle/>
                    <a:p>
                      <a:r>
                        <a:rPr lang="en-US" sz="1200" b="0" i="0" u="none" kern="1200" dirty="0">
                          <a:solidFill>
                            <a:schemeClr val="dk1"/>
                          </a:solidFill>
                          <a:effectLst/>
                          <a:latin typeface="+mn-lt"/>
                          <a:ea typeface="+mn-ea"/>
                          <a:cs typeface="+mn-cs"/>
                        </a:rPr>
                        <a:t> </a:t>
                      </a:r>
                      <a:r>
                        <a:rPr lang="en-US" sz="1200" b="0" i="0" u="none" kern="1200" dirty="0">
                          <a:solidFill>
                            <a:schemeClr val="dk1"/>
                          </a:solidFill>
                          <a:effectLst/>
                          <a:latin typeface="+mn-lt"/>
                          <a:ea typeface="+mn-ea"/>
                          <a:cs typeface="+mn-cs"/>
                          <a:hlinkClick r:id="rId2"/>
                        </a:rPr>
                        <a:t>https://ssrn.com/abstract=3690996</a:t>
                      </a:r>
                      <a:r>
                        <a:rPr lang="en-US" sz="1200" b="0" i="0" u="none" kern="1200" dirty="0">
                          <a:solidFill>
                            <a:schemeClr val="dk1"/>
                          </a:solidFill>
                          <a:effectLst/>
                          <a:latin typeface="+mn-lt"/>
                          <a:ea typeface="+mn-ea"/>
                          <a:cs typeface="+mn-cs"/>
                        </a:rPr>
                        <a:t> </a:t>
                      </a:r>
                      <a:endParaRPr lang="en-US" sz="1200" u="none" dirty="0"/>
                    </a:p>
                  </a:txBody>
                  <a:tcPr/>
                </a:tc>
                <a:tc>
                  <a:txBody>
                    <a:bodyPr/>
                    <a:lstStyle/>
                    <a:p>
                      <a:r>
                        <a:rPr lang="en-US" sz="1400" dirty="0"/>
                        <a:t>Deep Reinforcement Learning for Automated Stock Trading: An Ensemble Strategy</a:t>
                      </a:r>
                    </a:p>
                    <a:p>
                      <a:endParaRPr lang="en-US" sz="1400" dirty="0"/>
                    </a:p>
                  </a:txBody>
                  <a:tcPr/>
                </a:tc>
                <a:tc>
                  <a:txBody>
                    <a:bodyPr/>
                    <a:lstStyle/>
                    <a:p>
                      <a:r>
                        <a:rPr lang="en-US" sz="1400" dirty="0"/>
                        <a:t>Reinforcement learning(RL)/Ensemble</a:t>
                      </a:r>
                    </a:p>
                  </a:txBody>
                  <a:tcPr/>
                </a:tc>
                <a:extLst>
                  <a:ext uri="{0D108BD9-81ED-4DB2-BD59-A6C34878D82A}">
                    <a16:rowId xmlns:a16="http://schemas.microsoft.com/office/drawing/2014/main" val="190600864"/>
                  </a:ext>
                </a:extLst>
              </a:tr>
              <a:tr h="370840">
                <a:tc>
                  <a:txBody>
                    <a:bodyPr/>
                    <a:lstStyle/>
                    <a:p>
                      <a:r>
                        <a:rPr lang="en-US" sz="1200" b="0" i="0" u="none" kern="1200" dirty="0">
                          <a:solidFill>
                            <a:schemeClr val="dk1"/>
                          </a:solidFill>
                          <a:effectLst/>
                          <a:latin typeface="+mn-lt"/>
                          <a:ea typeface="+mn-ea"/>
                          <a:cs typeface="+mn-cs"/>
                          <a:hlinkClick r:id="rId3"/>
                        </a:rPr>
                        <a:t>http://hdl.handle.net/11250/2622891</a:t>
                      </a:r>
                      <a:endParaRPr lang="en-US" sz="1200" u="none" dirty="0"/>
                    </a:p>
                  </a:txBody>
                  <a:tcPr/>
                </a:tc>
                <a:tc>
                  <a:txBody>
                    <a:bodyPr/>
                    <a:lstStyle/>
                    <a:p>
                      <a:r>
                        <a:rPr lang="en-US" sz="1400" dirty="0"/>
                        <a:t>A Deep Reinforcement Learning Approach to Stock Trading</a:t>
                      </a:r>
                    </a:p>
                  </a:txBody>
                  <a:tcPr/>
                </a:tc>
                <a:tc>
                  <a:txBody>
                    <a:bodyPr/>
                    <a:lstStyle/>
                    <a:p>
                      <a:r>
                        <a:rPr lang="en-US" sz="1400" dirty="0"/>
                        <a:t>RL algorithms</a:t>
                      </a:r>
                    </a:p>
                  </a:txBody>
                  <a:tcPr/>
                </a:tc>
                <a:extLst>
                  <a:ext uri="{0D108BD9-81ED-4DB2-BD59-A6C34878D82A}">
                    <a16:rowId xmlns:a16="http://schemas.microsoft.com/office/drawing/2014/main" val="1766573683"/>
                  </a:ext>
                </a:extLst>
              </a:tr>
              <a:tr h="370840">
                <a:tc>
                  <a:txBody>
                    <a:bodyPr/>
                    <a:lstStyle/>
                    <a:p>
                      <a:r>
                        <a:rPr lang="en-US" sz="1200" b="0" i="0" u="none" strike="noStrike" kern="1200" dirty="0">
                          <a:solidFill>
                            <a:schemeClr val="dk1"/>
                          </a:solidFill>
                          <a:effectLst/>
                          <a:latin typeface="+mn-lt"/>
                          <a:ea typeface="+mn-ea"/>
                          <a:cs typeface="+mn-cs"/>
                          <a:hlinkClick r:id="rId4" tooltip="Persistent link using digital object identifier"/>
                        </a:rPr>
                        <a:t>https://doi.org/10.1016/j.knosys.2021.107119</a:t>
                      </a:r>
                      <a:endParaRPr lang="en-US" sz="1000" u="none" dirty="0"/>
                    </a:p>
                  </a:txBody>
                  <a:tcPr/>
                </a:tc>
                <a:tc>
                  <a:txBody>
                    <a:bodyPr/>
                    <a:lstStyle/>
                    <a:p>
                      <a:r>
                        <a:rPr lang="en-US" sz="1400" dirty="0"/>
                        <a:t>Technical analysis strategy optimization using a machine learning approach in stock market indices</a:t>
                      </a:r>
                    </a:p>
                  </a:txBody>
                  <a:tcPr/>
                </a:tc>
                <a:tc>
                  <a:txBody>
                    <a:bodyPr/>
                    <a:lstStyle/>
                    <a:p>
                      <a:r>
                        <a:rPr lang="en-US" sz="1400" dirty="0"/>
                        <a:t>Trading Strategies Optimization/ML</a:t>
                      </a:r>
                    </a:p>
                  </a:txBody>
                  <a:tcPr/>
                </a:tc>
                <a:extLst>
                  <a:ext uri="{0D108BD9-81ED-4DB2-BD59-A6C34878D82A}">
                    <a16:rowId xmlns:a16="http://schemas.microsoft.com/office/drawing/2014/main" val="3744181555"/>
                  </a:ext>
                </a:extLst>
              </a:tr>
              <a:tr h="370840">
                <a:tc>
                  <a:txBody>
                    <a:bodyPr/>
                    <a:lstStyle/>
                    <a:p>
                      <a:r>
                        <a:rPr lang="en-US" sz="1200" b="0" i="0" u="sng" kern="1200" dirty="0">
                          <a:solidFill>
                            <a:schemeClr val="dk1"/>
                          </a:solidFill>
                          <a:effectLst/>
                          <a:latin typeface="+mn-lt"/>
                          <a:ea typeface="+mn-ea"/>
                          <a:cs typeface="+mn-cs"/>
                          <a:hlinkClick r:id="rId5"/>
                        </a:rPr>
                        <a:t>https://doi.org/10.17762/sfs.v10i2S.874</a:t>
                      </a:r>
                      <a:endParaRPr lang="en-US" sz="1000" u="none" dirty="0"/>
                    </a:p>
                  </a:txBody>
                  <a:tcPr/>
                </a:tc>
                <a:tc>
                  <a:txBody>
                    <a:bodyPr/>
                    <a:lstStyle/>
                    <a:p>
                      <a:r>
                        <a:rPr lang="en-US" sz="1400" b="0" i="0" kern="1200" dirty="0">
                          <a:solidFill>
                            <a:schemeClr val="dk1"/>
                          </a:solidFill>
                          <a:effectLst/>
                          <a:latin typeface="+mn-lt"/>
                          <a:ea typeface="+mn-ea"/>
                          <a:cs typeface="+mn-cs"/>
                        </a:rPr>
                        <a:t>Investment Strategies in Indian Stock Market Using Vader Algorithm Sentimental Analysis</a:t>
                      </a:r>
                    </a:p>
                  </a:txBody>
                  <a:tcPr/>
                </a:tc>
                <a:tc>
                  <a:txBody>
                    <a:bodyPr/>
                    <a:lstStyle/>
                    <a:p>
                      <a:r>
                        <a:rPr lang="en-US" sz="1400" dirty="0"/>
                        <a:t>Investment Strategies/Sentiment Analysis</a:t>
                      </a:r>
                    </a:p>
                  </a:txBody>
                  <a:tcPr/>
                </a:tc>
                <a:extLst>
                  <a:ext uri="{0D108BD9-81ED-4DB2-BD59-A6C34878D82A}">
                    <a16:rowId xmlns:a16="http://schemas.microsoft.com/office/drawing/2014/main" val="1921090544"/>
                  </a:ext>
                </a:extLst>
              </a:tr>
              <a:tr h="370840">
                <a:tc>
                  <a:txBody>
                    <a:bodyPr/>
                    <a:lstStyle/>
                    <a:p>
                      <a:r>
                        <a:rPr lang="en-US" sz="1200" b="0" i="0" u="none" kern="1200" dirty="0">
                          <a:solidFill>
                            <a:schemeClr val="dk1"/>
                          </a:solidFill>
                          <a:effectLst/>
                          <a:latin typeface="+mn-lt"/>
                          <a:ea typeface="+mn-ea"/>
                          <a:cs typeface="+mn-cs"/>
                        </a:rPr>
                        <a:t>https://doi.org/10.1016/j.eswa.2023.122801</a:t>
                      </a:r>
                      <a:endParaRPr lang="en-US" sz="120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novel Deep Reinforcement Learning based automated stock trading system using cascaded LSTM networks</a:t>
                      </a:r>
                    </a:p>
                    <a:p>
                      <a:endParaRPr lang="en-US" sz="1400" dirty="0"/>
                    </a:p>
                  </a:txBody>
                  <a:tcPr/>
                </a:tc>
                <a:tc>
                  <a:txBody>
                    <a:bodyPr/>
                    <a:lstStyle/>
                    <a:p>
                      <a:r>
                        <a:rPr lang="en-US" sz="1400" dirty="0"/>
                        <a:t>RL/LSTM models</a:t>
                      </a:r>
                    </a:p>
                  </a:txBody>
                  <a:tcPr/>
                </a:tc>
                <a:extLst>
                  <a:ext uri="{0D108BD9-81ED-4DB2-BD59-A6C34878D82A}">
                    <a16:rowId xmlns:a16="http://schemas.microsoft.com/office/drawing/2014/main" val="4088482206"/>
                  </a:ext>
                </a:extLst>
              </a:tr>
            </a:tbl>
          </a:graphicData>
        </a:graphic>
      </p:graphicFrame>
    </p:spTree>
    <p:extLst>
      <p:ext uri="{BB962C8B-B14F-4D97-AF65-F5344CB8AC3E}">
        <p14:creationId xmlns:p14="http://schemas.microsoft.com/office/powerpoint/2010/main" val="269359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0FF-58C9-B533-6748-E1AD891BD5E9}"/>
              </a:ext>
            </a:extLst>
          </p:cNvPr>
          <p:cNvSpPr>
            <a:spLocks noGrp="1"/>
          </p:cNvSpPr>
          <p:nvPr>
            <p:ph type="title"/>
          </p:nvPr>
        </p:nvSpPr>
        <p:spPr/>
        <p:txBody>
          <a:bodyPr/>
          <a:lstStyle/>
          <a:p>
            <a:r>
              <a:rPr lang="en-US" dirty="0"/>
              <a:t>Trading Strategies</a:t>
            </a:r>
          </a:p>
        </p:txBody>
      </p:sp>
      <p:sp>
        <p:nvSpPr>
          <p:cNvPr id="3" name="Content Placeholder 2">
            <a:extLst>
              <a:ext uri="{FF2B5EF4-FFF2-40B4-BE49-F238E27FC236}">
                <a16:creationId xmlns:a16="http://schemas.microsoft.com/office/drawing/2014/main" id="{6CB22230-8586-A082-4974-42BFB869B568}"/>
              </a:ext>
            </a:extLst>
          </p:cNvPr>
          <p:cNvSpPr>
            <a:spLocks noGrp="1"/>
          </p:cNvSpPr>
          <p:nvPr>
            <p:ph idx="1"/>
          </p:nvPr>
        </p:nvSpPr>
        <p:spPr/>
        <p:txBody>
          <a:bodyPr>
            <a:normAutofit/>
          </a:bodyPr>
          <a:lstStyle/>
          <a:p>
            <a:r>
              <a:rPr lang="en-US" sz="1800" dirty="0"/>
              <a:t>Hybrid models combine ml models with traditional trading signals, applied to major stock exchanges. </a:t>
            </a:r>
          </a:p>
          <a:p>
            <a:r>
              <a:rPr lang="en-US" sz="1800" dirty="0"/>
              <a:t>Evaluates various models like ANN, Random forests, SVR against metrics like MSE and RMSE, integrates trading strategies like EMA and measures outcomes with profit factor, number of trades, etc.</a:t>
            </a:r>
          </a:p>
          <a:p>
            <a:r>
              <a:rPr lang="en-US" sz="1800" dirty="0"/>
              <a:t>Hybrid models using linear models and ANNs outperforms conventional methods like TEMA in profitability and risk management. </a:t>
            </a:r>
          </a:p>
          <a:p>
            <a:r>
              <a:rPr lang="en-US" sz="1800" dirty="0"/>
              <a:t>Studies use VADER algorithm to assess sentiments of </a:t>
            </a:r>
            <a:r>
              <a:rPr lang="en-US" sz="1800" dirty="0" err="1"/>
              <a:t>sensex</a:t>
            </a:r>
            <a:r>
              <a:rPr lang="en-US" sz="1800" dirty="0"/>
              <a:t> stocks ranging over a decade, categorizing them in positive, negative or neutral based polarity scores for short term investment.</a:t>
            </a:r>
          </a:p>
        </p:txBody>
      </p:sp>
    </p:spTree>
    <p:extLst>
      <p:ext uri="{BB962C8B-B14F-4D97-AF65-F5344CB8AC3E}">
        <p14:creationId xmlns:p14="http://schemas.microsoft.com/office/powerpoint/2010/main" val="71767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674-9C72-B286-1ED2-2A7F2781CB66}"/>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F8BEB3D-6914-9943-1A67-AC589E759BC2}"/>
              </a:ext>
            </a:extLst>
          </p:cNvPr>
          <p:cNvSpPr>
            <a:spLocks noGrp="1"/>
          </p:cNvSpPr>
          <p:nvPr>
            <p:ph idx="1"/>
          </p:nvPr>
        </p:nvSpPr>
        <p:spPr/>
        <p:txBody>
          <a:bodyPr>
            <a:normAutofit/>
          </a:bodyPr>
          <a:lstStyle/>
          <a:p>
            <a:r>
              <a:rPr lang="en-US" sz="2000" dirty="0"/>
              <a:t>Studies use innovative ensemble trading strategies leveraging deep reinforcement learning. </a:t>
            </a:r>
          </a:p>
          <a:p>
            <a:r>
              <a:rPr lang="en-US" sz="2000" dirty="0"/>
              <a:t>Models like Cascaded LSTM are used to effectively mine hidden insights from data. Tested on major global indices. Benchmarked against models like buy and hold, multilayer perceptron policy and other models.</a:t>
            </a:r>
          </a:p>
          <a:p>
            <a:r>
              <a:rPr lang="en-US" sz="2000" dirty="0"/>
              <a:t>RL agents are trained on features extracted from LSTM models. </a:t>
            </a:r>
          </a:p>
          <a:p>
            <a:r>
              <a:rPr lang="en-US" sz="2000" dirty="0"/>
              <a:t>Experimental results show model outperforms baseline models and accuracy improvement rates range from 5% to 15%. This also indicates a promising way to build an automated trading system.</a:t>
            </a:r>
          </a:p>
          <a:p>
            <a:endParaRPr lang="en-US" sz="2000" dirty="0"/>
          </a:p>
        </p:txBody>
      </p:sp>
    </p:spTree>
    <p:extLst>
      <p:ext uri="{BB962C8B-B14F-4D97-AF65-F5344CB8AC3E}">
        <p14:creationId xmlns:p14="http://schemas.microsoft.com/office/powerpoint/2010/main" val="32515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Proposed Project and Approach</a:t>
            </a:r>
          </a:p>
        </p:txBody>
      </p:sp>
    </p:spTree>
    <p:extLst>
      <p:ext uri="{BB962C8B-B14F-4D97-AF65-F5344CB8AC3E}">
        <p14:creationId xmlns:p14="http://schemas.microsoft.com/office/powerpoint/2010/main" val="384034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Overview</a:t>
            </a:r>
          </a:p>
          <a:p>
            <a:r>
              <a:rPr lang="en-US" dirty="0"/>
              <a:t>Updated Domain and architecture Models</a:t>
            </a:r>
          </a:p>
          <a:p>
            <a:r>
              <a:rPr lang="en-US" dirty="0"/>
              <a:t>Deliverables</a:t>
            </a:r>
          </a:p>
          <a:p>
            <a:r>
              <a:rPr lang="en-US" dirty="0"/>
              <a:t>Gantt Chart</a:t>
            </a:r>
          </a:p>
        </p:txBody>
      </p:sp>
    </p:spTree>
    <p:extLst>
      <p:ext uri="{BB962C8B-B14F-4D97-AF65-F5344CB8AC3E}">
        <p14:creationId xmlns:p14="http://schemas.microsoft.com/office/powerpoint/2010/main" val="105065184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075bad5-233c-4b0e-9903-8affd2618ab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4FF9440EFC6A459DF57816F4000C67" ma:contentTypeVersion="8" ma:contentTypeDescription="Create a new document." ma:contentTypeScope="" ma:versionID="8a7d90e84126aabbf379449bcd8b03e2">
  <xsd:schema xmlns:xsd="http://www.w3.org/2001/XMLSchema" xmlns:xs="http://www.w3.org/2001/XMLSchema" xmlns:p="http://schemas.microsoft.com/office/2006/metadata/properties" xmlns:ns3="7075bad5-233c-4b0e-9903-8affd2618abc" xmlns:ns4="7fc9a113-5fb1-49ba-90f0-f7064e123786" targetNamespace="http://schemas.microsoft.com/office/2006/metadata/properties" ma:root="true" ma:fieldsID="0389e895a75997c6fee9ec00d2c0ce57" ns3:_="" ns4:_="">
    <xsd:import namespace="7075bad5-233c-4b0e-9903-8affd2618abc"/>
    <xsd:import namespace="7fc9a113-5fb1-49ba-90f0-f7064e1237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5bad5-233c-4b0e-9903-8affd2618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9a113-5fb1-49ba-90f0-f7064e1237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A10C29-5137-49FA-9F2D-040C21F563DC}">
  <ds:schemaRefs>
    <ds:schemaRef ds:uri="http://schemas.microsoft.com/sharepoint/v3/contenttype/forms"/>
  </ds:schemaRefs>
</ds:datastoreItem>
</file>

<file path=customXml/itemProps2.xml><?xml version="1.0" encoding="utf-8"?>
<ds:datastoreItem xmlns:ds="http://schemas.openxmlformats.org/officeDocument/2006/customXml" ds:itemID="{1EB1D61D-03E6-4AE6-9AEB-4C0517DF9C10}">
  <ds:schemaRefs>
    <ds:schemaRef ds:uri="http://purl.org/dc/terms/"/>
    <ds:schemaRef ds:uri="http://schemas.microsoft.com/office/infopath/2007/PartnerControls"/>
    <ds:schemaRef ds:uri="http://purl.org/dc/elements/1.1/"/>
    <ds:schemaRef ds:uri="http://purl.org/dc/dcmitype/"/>
    <ds:schemaRef ds:uri="7fc9a113-5fb1-49ba-90f0-f7064e123786"/>
    <ds:schemaRef ds:uri="http://www.w3.org/XML/1998/namespace"/>
    <ds:schemaRef ds:uri="http://schemas.microsoft.com/office/2006/documentManagement/types"/>
    <ds:schemaRef ds:uri="http://schemas.openxmlformats.org/package/2006/metadata/core-properties"/>
    <ds:schemaRef ds:uri="7075bad5-233c-4b0e-9903-8affd2618abc"/>
    <ds:schemaRef ds:uri="http://schemas.microsoft.com/office/2006/metadata/properties"/>
  </ds:schemaRefs>
</ds:datastoreItem>
</file>

<file path=customXml/itemProps3.xml><?xml version="1.0" encoding="utf-8"?>
<ds:datastoreItem xmlns:ds="http://schemas.openxmlformats.org/officeDocument/2006/customXml" ds:itemID="{B8132D64-B6F1-4733-9D89-E2C903EFB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5bad5-233c-4b0e-9903-8affd2618abc"/>
    <ds:schemaRef ds:uri="7fc9a113-5fb1-49ba-90f0-f7064e123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9dd8f4f-3b8b-4768-aba7-bbd379e0736b}" enabled="0" method="" siteId="{f9dd8f4f-3b8b-4768-aba7-bbd379e0736b}" removed="1"/>
</clbl:labelList>
</file>

<file path=docProps/app.xml><?xml version="1.0" encoding="utf-8"?>
<Properties xmlns="http://schemas.openxmlformats.org/officeDocument/2006/extended-properties" xmlns:vt="http://schemas.openxmlformats.org/officeDocument/2006/docPropsVTypes">
  <Template>AccentBox</Template>
  <TotalTime>5519</TotalTime>
  <Words>3042</Words>
  <Application>Microsoft Macintosh PowerPoint</Application>
  <PresentationFormat>Widescreen</PresentationFormat>
  <Paragraphs>385</Paragraphs>
  <Slides>33</Slides>
  <Notes>19</Notes>
  <HiddenSlides>20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.SF NS</vt:lpstr>
      <vt:lpstr>Aptos</vt:lpstr>
      <vt:lpstr>Arial</vt:lpstr>
      <vt:lpstr>Avenir Next LT Pro</vt:lpstr>
      <vt:lpstr>Calibri</vt:lpstr>
      <vt:lpstr>Segoe UI</vt:lpstr>
      <vt:lpstr>Söhne</vt:lpstr>
      <vt:lpstr>Symbol</vt:lpstr>
      <vt:lpstr>Times New Roman</vt:lpstr>
      <vt:lpstr>AccentBoxVTI</vt:lpstr>
      <vt:lpstr>Optimizing Trading Strategies with Reinforcement Learning</vt:lpstr>
      <vt:lpstr>Agenda</vt:lpstr>
      <vt:lpstr>Background</vt:lpstr>
      <vt:lpstr>Related Work</vt:lpstr>
      <vt:lpstr>PowerPoint Presentation</vt:lpstr>
      <vt:lpstr>Trading Strategies</vt:lpstr>
      <vt:lpstr>Reinforcement learning</vt:lpstr>
      <vt:lpstr>Proposed Project and Approach</vt:lpstr>
      <vt:lpstr>Agenda</vt:lpstr>
      <vt:lpstr>Overview</vt:lpstr>
      <vt:lpstr>Proposed Project </vt:lpstr>
      <vt:lpstr>Optimizing + Reinforcement Learning</vt:lpstr>
      <vt:lpstr>Approach</vt:lpstr>
      <vt:lpstr>Approach – Semester 1</vt:lpstr>
      <vt:lpstr>Approach – Semester 2</vt:lpstr>
      <vt:lpstr>Approach</vt:lpstr>
      <vt:lpstr>Domain Model</vt:lpstr>
      <vt:lpstr>PowerPoint Presentation</vt:lpstr>
      <vt:lpstr>Architecture Model</vt:lpstr>
      <vt:lpstr>Data Foundations</vt:lpstr>
      <vt:lpstr>Intelligence Core</vt:lpstr>
      <vt:lpstr>User Interface</vt:lpstr>
      <vt:lpstr>PowerPoint Presentation</vt:lpstr>
      <vt:lpstr>GitHub and Demo</vt:lpstr>
      <vt:lpstr>Deliverables</vt:lpstr>
      <vt:lpstr>Deliverables By Stand up III</vt:lpstr>
      <vt:lpstr>Gantt Chart</vt:lpstr>
      <vt:lpstr>Thank you</vt:lpstr>
      <vt:lpstr>Deliverables</vt:lpstr>
      <vt:lpstr>Deliverables</vt:lpstr>
      <vt:lpstr>Deliverables</vt:lpstr>
      <vt:lpstr>Deliverables</vt:lpstr>
      <vt:lpstr>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Trading Strategies with Reinforcement Learning</dc:title>
  <dc:creator>Amulya Saxena (RIT Student)</dc:creator>
  <cp:lastModifiedBy>Amulya Saxena (RIT Student)</cp:lastModifiedBy>
  <cp:revision>94</cp:revision>
  <dcterms:created xsi:type="dcterms:W3CDTF">2024-03-24T22:14:28Z</dcterms:created>
  <dcterms:modified xsi:type="dcterms:W3CDTF">2024-11-04T20:10:54Z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0x010100FC4FF9440EFC6A459DF57816F4000C67</vt:lpwstr>
  </property>
</Properties>
</file>