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300" r:id="rId7"/>
    <p:sldId id="295" r:id="rId8"/>
    <p:sldId id="301" r:id="rId9"/>
    <p:sldId id="296" r:id="rId10"/>
    <p:sldId id="302" r:id="rId11"/>
    <p:sldId id="316" r:id="rId12"/>
    <p:sldId id="317" r:id="rId13"/>
    <p:sldId id="318" r:id="rId14"/>
    <p:sldId id="319" r:id="rId15"/>
    <p:sldId id="278" r:id="rId16"/>
    <p:sldId id="321" r:id="rId17"/>
    <p:sldId id="322" r:id="rId18"/>
    <p:sldId id="320" r:id="rId19"/>
    <p:sldId id="323" r:id="rId20"/>
    <p:sldId id="324" r:id="rId21"/>
    <p:sldId id="325" r:id="rId22"/>
    <p:sldId id="326" r:id="rId23"/>
    <p:sldId id="327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Patient readmission project – </a:t>
            </a:r>
            <a:r>
              <a:rPr lang="en-US" dirty="0" err="1"/>
              <a:t>dsci</a:t>
            </a:r>
            <a:r>
              <a:rPr lang="en-US" dirty="0"/>
              <a:t> 633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Amulya Saxena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E108-BFD3-17C7-3690-383CE01C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456A70-9B1F-709B-4CAF-30B2A8E35274}"/>
              </a:ext>
            </a:extLst>
          </p:cNvPr>
          <p:cNvSpPr txBox="1"/>
          <p:nvPr/>
        </p:nvSpPr>
        <p:spPr>
          <a:xfrm>
            <a:off x="838200" y="1321356"/>
            <a:ext cx="339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in Hospital vs Readmission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6540A0D-6C4E-F8C5-C040-AB5AA197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27" y="1690688"/>
            <a:ext cx="9231746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3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078-6710-85C5-B403-2995D7BF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1</a:t>
            </a:r>
            <a:r>
              <a:rPr lang="en-US" baseline="30000" dirty="0"/>
              <a:t>st</a:t>
            </a:r>
            <a:r>
              <a:rPr lang="en-US" dirty="0"/>
              <a:t>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4077-8C90-1833-C105-570648C8D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E91C4-4E43-B15D-48BC-7B58959D6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89103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Handling missing values.</a:t>
            </a:r>
          </a:p>
          <a:p>
            <a:pPr marL="971550" lvl="1" indent="-285750">
              <a:buFontTx/>
              <a:buChar char="-"/>
            </a:pPr>
            <a:r>
              <a:rPr lang="en-US" sz="1400" dirty="0"/>
              <a:t>Finding ? Values.</a:t>
            </a:r>
          </a:p>
          <a:p>
            <a:pPr marL="971550" lvl="1" indent="-285750">
              <a:buFontTx/>
              <a:buChar char="-"/>
            </a:pPr>
            <a:r>
              <a:rPr lang="en-US" sz="1400" dirty="0"/>
              <a:t>Replacing ? Values with NaN.</a:t>
            </a:r>
          </a:p>
          <a:p>
            <a:pPr marL="971550" lvl="1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dirty="0"/>
              <a:t>Transformed String values into numerical values.</a:t>
            </a:r>
          </a:p>
          <a:p>
            <a:pPr marL="971550" lvl="1" indent="-285750">
              <a:buFontTx/>
              <a:buChar char="-"/>
            </a:pPr>
            <a:r>
              <a:rPr lang="en-US" sz="1400" dirty="0"/>
              <a:t>Converting values as some models don’t take string input.</a:t>
            </a:r>
          </a:p>
          <a:p>
            <a:pPr marL="971550" lvl="1" indent="-285750">
              <a:buFontTx/>
              <a:buChar char="-"/>
            </a:pPr>
            <a:r>
              <a:rPr lang="en-US" sz="1400" dirty="0"/>
              <a:t>Used label encoding.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 Split the data into 70 30 ratio.</a:t>
            </a:r>
          </a:p>
          <a:p>
            <a:pPr marL="285750" indent="-285750">
              <a:buFontTx/>
              <a:buChar char="-"/>
            </a:pPr>
            <a:r>
              <a:rPr lang="en-US" dirty="0"/>
              <a:t>Dropped 14 features.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5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429542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ZA" dirty="0"/>
              <a:t>Data Evaluation techniques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23581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Classification accuracy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320368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Confusion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2D88D0-69CB-F595-204C-9C7575B90575}"/>
              </a:ext>
            </a:extLst>
          </p:cNvPr>
          <p:cNvSpPr txBox="1"/>
          <p:nvPr/>
        </p:nvSpPr>
        <p:spPr>
          <a:xfrm>
            <a:off x="5919680" y="1600943"/>
            <a:ext cx="47677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202124"/>
                </a:solidFill>
                <a:effectLst/>
              </a:rPr>
              <a:t>Accuracy is one metric for evaluating classification models.</a:t>
            </a:r>
          </a:p>
          <a:p>
            <a:r>
              <a:rPr lang="en-US" sz="1400" b="0" i="0" dirty="0">
                <a:solidFill>
                  <a:srgbClr val="202124"/>
                </a:solidFill>
                <a:effectLst/>
              </a:rPr>
              <a:t>Informally, </a:t>
            </a:r>
            <a:r>
              <a:rPr lang="en-US" sz="1400" b="1" i="0" dirty="0">
                <a:solidFill>
                  <a:srgbClr val="202124"/>
                </a:solidFill>
                <a:effectLst/>
              </a:rPr>
              <a:t>accuracy</a:t>
            </a:r>
            <a:r>
              <a:rPr lang="en-US" sz="1400" b="0" i="0" dirty="0">
                <a:solidFill>
                  <a:srgbClr val="202124"/>
                </a:solidFill>
                <a:effectLst/>
              </a:rPr>
              <a:t> is the fraction of predictions our </a:t>
            </a:r>
          </a:p>
          <a:p>
            <a:r>
              <a:rPr lang="en-US" sz="1400" b="0" i="0" dirty="0">
                <a:solidFill>
                  <a:srgbClr val="202124"/>
                </a:solidFill>
                <a:effectLst/>
              </a:rPr>
              <a:t>model got right. Accuracy has the following definition: 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E123FC-DB6D-78FD-AE78-0F4CF395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402" y="2465017"/>
            <a:ext cx="3619814" cy="5715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5EB22E-302C-3484-E9D6-89902D8FEB3B}"/>
              </a:ext>
            </a:extLst>
          </p:cNvPr>
          <p:cNvSpPr txBox="1"/>
          <p:nvPr/>
        </p:nvSpPr>
        <p:spPr>
          <a:xfrm>
            <a:off x="5944402" y="3568806"/>
            <a:ext cx="6122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444444"/>
                </a:solidFill>
                <a:effectLst/>
              </a:rPr>
              <a:t>A confusion matrix is a table that is often used to </a:t>
            </a:r>
            <a:r>
              <a:rPr lang="en-US" sz="1400" b="1" i="0" dirty="0">
                <a:solidFill>
                  <a:srgbClr val="444444"/>
                </a:solidFill>
                <a:effectLst/>
              </a:rPr>
              <a:t>describe the performance </a:t>
            </a:r>
          </a:p>
          <a:p>
            <a:r>
              <a:rPr lang="en-US" sz="1400" b="1" i="0" dirty="0">
                <a:solidFill>
                  <a:srgbClr val="444444"/>
                </a:solidFill>
                <a:effectLst/>
              </a:rPr>
              <a:t>of a classification model</a:t>
            </a:r>
            <a:r>
              <a:rPr lang="en-US" sz="1400" b="0" i="0" dirty="0">
                <a:solidFill>
                  <a:srgbClr val="444444"/>
                </a:solidFill>
                <a:effectLst/>
              </a:rPr>
              <a:t> (or "classifier") on a set of test data for </a:t>
            </a:r>
          </a:p>
          <a:p>
            <a:r>
              <a:rPr lang="en-US" sz="1400" b="0" i="0" dirty="0">
                <a:solidFill>
                  <a:srgbClr val="444444"/>
                </a:solidFill>
                <a:effectLst/>
              </a:rPr>
              <a:t>which the true values are known.</a:t>
            </a:r>
            <a:endParaRPr lang="en-US" sz="1400" dirty="0"/>
          </a:p>
        </p:txBody>
      </p:sp>
      <p:pic>
        <p:nvPicPr>
          <p:cNvPr id="24" name="Picture 23" descr="Graphical user interface&#10;&#10;Description automatically generated">
            <a:extLst>
              <a:ext uri="{FF2B5EF4-FFF2-40B4-BE49-F238E27FC236}">
                <a16:creationId xmlns:a16="http://schemas.microsoft.com/office/drawing/2014/main" id="{82936932-F852-43C7-3E1A-9EC2DB80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75825"/>
            <a:ext cx="2127120" cy="19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078-6710-85C5-B403-2995D7BF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4077-8C90-1833-C105-570648C8D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88093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Logistic Regression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4020C9-6019-828C-6C22-C7064DD6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54" y="1419062"/>
            <a:ext cx="4427604" cy="1501270"/>
          </a:xfrm>
          <a:prstGeom prst="rect">
            <a:avLst/>
          </a:prstGeom>
        </p:spPr>
      </p:pic>
      <p:pic>
        <p:nvPicPr>
          <p:cNvPr id="10" name="Picture 9" descr="A picture containing text, screenshot, electronics&#10;&#10;Description automatically generated">
            <a:extLst>
              <a:ext uri="{FF2B5EF4-FFF2-40B4-BE49-F238E27FC236}">
                <a16:creationId xmlns:a16="http://schemas.microsoft.com/office/drawing/2014/main" id="{6954B880-0513-EAF4-F757-CE9F0FEB2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54" y="3093337"/>
            <a:ext cx="3921134" cy="30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7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078-6710-85C5-B403-2995D7BF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4077-8C90-1833-C105-570648C8D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91301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73C9B-826B-76E5-3B1D-561BBD349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54" y="1424419"/>
            <a:ext cx="4458086" cy="1386960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650A4D96-8149-96B4-FE03-AD465E3DC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60" y="2957659"/>
            <a:ext cx="4215873" cy="3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9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078-6710-85C5-B403-2995D7BF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2</a:t>
            </a:r>
            <a:r>
              <a:rPr lang="en-US" baseline="30000" dirty="0"/>
              <a:t>nd</a:t>
            </a:r>
            <a:r>
              <a:rPr lang="en-US" dirty="0"/>
              <a:t>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4077-8C90-1833-C105-570648C8D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E91C4-4E43-B15D-48BC-7B58959D6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89103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Adding new features.</a:t>
            </a:r>
          </a:p>
          <a:p>
            <a:pPr marL="971550" lvl="1" indent="-285750">
              <a:buFontTx/>
              <a:buChar char="-"/>
            </a:pPr>
            <a:r>
              <a:rPr lang="en-US" sz="1400" dirty="0"/>
              <a:t>Medicines</a:t>
            </a:r>
          </a:p>
          <a:p>
            <a:pPr marL="971550" lvl="1" indent="-285750">
              <a:buFontTx/>
              <a:buChar char="-"/>
            </a:pPr>
            <a:r>
              <a:rPr lang="en-US" sz="1400" dirty="0"/>
              <a:t>Sum of all reactions</a:t>
            </a:r>
          </a:p>
          <a:p>
            <a:pPr marL="971550" lvl="1" indent="-285750">
              <a:buFontTx/>
              <a:buChar char="-"/>
            </a:pPr>
            <a:r>
              <a:rPr lang="en-US" sz="1400" dirty="0"/>
              <a:t>Patient revisits and count of visits in a year.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Transforming variables.</a:t>
            </a:r>
          </a:p>
          <a:p>
            <a:pPr marL="971550" lvl="1" indent="-285750">
              <a:buFontTx/>
              <a:buChar char="-"/>
            </a:pPr>
            <a:r>
              <a:rPr lang="en-US" sz="1400" dirty="0"/>
              <a:t>Readmitted label to 1s and 0s</a:t>
            </a:r>
          </a:p>
          <a:p>
            <a:pPr marL="971550" lvl="1" indent="-285750">
              <a:buFontTx/>
              <a:buChar char="-"/>
            </a:pPr>
            <a:r>
              <a:rPr lang="en-US" sz="1400" dirty="0"/>
              <a:t>Transformed weight, discharge distribution, diagnosis attribute.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Dropping attributes that aren’t contributing to model training</a:t>
            </a:r>
          </a:p>
          <a:p>
            <a:pPr marL="971550" lvl="1" indent="-285750">
              <a:buFontTx/>
              <a:buChar char="-"/>
            </a:pPr>
            <a:r>
              <a:rPr lang="en-US" sz="1400" dirty="0"/>
              <a:t>Encounter ID</a:t>
            </a:r>
          </a:p>
          <a:p>
            <a:pPr marL="971550" lvl="1" indent="-285750">
              <a:buFontTx/>
              <a:buChar char="-"/>
            </a:pPr>
            <a:r>
              <a:rPr lang="en-US" sz="1400" dirty="0"/>
              <a:t>Patient NBR</a:t>
            </a:r>
            <a:endParaRPr lang="en-US" sz="1000" dirty="0"/>
          </a:p>
          <a:p>
            <a:pPr marL="285750" indent="-285750">
              <a:buFontTx/>
              <a:buChar char="-"/>
            </a:pPr>
            <a:r>
              <a:rPr lang="en-US" dirty="0"/>
              <a:t>Handling Data Imbalance and Splitting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379704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078-6710-85C5-B403-2995D7BF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4077-8C90-1833-C105-570648C8D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88093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647BE-1440-1D66-BD86-D2CD7707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54" y="1246057"/>
            <a:ext cx="4435224" cy="1425063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45D880E-123E-0B1C-2754-F86D3BF95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8316"/>
            <a:ext cx="3318183" cy="31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078-6710-85C5-B403-2995D7BF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4077-8C90-1833-C105-570648C8D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88093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Logistic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5149C-1261-5722-F1D3-F679D505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54" y="1246057"/>
            <a:ext cx="4404742" cy="1379340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0643807-2D7A-BFFD-8FB6-2950AEFD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990522"/>
            <a:ext cx="3530664" cy="33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1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078-6710-85C5-B403-2995D7BF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4077-8C90-1833-C105-570648C8D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88093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Xgboost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A61CE-E7AF-D252-C4CA-CF4B5056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54" y="1246057"/>
            <a:ext cx="4549534" cy="1371719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3AE83D3D-3FA0-6ACF-9D52-62CF0101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2901"/>
            <a:ext cx="3444830" cy="32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8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078-6710-85C5-B403-2995D7BF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720" y="4687329"/>
            <a:ext cx="3139440" cy="496125"/>
          </a:xfrm>
        </p:spPr>
        <p:txBody>
          <a:bodyPr/>
          <a:lstStyle/>
          <a:p>
            <a:r>
              <a:rPr lang="en-US" dirty="0"/>
              <a:t>PR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4077-8C90-1833-C105-570648C8D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0602" y="330080"/>
            <a:ext cx="1169874" cy="365125"/>
          </a:xfrm>
        </p:spPr>
        <p:txBody>
          <a:bodyPr>
            <a:noAutofit/>
          </a:bodyPr>
          <a:lstStyle/>
          <a:p>
            <a:r>
              <a:rPr lang="en-US" sz="2800" dirty="0"/>
              <a:t>ROC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35CF793-8CA1-B96E-BD9A-3A222CF5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95" y="954627"/>
            <a:ext cx="5580685" cy="54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078-6710-85C5-B403-2995D7BF2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669252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4077-8C90-1833-C105-570648C8D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2580378"/>
            <a:ext cx="7339263" cy="1815160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/>
              <a:t>- Data Transformation.</a:t>
            </a:r>
          </a:p>
          <a:p>
            <a:pPr algn="l"/>
            <a:r>
              <a:rPr lang="en-US" dirty="0"/>
              <a:t>- </a:t>
            </a:r>
            <a:r>
              <a:rPr lang="en-US" b="0" i="0" u="none" strike="noStrike" baseline="0" dirty="0"/>
              <a:t>Data Preprocessing and Feature engineering.</a:t>
            </a:r>
          </a:p>
          <a:p>
            <a:pPr algn="l"/>
            <a:r>
              <a:rPr lang="en-US" dirty="0"/>
              <a:t>- </a:t>
            </a:r>
            <a:r>
              <a:rPr lang="en-US" b="0" i="0" u="none" strike="noStrike" baseline="0" dirty="0"/>
              <a:t>Solving the imbalanced data issue.</a:t>
            </a:r>
          </a:p>
          <a:p>
            <a:pPr algn="l"/>
            <a:r>
              <a:rPr lang="en-US" b="0" i="0" u="none" strike="noStrike" baseline="0" dirty="0"/>
              <a:t>- Implementing different classifiers.</a:t>
            </a:r>
          </a:p>
          <a:p>
            <a:pPr algn="l"/>
            <a:r>
              <a:rPr lang="en-US" dirty="0"/>
              <a:t>- Xgboost – most efficient model.</a:t>
            </a:r>
          </a:p>
        </p:txBody>
      </p:sp>
    </p:spTree>
    <p:extLst>
      <p:ext uri="{BB962C8B-B14F-4D97-AF65-F5344CB8AC3E}">
        <p14:creationId xmlns:p14="http://schemas.microsoft.com/office/powerpoint/2010/main" val="25575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Amulya Saxena</a:t>
            </a:r>
          </a:p>
          <a:p>
            <a:r>
              <a:rPr lang="en-US" dirty="0"/>
              <a:t>as7108@rit.edu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578BA-45A3-BF3C-3C43-85C6B460C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727CA-C9CB-BB19-D35A-20A7B37473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30CA-9BD9-C09F-48FF-9521F8F214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evaluation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13B1D3-FA5C-5E5A-7E27-1F1E3DF278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594AE6-BC8B-3BDD-B526-A3C0428C53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This involves steps in data preprocessing – feature transforming and engineering, data cleaning, handling imbalance issue and rescaling the dataset.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6B4723-D7FF-7148-5E86-3B32E9E9E0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Building a classifier to classify data with accuracy. Classic Models used are SVM, Logistic Regression and Ensemble models such as Xgboost.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474771-D093-5A49-D746-4B5D73DFE9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Different evaluation techniques for the models used such as Classification accuracy, confusion matrices, ROC and PR Curves.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8E0735-06F8-7E5D-5670-12268C6816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Concluding thoughts on the project.</a:t>
            </a:r>
          </a:p>
        </p:txBody>
      </p:sp>
    </p:spTree>
    <p:extLst>
      <p:ext uri="{BB962C8B-B14F-4D97-AF65-F5344CB8AC3E}">
        <p14:creationId xmlns:p14="http://schemas.microsoft.com/office/powerpoint/2010/main" val="129263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802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6F90F0F-F03F-88E8-03BA-23AE3887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A11B44-A1E1-2705-F0B4-AF557A4B1F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999072"/>
            <a:ext cx="5431971" cy="395437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For the course project, we will investigate the problem of predicting readmission of hospital patients.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The dataset includes over 50 attributes such as Race, Weight, and other representing patient and hospital outcomes.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The goal is to build a binary classifier that can predict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early (&lt;30 days) readmission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given the patient’s features.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2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Data preprocessing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10934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E108-BFD3-17C7-3690-383CE01C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456A70-9B1F-709B-4CAF-30B2A8E35274}"/>
              </a:ext>
            </a:extLst>
          </p:cNvPr>
          <p:cNvSpPr txBox="1"/>
          <p:nvPr/>
        </p:nvSpPr>
        <p:spPr>
          <a:xfrm>
            <a:off x="838200" y="1321356"/>
            <a:ext cx="316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variable = Readmitted </a:t>
            </a:r>
          </a:p>
        </p:txBody>
      </p:sp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0B27267D-4B46-2B5C-5F40-74D4327A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2716"/>
            <a:ext cx="5104762" cy="353015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E4558F7-1BC6-3248-7271-755064A82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36" y="2196341"/>
            <a:ext cx="2438611" cy="556308"/>
          </a:xfrm>
          <a:prstGeom prst="rect">
            <a:avLst/>
          </a:prstGeom>
        </p:spPr>
      </p:pic>
      <p:pic>
        <p:nvPicPr>
          <p:cNvPr id="42" name="Picture 41" descr="Chart, pie chart&#10;&#10;Description automatically generated">
            <a:extLst>
              <a:ext uri="{FF2B5EF4-FFF2-40B4-BE49-F238E27FC236}">
                <a16:creationId xmlns:a16="http://schemas.microsoft.com/office/drawing/2014/main" id="{ED31CBA2-4C8D-1B40-6331-EE8D15493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689" y="2962716"/>
            <a:ext cx="3111111" cy="31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E108-BFD3-17C7-3690-383CE01C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456A70-9B1F-709B-4CAF-30B2A8E35274}"/>
              </a:ext>
            </a:extLst>
          </p:cNvPr>
          <p:cNvSpPr txBox="1"/>
          <p:nvPr/>
        </p:nvSpPr>
        <p:spPr>
          <a:xfrm>
            <a:off x="838200" y="1321356"/>
            <a:ext cx="194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 Distribution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EEFAA64-A7E4-FA98-E2C5-53D26CA0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8" y="3727366"/>
            <a:ext cx="5208375" cy="2765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BFFA94-BF1E-FD94-B975-B40337EB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46" y="2044521"/>
            <a:ext cx="2187130" cy="103641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431BFD5-5543-AD95-BC5C-BE8DA73A8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730" y="3691738"/>
            <a:ext cx="5105299" cy="2801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B938DA-5BB3-8B63-F348-AF2F95621859}"/>
              </a:ext>
            </a:extLst>
          </p:cNvPr>
          <p:cNvSpPr txBox="1"/>
          <p:nvPr/>
        </p:nvSpPr>
        <p:spPr>
          <a:xfrm>
            <a:off x="6821919" y="1321356"/>
            <a:ext cx="17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 vs Female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D80DA-A2F5-4C4A-FF59-BBC32A2EE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422" y="1949276"/>
            <a:ext cx="2270957" cy="92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B06AF4-EE0B-188C-E066-7BD9B48DC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0498" y="2078827"/>
            <a:ext cx="2103302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E108-BFD3-17C7-3690-383CE01C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456A70-9B1F-709B-4CAF-30B2A8E35274}"/>
              </a:ext>
            </a:extLst>
          </p:cNvPr>
          <p:cNvSpPr txBox="1"/>
          <p:nvPr/>
        </p:nvSpPr>
        <p:spPr>
          <a:xfrm>
            <a:off x="838200" y="1321356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Distribution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9F56513-9A9A-0832-471D-6AB366CC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50" y="2003328"/>
            <a:ext cx="8057899" cy="45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6176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FF9440EFC6A459DF57816F4000C67" ma:contentTypeVersion="2" ma:contentTypeDescription="Create a new document." ma:contentTypeScope="" ma:versionID="b4c263e9e690fb0cc32d6353c02a6c5a">
  <xsd:schema xmlns:xsd="http://www.w3.org/2001/XMLSchema" xmlns:xs="http://www.w3.org/2001/XMLSchema" xmlns:p="http://schemas.microsoft.com/office/2006/metadata/properties" xmlns:ns3="7075bad5-233c-4b0e-9903-8affd2618abc" targetNamespace="http://schemas.microsoft.com/office/2006/metadata/properties" ma:root="true" ma:fieldsID="af9323e466fab7247569f5be02c9c865" ns3:_="">
    <xsd:import namespace="7075bad5-233c-4b0e-9903-8affd2618a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5bad5-233c-4b0e-9903-8affd2618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7075bad5-233c-4b0e-9903-8affd2618abc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96494EF-2006-4C87-83A8-289EBBE6A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75bad5-233c-4b0e-9903-8affd2618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280</TotalTime>
  <Words>422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Tenorite</vt:lpstr>
      <vt:lpstr>Monoline</vt:lpstr>
      <vt:lpstr>Patient readmission project – dsci 633</vt:lpstr>
      <vt:lpstr>AGENDA</vt:lpstr>
      <vt:lpstr>PowerPoint Presentation</vt:lpstr>
      <vt:lpstr>introduction</vt:lpstr>
      <vt:lpstr>Overview</vt:lpstr>
      <vt:lpstr>Data preprocessing and analysis</vt:lpstr>
      <vt:lpstr>Dataset</vt:lpstr>
      <vt:lpstr>Dataset</vt:lpstr>
      <vt:lpstr>Dataset</vt:lpstr>
      <vt:lpstr>Dataset</vt:lpstr>
      <vt:lpstr>Feature engineering 1st approach</vt:lpstr>
      <vt:lpstr>Data Evaluation techniques</vt:lpstr>
      <vt:lpstr>Building classifier</vt:lpstr>
      <vt:lpstr>Building classifier</vt:lpstr>
      <vt:lpstr>Feature engineering 2nd approach</vt:lpstr>
      <vt:lpstr>Building classifier</vt:lpstr>
      <vt:lpstr>Building classifier</vt:lpstr>
      <vt:lpstr>Building classifier</vt:lpstr>
      <vt:lpstr>PR CURVE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Amulya Saxena (RIT Student)</dc:creator>
  <cp:lastModifiedBy>Amulya Saxena (RIT Student)</cp:lastModifiedBy>
  <cp:revision>13</cp:revision>
  <dcterms:created xsi:type="dcterms:W3CDTF">2022-12-05T23:29:13Z</dcterms:created>
  <dcterms:modified xsi:type="dcterms:W3CDTF">2022-12-06T04:09:54Z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0x010100FC4FF9440EFC6A459DF57816F4000C67</vt:lpwstr>
  </property>
</Properties>
</file>