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86" r:id="rId2"/>
    <p:sldId id="388" r:id="rId3"/>
    <p:sldId id="389" r:id="rId4"/>
    <p:sldId id="387" r:id="rId5"/>
    <p:sldId id="390" r:id="rId6"/>
    <p:sldId id="395" r:id="rId7"/>
    <p:sldId id="391" r:id="rId8"/>
    <p:sldId id="396" r:id="rId9"/>
    <p:sldId id="397" r:id="rId10"/>
    <p:sldId id="392" r:id="rId11"/>
    <p:sldId id="399" r:id="rId12"/>
    <p:sldId id="400" r:id="rId13"/>
    <p:sldId id="398" r:id="rId14"/>
    <p:sldId id="393" r:id="rId15"/>
    <p:sldId id="401" r:id="rId16"/>
    <p:sldId id="402" r:id="rId17"/>
    <p:sldId id="394" r:id="rId18"/>
    <p:sldId id="404" r:id="rId19"/>
    <p:sldId id="405" r:id="rId20"/>
    <p:sldId id="403" r:id="rId21"/>
    <p:sldId id="406" r:id="rId22"/>
    <p:sldId id="407" r:id="rId23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  <a:srgbClr val="FF9900"/>
    <a:srgbClr val="3333CC"/>
    <a:srgbClr val="3366FF"/>
    <a:srgbClr val="336600"/>
    <a:srgbClr val="008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94" autoAdjust="0"/>
    <p:restoredTop sz="94660"/>
  </p:normalViewPr>
  <p:slideViewPr>
    <p:cSldViewPr>
      <p:cViewPr varScale="1">
        <p:scale>
          <a:sx n="110" d="100"/>
          <a:sy n="110" d="100"/>
        </p:scale>
        <p:origin x="1112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6" tIns="47534" rIns="95066" bIns="47534" numCol="1" anchor="t" anchorCtr="0" compatLnSpc="1">
            <a:prstTxWarp prst="textNoShape">
              <a:avLst/>
            </a:prstTxWarp>
          </a:bodyPr>
          <a:lstStyle>
            <a:lvl1pPr defTabSz="950913">
              <a:defRPr sz="1300"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12595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6" tIns="47534" rIns="95066" bIns="47534" numCol="1" anchor="t" anchorCtr="0" compatLnSpc="1">
            <a:prstTxWarp prst="textNoShape">
              <a:avLst/>
            </a:prstTxWarp>
          </a:bodyPr>
          <a:lstStyle>
            <a:lvl1pPr algn="r" defTabSz="950913">
              <a:defRPr sz="1300"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12595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6" tIns="47534" rIns="95066" bIns="47534" numCol="1" anchor="b" anchorCtr="0" compatLnSpc="1">
            <a:prstTxWarp prst="textNoShape">
              <a:avLst/>
            </a:prstTxWarp>
          </a:bodyPr>
          <a:lstStyle>
            <a:lvl1pPr defTabSz="950913">
              <a:defRPr sz="1300"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12595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6" tIns="47534" rIns="95066" bIns="47534" numCol="1" anchor="b" anchorCtr="0" compatLnSpc="1">
            <a:prstTxWarp prst="textNoShape">
              <a:avLst/>
            </a:prstTxWarp>
          </a:bodyPr>
          <a:lstStyle>
            <a:lvl1pPr algn="r" defTabSz="950913">
              <a:defRPr sz="1300"/>
            </a:lvl1pPr>
          </a:lstStyle>
          <a:p>
            <a:pPr>
              <a:defRPr/>
            </a:pPr>
            <a:fld id="{A6D0EC48-6237-49A3-8B8B-4861F32F91AC}" type="slidenum">
              <a:rPr lang="ca-ES"/>
              <a:pPr>
                <a:defRPr/>
              </a:pPr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6" tIns="47534" rIns="95066" bIns="47534" numCol="1" anchor="t" anchorCtr="0" compatLnSpc="1">
            <a:prstTxWarp prst="textNoShape">
              <a:avLst/>
            </a:prstTxWarp>
          </a:bodyPr>
          <a:lstStyle>
            <a:lvl1pPr defTabSz="95091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6" tIns="47534" rIns="95066" bIns="47534" numCol="1" anchor="t" anchorCtr="0" compatLnSpc="1">
            <a:prstTxWarp prst="textNoShape">
              <a:avLst/>
            </a:prstTxWarp>
          </a:bodyPr>
          <a:lstStyle>
            <a:lvl1pPr algn="r" defTabSz="95091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6" tIns="47534" rIns="95066" bIns="475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6" tIns="47534" rIns="95066" bIns="47534" numCol="1" anchor="b" anchorCtr="0" compatLnSpc="1">
            <a:prstTxWarp prst="textNoShape">
              <a:avLst/>
            </a:prstTxWarp>
          </a:bodyPr>
          <a:lstStyle>
            <a:lvl1pPr defTabSz="95091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6" tIns="47534" rIns="95066" bIns="47534" numCol="1" anchor="b" anchorCtr="0" compatLnSpc="1">
            <a:prstTxWarp prst="textNoShape">
              <a:avLst/>
            </a:prstTxWarp>
          </a:bodyPr>
          <a:lstStyle>
            <a:lvl1pPr algn="r" defTabSz="95091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F37B084-54ED-4680-AD9B-90C5F1AE184D}" type="slidenum">
              <a:rPr lang="ca-ES"/>
              <a:pPr>
                <a:defRPr/>
              </a:pPr>
              <a:t>‹#›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304800" y="6424613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74BD0-A484-4F17-B098-DE41B6EBD2A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A071374C-573D-E5CB-6562-5DD8922DE4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72E7F422-43A5-0820-E757-408660358989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57150" y="0"/>
          <a:ext cx="15430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1542857" imgH="762106" progId="PBrush">
                  <p:embed/>
                </p:oleObj>
              </mc:Choice>
              <mc:Fallback>
                <p:oleObj name="Imagen de mapa de bits" r:id="rId2" imgW="1542857" imgH="762106" progId="PBrush">
                  <p:embed/>
                  <p:pic>
                    <p:nvPicPr>
                      <p:cNvPr id="10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0"/>
                        <a:ext cx="15430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>
            <a:extLst>
              <a:ext uri="{FF2B5EF4-FFF2-40B4-BE49-F238E27FC236}">
                <a16:creationId xmlns:a16="http://schemas.microsoft.com/office/drawing/2014/main" id="{8F79B0FE-4AE4-F8A9-DF6B-F4A1C9171C22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848600" y="0"/>
          <a:ext cx="12954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4" imgW="6916115" imgH="4200000" progId="PBrush">
                  <p:embed/>
                </p:oleObj>
              </mc:Choice>
              <mc:Fallback>
                <p:oleObj name="Imagen de mapa de bits" r:id="rId4" imgW="6916115" imgH="4200000" progId="PBrush">
                  <p:embed/>
                  <p:pic>
                    <p:nvPicPr>
                      <p:cNvPr id="102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0"/>
                        <a:ext cx="12954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8">
            <a:extLst>
              <a:ext uri="{FF2B5EF4-FFF2-40B4-BE49-F238E27FC236}">
                <a16:creationId xmlns:a16="http://schemas.microsoft.com/office/drawing/2014/main" id="{26358F92-EEB6-FD77-46C1-E189D964FC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16075" y="263525"/>
            <a:ext cx="20714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a-ES" sz="1600" b="1" dirty="0" err="1">
                <a:solidFill>
                  <a:srgbClr val="006699"/>
                </a:solidFill>
                <a:latin typeface="Lucida Sans Unicode" pitchFamily="34" charset="0"/>
              </a:rPr>
              <a:t>MWGaia</a:t>
            </a:r>
            <a:r>
              <a:rPr lang="ca-ES" sz="1600" b="1" dirty="0">
                <a:solidFill>
                  <a:srgbClr val="006699"/>
                </a:solidFill>
                <a:latin typeface="Lucida Sans Unicode" pitchFamily="34" charset="0"/>
              </a:rPr>
              <a:t> - </a:t>
            </a:r>
            <a:r>
              <a:rPr lang="ca-ES" sz="1600" b="1" dirty="0" err="1">
                <a:solidFill>
                  <a:srgbClr val="006699"/>
                </a:solidFill>
                <a:latin typeface="Lucida Sans Unicode" pitchFamily="34" charset="0"/>
              </a:rPr>
              <a:t>Coimbra</a:t>
            </a:r>
            <a:endParaRPr lang="ca-ES" sz="1600" b="1" dirty="0">
              <a:solidFill>
                <a:srgbClr val="006699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304800" y="6424613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D4DC2-1B27-4CC2-8D91-DCF451B1607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CB867A4F-6C05-7471-E4C7-5B5EC51231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13" name="Object 7">
            <a:extLst>
              <a:ext uri="{FF2B5EF4-FFF2-40B4-BE49-F238E27FC236}">
                <a16:creationId xmlns:a16="http://schemas.microsoft.com/office/drawing/2014/main" id="{9806F93B-4723-A9D7-37A5-F0CBB60AC3C4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57150" y="0"/>
          <a:ext cx="15430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1542857" imgH="762106" progId="PBrush">
                  <p:embed/>
                </p:oleObj>
              </mc:Choice>
              <mc:Fallback>
                <p:oleObj name="Imagen de mapa de bits" r:id="rId2" imgW="1542857" imgH="762106" progId="PBrush">
                  <p:embed/>
                  <p:pic>
                    <p:nvPicPr>
                      <p:cNvPr id="10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0"/>
                        <a:ext cx="15430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>
            <a:extLst>
              <a:ext uri="{FF2B5EF4-FFF2-40B4-BE49-F238E27FC236}">
                <a16:creationId xmlns:a16="http://schemas.microsoft.com/office/drawing/2014/main" id="{69DDC14C-DDF4-6AAC-2653-6D8B727FDE14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848600" y="0"/>
          <a:ext cx="12954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4" imgW="6916115" imgH="4200000" progId="PBrush">
                  <p:embed/>
                </p:oleObj>
              </mc:Choice>
              <mc:Fallback>
                <p:oleObj name="Imagen de mapa de bits" r:id="rId4" imgW="6916115" imgH="4200000" progId="PBrush">
                  <p:embed/>
                  <p:pic>
                    <p:nvPicPr>
                      <p:cNvPr id="102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0"/>
                        <a:ext cx="12954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8">
            <a:extLst>
              <a:ext uri="{FF2B5EF4-FFF2-40B4-BE49-F238E27FC236}">
                <a16:creationId xmlns:a16="http://schemas.microsoft.com/office/drawing/2014/main" id="{6EE16F18-E098-8114-D27C-C0A6C407CC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16075" y="263525"/>
            <a:ext cx="20714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a-ES" sz="1600" b="1" dirty="0" err="1">
                <a:solidFill>
                  <a:srgbClr val="006699"/>
                </a:solidFill>
                <a:latin typeface="Lucida Sans Unicode" pitchFamily="34" charset="0"/>
              </a:rPr>
              <a:t>MWGaia</a:t>
            </a:r>
            <a:r>
              <a:rPr lang="ca-ES" sz="1600" b="1" dirty="0">
                <a:solidFill>
                  <a:srgbClr val="006699"/>
                </a:solidFill>
                <a:latin typeface="Lucida Sans Unicode" pitchFamily="34" charset="0"/>
              </a:rPr>
              <a:t> - </a:t>
            </a:r>
            <a:r>
              <a:rPr lang="ca-ES" sz="1600" b="1" dirty="0" err="1">
                <a:solidFill>
                  <a:srgbClr val="006699"/>
                </a:solidFill>
                <a:latin typeface="Lucida Sans Unicode" pitchFamily="34" charset="0"/>
              </a:rPr>
              <a:t>Coimbra</a:t>
            </a:r>
            <a:endParaRPr lang="ca-ES" sz="1600" b="1" dirty="0">
              <a:solidFill>
                <a:srgbClr val="006699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304800" y="6424613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52FD8-8A52-4365-9B94-0DEFDB90E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41677039-6DC8-9B00-7141-D75135D7C4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13" name="Object 7">
            <a:extLst>
              <a:ext uri="{FF2B5EF4-FFF2-40B4-BE49-F238E27FC236}">
                <a16:creationId xmlns:a16="http://schemas.microsoft.com/office/drawing/2014/main" id="{B1304897-7F33-5618-5176-977434115DAB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57150" y="0"/>
          <a:ext cx="15430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1542857" imgH="762106" progId="PBrush">
                  <p:embed/>
                </p:oleObj>
              </mc:Choice>
              <mc:Fallback>
                <p:oleObj name="Imagen de mapa de bits" r:id="rId2" imgW="1542857" imgH="762106" progId="PBrush">
                  <p:embed/>
                  <p:pic>
                    <p:nvPicPr>
                      <p:cNvPr id="10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0"/>
                        <a:ext cx="15430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>
            <a:extLst>
              <a:ext uri="{FF2B5EF4-FFF2-40B4-BE49-F238E27FC236}">
                <a16:creationId xmlns:a16="http://schemas.microsoft.com/office/drawing/2014/main" id="{1C1B8576-3886-D5DE-718A-4DC58E40B364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848600" y="0"/>
          <a:ext cx="12954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4" imgW="6916115" imgH="4200000" progId="PBrush">
                  <p:embed/>
                </p:oleObj>
              </mc:Choice>
              <mc:Fallback>
                <p:oleObj name="Imagen de mapa de bits" r:id="rId4" imgW="6916115" imgH="4200000" progId="PBrush">
                  <p:embed/>
                  <p:pic>
                    <p:nvPicPr>
                      <p:cNvPr id="102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0"/>
                        <a:ext cx="12954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8">
            <a:extLst>
              <a:ext uri="{FF2B5EF4-FFF2-40B4-BE49-F238E27FC236}">
                <a16:creationId xmlns:a16="http://schemas.microsoft.com/office/drawing/2014/main" id="{FED1FD43-51F2-CDFE-F4A3-192E4C2C47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16075" y="263525"/>
            <a:ext cx="20714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a-ES" sz="1600" b="1" dirty="0" err="1">
                <a:solidFill>
                  <a:srgbClr val="006699"/>
                </a:solidFill>
                <a:latin typeface="Lucida Sans Unicode" pitchFamily="34" charset="0"/>
              </a:rPr>
              <a:t>MWGaia</a:t>
            </a:r>
            <a:r>
              <a:rPr lang="ca-ES" sz="1600" b="1" dirty="0">
                <a:solidFill>
                  <a:srgbClr val="006699"/>
                </a:solidFill>
                <a:latin typeface="Lucida Sans Unicode" pitchFamily="34" charset="0"/>
              </a:rPr>
              <a:t> - </a:t>
            </a:r>
            <a:r>
              <a:rPr lang="ca-ES" sz="1600" b="1" dirty="0" err="1">
                <a:solidFill>
                  <a:srgbClr val="006699"/>
                </a:solidFill>
                <a:latin typeface="Lucida Sans Unicode" pitchFamily="34" charset="0"/>
              </a:rPr>
              <a:t>Coimbra</a:t>
            </a:r>
            <a:endParaRPr lang="ca-ES" sz="1600" b="1" dirty="0">
              <a:solidFill>
                <a:srgbClr val="006699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304800" y="6424613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037EF-F867-4C96-A833-14736F88DC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9B17EC39-4A9E-BA17-8A06-5CB4BAD1C2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A427B41-2FE0-B085-7700-58984B7BA114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57150" y="0"/>
          <a:ext cx="15430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1542857" imgH="762106" progId="PBrush">
                  <p:embed/>
                </p:oleObj>
              </mc:Choice>
              <mc:Fallback>
                <p:oleObj name="Imagen de mapa de bits" r:id="rId2" imgW="1542857" imgH="762106" progId="PBrush">
                  <p:embed/>
                  <p:pic>
                    <p:nvPicPr>
                      <p:cNvPr id="10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0"/>
                        <a:ext cx="15430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79BC5317-D344-966E-A128-F3CAE20E2BA8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848600" y="0"/>
          <a:ext cx="12954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4" imgW="6916115" imgH="4200000" progId="PBrush">
                  <p:embed/>
                </p:oleObj>
              </mc:Choice>
              <mc:Fallback>
                <p:oleObj name="Imagen de mapa de bits" r:id="rId4" imgW="6916115" imgH="4200000" progId="PBrush">
                  <p:embed/>
                  <p:pic>
                    <p:nvPicPr>
                      <p:cNvPr id="102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0"/>
                        <a:ext cx="12954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8">
            <a:extLst>
              <a:ext uri="{FF2B5EF4-FFF2-40B4-BE49-F238E27FC236}">
                <a16:creationId xmlns:a16="http://schemas.microsoft.com/office/drawing/2014/main" id="{31F6E297-1157-3C63-6F64-F4AE7334EBF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16075" y="263525"/>
            <a:ext cx="20714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a-ES" sz="1600" b="1" dirty="0" err="1">
                <a:solidFill>
                  <a:srgbClr val="006699"/>
                </a:solidFill>
                <a:latin typeface="Lucida Sans Unicode" pitchFamily="34" charset="0"/>
              </a:rPr>
              <a:t>MWGaia</a:t>
            </a:r>
            <a:r>
              <a:rPr lang="ca-ES" sz="1600" b="1" dirty="0">
                <a:solidFill>
                  <a:srgbClr val="006699"/>
                </a:solidFill>
                <a:latin typeface="Lucida Sans Unicode" pitchFamily="34" charset="0"/>
              </a:rPr>
              <a:t> - </a:t>
            </a:r>
            <a:r>
              <a:rPr lang="ca-ES" sz="1600" b="1" dirty="0" err="1">
                <a:solidFill>
                  <a:srgbClr val="006699"/>
                </a:solidFill>
                <a:latin typeface="Lucida Sans Unicode" pitchFamily="34" charset="0"/>
              </a:rPr>
              <a:t>Coimbra</a:t>
            </a:r>
            <a:endParaRPr lang="ca-ES" sz="1600" b="1" dirty="0">
              <a:solidFill>
                <a:srgbClr val="006699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304800" y="6424613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601D7-A2EC-47AF-84D3-12ECDED2C6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A87FE4AA-275E-28F7-911D-608921B1D85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13" name="Object 7">
            <a:extLst>
              <a:ext uri="{FF2B5EF4-FFF2-40B4-BE49-F238E27FC236}">
                <a16:creationId xmlns:a16="http://schemas.microsoft.com/office/drawing/2014/main" id="{8E7DB3D4-0C1D-1EA6-A558-C7125E66E5A1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57150" y="0"/>
          <a:ext cx="15430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1542857" imgH="762106" progId="PBrush">
                  <p:embed/>
                </p:oleObj>
              </mc:Choice>
              <mc:Fallback>
                <p:oleObj name="Imagen de mapa de bits" r:id="rId2" imgW="1542857" imgH="762106" progId="PBrush">
                  <p:embed/>
                  <p:pic>
                    <p:nvPicPr>
                      <p:cNvPr id="10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0"/>
                        <a:ext cx="15430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>
            <a:extLst>
              <a:ext uri="{FF2B5EF4-FFF2-40B4-BE49-F238E27FC236}">
                <a16:creationId xmlns:a16="http://schemas.microsoft.com/office/drawing/2014/main" id="{BA0350B2-449F-FE62-0285-DE0B646BC6CE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848600" y="0"/>
          <a:ext cx="12954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4" imgW="6916115" imgH="4200000" progId="PBrush">
                  <p:embed/>
                </p:oleObj>
              </mc:Choice>
              <mc:Fallback>
                <p:oleObj name="Imagen de mapa de bits" r:id="rId4" imgW="6916115" imgH="4200000" progId="PBrush">
                  <p:embed/>
                  <p:pic>
                    <p:nvPicPr>
                      <p:cNvPr id="102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0"/>
                        <a:ext cx="12954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8">
            <a:extLst>
              <a:ext uri="{FF2B5EF4-FFF2-40B4-BE49-F238E27FC236}">
                <a16:creationId xmlns:a16="http://schemas.microsoft.com/office/drawing/2014/main" id="{A3635933-161D-363D-1838-ECDCDD24135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16075" y="263525"/>
            <a:ext cx="20714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a-ES" sz="1600" b="1" dirty="0" err="1">
                <a:solidFill>
                  <a:srgbClr val="006699"/>
                </a:solidFill>
                <a:latin typeface="Lucida Sans Unicode" pitchFamily="34" charset="0"/>
              </a:rPr>
              <a:t>MWGaia</a:t>
            </a:r>
            <a:r>
              <a:rPr lang="ca-ES" sz="1600" b="1" dirty="0">
                <a:solidFill>
                  <a:srgbClr val="006699"/>
                </a:solidFill>
                <a:latin typeface="Lucida Sans Unicode" pitchFamily="34" charset="0"/>
              </a:rPr>
              <a:t> - </a:t>
            </a:r>
            <a:r>
              <a:rPr lang="ca-ES" sz="1600" b="1" dirty="0" err="1">
                <a:solidFill>
                  <a:srgbClr val="006699"/>
                </a:solidFill>
                <a:latin typeface="Lucida Sans Unicode" pitchFamily="34" charset="0"/>
              </a:rPr>
              <a:t>Coimbra</a:t>
            </a:r>
            <a:endParaRPr lang="ca-ES" sz="1600" b="1" dirty="0">
              <a:solidFill>
                <a:srgbClr val="006699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4"/>
          <p:cNvSpPr>
            <a:spLocks noChangeShapeType="1"/>
          </p:cNvSpPr>
          <p:nvPr userDrawn="1"/>
        </p:nvSpPr>
        <p:spPr bwMode="auto">
          <a:xfrm>
            <a:off x="304800" y="6424613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96D2B-A2B3-4D97-BCD5-FB0A3276A8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C8F78678-ACE1-9473-FBE5-FE63E8C4E9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14" name="Object 7">
            <a:extLst>
              <a:ext uri="{FF2B5EF4-FFF2-40B4-BE49-F238E27FC236}">
                <a16:creationId xmlns:a16="http://schemas.microsoft.com/office/drawing/2014/main" id="{57B33C78-C07F-D297-B05F-CC1B492D4958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57150" y="0"/>
          <a:ext cx="15430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1542857" imgH="762106" progId="PBrush">
                  <p:embed/>
                </p:oleObj>
              </mc:Choice>
              <mc:Fallback>
                <p:oleObj name="Imagen de mapa de bits" r:id="rId2" imgW="1542857" imgH="762106" progId="PBrush">
                  <p:embed/>
                  <p:pic>
                    <p:nvPicPr>
                      <p:cNvPr id="10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0"/>
                        <a:ext cx="15430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>
            <a:extLst>
              <a:ext uri="{FF2B5EF4-FFF2-40B4-BE49-F238E27FC236}">
                <a16:creationId xmlns:a16="http://schemas.microsoft.com/office/drawing/2014/main" id="{D82299D3-E531-1AF8-3718-99B2C038CB62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848600" y="0"/>
          <a:ext cx="12954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4" imgW="6916115" imgH="4200000" progId="PBrush">
                  <p:embed/>
                </p:oleObj>
              </mc:Choice>
              <mc:Fallback>
                <p:oleObj name="Imagen de mapa de bits" r:id="rId4" imgW="6916115" imgH="4200000" progId="PBrush">
                  <p:embed/>
                  <p:pic>
                    <p:nvPicPr>
                      <p:cNvPr id="102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0"/>
                        <a:ext cx="12954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8">
            <a:extLst>
              <a:ext uri="{FF2B5EF4-FFF2-40B4-BE49-F238E27FC236}">
                <a16:creationId xmlns:a16="http://schemas.microsoft.com/office/drawing/2014/main" id="{016CDA39-386E-B129-47A8-E7E841C476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16075" y="263525"/>
            <a:ext cx="20714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a-ES" sz="1600" b="1" dirty="0" err="1">
                <a:solidFill>
                  <a:srgbClr val="006699"/>
                </a:solidFill>
                <a:latin typeface="Lucida Sans Unicode" pitchFamily="34" charset="0"/>
              </a:rPr>
              <a:t>MWGaia</a:t>
            </a:r>
            <a:r>
              <a:rPr lang="ca-ES" sz="1600" b="1" dirty="0">
                <a:solidFill>
                  <a:srgbClr val="006699"/>
                </a:solidFill>
                <a:latin typeface="Lucida Sans Unicode" pitchFamily="34" charset="0"/>
              </a:rPr>
              <a:t> - </a:t>
            </a:r>
            <a:r>
              <a:rPr lang="ca-ES" sz="1600" b="1" dirty="0" err="1">
                <a:solidFill>
                  <a:srgbClr val="006699"/>
                </a:solidFill>
                <a:latin typeface="Lucida Sans Unicode" pitchFamily="34" charset="0"/>
              </a:rPr>
              <a:t>Coimbra</a:t>
            </a:r>
            <a:endParaRPr lang="ca-ES" sz="1600" b="1" dirty="0">
              <a:solidFill>
                <a:srgbClr val="006699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4"/>
          <p:cNvSpPr>
            <a:spLocks noChangeShapeType="1"/>
          </p:cNvSpPr>
          <p:nvPr userDrawn="1"/>
        </p:nvSpPr>
        <p:spPr bwMode="auto">
          <a:xfrm>
            <a:off x="304800" y="6424613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F9C02-89E5-490F-9220-1B7EA5B13D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F4E636FE-12E1-8395-CE3F-D1EE178114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16" name="Object 7">
            <a:extLst>
              <a:ext uri="{FF2B5EF4-FFF2-40B4-BE49-F238E27FC236}">
                <a16:creationId xmlns:a16="http://schemas.microsoft.com/office/drawing/2014/main" id="{64F37440-D769-9E15-B220-B8282CA55F06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57150" y="0"/>
          <a:ext cx="15430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1542857" imgH="762106" progId="PBrush">
                  <p:embed/>
                </p:oleObj>
              </mc:Choice>
              <mc:Fallback>
                <p:oleObj name="Imagen de mapa de bits" r:id="rId2" imgW="1542857" imgH="762106" progId="PBrush">
                  <p:embed/>
                  <p:pic>
                    <p:nvPicPr>
                      <p:cNvPr id="10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0"/>
                        <a:ext cx="15430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>
            <a:extLst>
              <a:ext uri="{FF2B5EF4-FFF2-40B4-BE49-F238E27FC236}">
                <a16:creationId xmlns:a16="http://schemas.microsoft.com/office/drawing/2014/main" id="{3AB4B01A-EFA9-22DD-E963-86D83AA4C71B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848600" y="0"/>
          <a:ext cx="12954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4" imgW="6916115" imgH="4200000" progId="PBrush">
                  <p:embed/>
                </p:oleObj>
              </mc:Choice>
              <mc:Fallback>
                <p:oleObj name="Imagen de mapa de bits" r:id="rId4" imgW="6916115" imgH="4200000" progId="PBrush">
                  <p:embed/>
                  <p:pic>
                    <p:nvPicPr>
                      <p:cNvPr id="102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0"/>
                        <a:ext cx="12954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8">
            <a:extLst>
              <a:ext uri="{FF2B5EF4-FFF2-40B4-BE49-F238E27FC236}">
                <a16:creationId xmlns:a16="http://schemas.microsoft.com/office/drawing/2014/main" id="{7FC720A8-3AB7-4F97-5ACA-414249CF0C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16075" y="263525"/>
            <a:ext cx="20714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a-ES" sz="1600" b="1" dirty="0" err="1">
                <a:solidFill>
                  <a:srgbClr val="006699"/>
                </a:solidFill>
                <a:latin typeface="Lucida Sans Unicode" pitchFamily="34" charset="0"/>
              </a:rPr>
              <a:t>MWGaia</a:t>
            </a:r>
            <a:r>
              <a:rPr lang="ca-ES" sz="1600" b="1" dirty="0">
                <a:solidFill>
                  <a:srgbClr val="006699"/>
                </a:solidFill>
                <a:latin typeface="Lucida Sans Unicode" pitchFamily="34" charset="0"/>
              </a:rPr>
              <a:t> - </a:t>
            </a:r>
            <a:r>
              <a:rPr lang="ca-ES" sz="1600" b="1" dirty="0" err="1">
                <a:solidFill>
                  <a:srgbClr val="006699"/>
                </a:solidFill>
                <a:latin typeface="Lucida Sans Unicode" pitchFamily="34" charset="0"/>
              </a:rPr>
              <a:t>Coimbra</a:t>
            </a:r>
            <a:endParaRPr lang="ca-ES" sz="1600" b="1" dirty="0">
              <a:solidFill>
                <a:srgbClr val="006699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4"/>
          <p:cNvSpPr>
            <a:spLocks noChangeShapeType="1"/>
          </p:cNvSpPr>
          <p:nvPr userDrawn="1"/>
        </p:nvSpPr>
        <p:spPr bwMode="auto">
          <a:xfrm>
            <a:off x="304800" y="6424613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2802D-185E-4763-A29F-A656F3C19A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7EE21D01-5A9D-C4D5-1467-471B8A7617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10429113-7BA8-7BD0-99D0-9922BAE55544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57150" y="0"/>
          <a:ext cx="15430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1542857" imgH="762106" progId="PBrush">
                  <p:embed/>
                </p:oleObj>
              </mc:Choice>
              <mc:Fallback>
                <p:oleObj name="Imagen de mapa de bits" r:id="rId2" imgW="1542857" imgH="762106" progId="PBrush">
                  <p:embed/>
                  <p:pic>
                    <p:nvPicPr>
                      <p:cNvPr id="10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0"/>
                        <a:ext cx="15430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267A25BC-DA4B-51ED-DC49-87CB6987A6F0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848600" y="0"/>
          <a:ext cx="12954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4" imgW="6916115" imgH="4200000" progId="PBrush">
                  <p:embed/>
                </p:oleObj>
              </mc:Choice>
              <mc:Fallback>
                <p:oleObj name="Imagen de mapa de bits" r:id="rId4" imgW="6916115" imgH="4200000" progId="PBrush">
                  <p:embed/>
                  <p:pic>
                    <p:nvPicPr>
                      <p:cNvPr id="102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0"/>
                        <a:ext cx="12954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8">
            <a:extLst>
              <a:ext uri="{FF2B5EF4-FFF2-40B4-BE49-F238E27FC236}">
                <a16:creationId xmlns:a16="http://schemas.microsoft.com/office/drawing/2014/main" id="{692C4FEE-4807-E1F2-B485-A3DC39899E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16075" y="263525"/>
            <a:ext cx="20714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a-ES" sz="1600" b="1" dirty="0" err="1">
                <a:solidFill>
                  <a:srgbClr val="006699"/>
                </a:solidFill>
                <a:latin typeface="Lucida Sans Unicode" pitchFamily="34" charset="0"/>
              </a:rPr>
              <a:t>MWGaia</a:t>
            </a:r>
            <a:r>
              <a:rPr lang="ca-ES" sz="1600" b="1" dirty="0">
                <a:solidFill>
                  <a:srgbClr val="006699"/>
                </a:solidFill>
                <a:latin typeface="Lucida Sans Unicode" pitchFamily="34" charset="0"/>
              </a:rPr>
              <a:t> - </a:t>
            </a:r>
            <a:r>
              <a:rPr lang="ca-ES" sz="1600" b="1" dirty="0" err="1">
                <a:solidFill>
                  <a:srgbClr val="006699"/>
                </a:solidFill>
                <a:latin typeface="Lucida Sans Unicode" pitchFamily="34" charset="0"/>
              </a:rPr>
              <a:t>Coimbra</a:t>
            </a:r>
            <a:endParaRPr lang="ca-ES" sz="1600" b="1" dirty="0">
              <a:solidFill>
                <a:srgbClr val="006699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304800" y="6424613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44B4F-5B79-45B1-A8F8-65EFAB5C42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ECE3698A-476E-8C11-7671-291A9896FD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63610B1E-528B-1AE2-EC13-DB2D7FA20BB8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57150" y="0"/>
          <a:ext cx="15430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1542857" imgH="762106" progId="PBrush">
                  <p:embed/>
                </p:oleObj>
              </mc:Choice>
              <mc:Fallback>
                <p:oleObj name="Imagen de mapa de bits" r:id="rId2" imgW="1542857" imgH="762106" progId="PBrush">
                  <p:embed/>
                  <p:pic>
                    <p:nvPicPr>
                      <p:cNvPr id="10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0"/>
                        <a:ext cx="15430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E58117E3-9092-DFF9-D080-23BCB8762364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848600" y="0"/>
          <a:ext cx="12954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4" imgW="6916115" imgH="4200000" progId="PBrush">
                  <p:embed/>
                </p:oleObj>
              </mc:Choice>
              <mc:Fallback>
                <p:oleObj name="Imagen de mapa de bits" r:id="rId4" imgW="6916115" imgH="4200000" progId="PBrush">
                  <p:embed/>
                  <p:pic>
                    <p:nvPicPr>
                      <p:cNvPr id="102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0"/>
                        <a:ext cx="12954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8">
            <a:extLst>
              <a:ext uri="{FF2B5EF4-FFF2-40B4-BE49-F238E27FC236}">
                <a16:creationId xmlns:a16="http://schemas.microsoft.com/office/drawing/2014/main" id="{4DCA7C92-8F0D-9893-397F-B7BF11EB6C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16075" y="263525"/>
            <a:ext cx="20714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a-ES" sz="1600" b="1" dirty="0" err="1">
                <a:solidFill>
                  <a:srgbClr val="006699"/>
                </a:solidFill>
                <a:latin typeface="Lucida Sans Unicode" pitchFamily="34" charset="0"/>
              </a:rPr>
              <a:t>MWGaia</a:t>
            </a:r>
            <a:r>
              <a:rPr lang="ca-ES" sz="1600" b="1" dirty="0">
                <a:solidFill>
                  <a:srgbClr val="006699"/>
                </a:solidFill>
                <a:latin typeface="Lucida Sans Unicode" pitchFamily="34" charset="0"/>
              </a:rPr>
              <a:t> - </a:t>
            </a:r>
            <a:r>
              <a:rPr lang="ca-ES" sz="1600" b="1" dirty="0" err="1">
                <a:solidFill>
                  <a:srgbClr val="006699"/>
                </a:solidFill>
                <a:latin typeface="Lucida Sans Unicode" pitchFamily="34" charset="0"/>
              </a:rPr>
              <a:t>Coimbra</a:t>
            </a:r>
            <a:endParaRPr lang="ca-ES" sz="1600" b="1" dirty="0">
              <a:solidFill>
                <a:srgbClr val="006699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4"/>
          <p:cNvSpPr>
            <a:spLocks noChangeShapeType="1"/>
          </p:cNvSpPr>
          <p:nvPr userDrawn="1"/>
        </p:nvSpPr>
        <p:spPr bwMode="auto">
          <a:xfrm>
            <a:off x="304800" y="6424613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8438E-0438-4114-A08E-40DBC1BC67A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F9AA0671-E79E-1F49-B7D1-9F493B5EA2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14" name="Object 7">
            <a:extLst>
              <a:ext uri="{FF2B5EF4-FFF2-40B4-BE49-F238E27FC236}">
                <a16:creationId xmlns:a16="http://schemas.microsoft.com/office/drawing/2014/main" id="{40903341-7E86-6633-C95D-E7C5969CD331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57150" y="0"/>
          <a:ext cx="15430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1542857" imgH="762106" progId="PBrush">
                  <p:embed/>
                </p:oleObj>
              </mc:Choice>
              <mc:Fallback>
                <p:oleObj name="Imagen de mapa de bits" r:id="rId2" imgW="1542857" imgH="762106" progId="PBrush">
                  <p:embed/>
                  <p:pic>
                    <p:nvPicPr>
                      <p:cNvPr id="10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0"/>
                        <a:ext cx="15430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>
            <a:extLst>
              <a:ext uri="{FF2B5EF4-FFF2-40B4-BE49-F238E27FC236}">
                <a16:creationId xmlns:a16="http://schemas.microsoft.com/office/drawing/2014/main" id="{28D8B357-A5B0-F4F2-BDD6-8876458317CC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848600" y="0"/>
          <a:ext cx="12954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4" imgW="6916115" imgH="4200000" progId="PBrush">
                  <p:embed/>
                </p:oleObj>
              </mc:Choice>
              <mc:Fallback>
                <p:oleObj name="Imagen de mapa de bits" r:id="rId4" imgW="6916115" imgH="4200000" progId="PBrush">
                  <p:embed/>
                  <p:pic>
                    <p:nvPicPr>
                      <p:cNvPr id="102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0"/>
                        <a:ext cx="12954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8">
            <a:extLst>
              <a:ext uri="{FF2B5EF4-FFF2-40B4-BE49-F238E27FC236}">
                <a16:creationId xmlns:a16="http://schemas.microsoft.com/office/drawing/2014/main" id="{4B700D36-0AF1-E7D3-66CF-61D029BA19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16075" y="263525"/>
            <a:ext cx="20714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a-ES" sz="1600" b="1" dirty="0" err="1">
                <a:solidFill>
                  <a:srgbClr val="006699"/>
                </a:solidFill>
                <a:latin typeface="Lucida Sans Unicode" pitchFamily="34" charset="0"/>
              </a:rPr>
              <a:t>MWGaia</a:t>
            </a:r>
            <a:r>
              <a:rPr lang="ca-ES" sz="1600" b="1" dirty="0">
                <a:solidFill>
                  <a:srgbClr val="006699"/>
                </a:solidFill>
                <a:latin typeface="Lucida Sans Unicode" pitchFamily="34" charset="0"/>
              </a:rPr>
              <a:t> - </a:t>
            </a:r>
            <a:r>
              <a:rPr lang="ca-ES" sz="1600" b="1" dirty="0" err="1">
                <a:solidFill>
                  <a:srgbClr val="006699"/>
                </a:solidFill>
                <a:latin typeface="Lucida Sans Unicode" pitchFamily="34" charset="0"/>
              </a:rPr>
              <a:t>Coimbra</a:t>
            </a:r>
            <a:endParaRPr lang="ca-ES" sz="1600" b="1" dirty="0">
              <a:solidFill>
                <a:srgbClr val="006699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4"/>
          <p:cNvSpPr>
            <a:spLocks noChangeShapeType="1"/>
          </p:cNvSpPr>
          <p:nvPr userDrawn="1"/>
        </p:nvSpPr>
        <p:spPr bwMode="auto">
          <a:xfrm>
            <a:off x="304800" y="6424613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7CC2D-6F44-4A8B-A244-4A250154684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93D1915D-F1D9-3750-685B-CC8632CEC4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14" name="Object 7">
            <a:extLst>
              <a:ext uri="{FF2B5EF4-FFF2-40B4-BE49-F238E27FC236}">
                <a16:creationId xmlns:a16="http://schemas.microsoft.com/office/drawing/2014/main" id="{6A4B26B4-E671-6A08-4362-44D1DE2B9246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57150" y="0"/>
          <a:ext cx="15430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1542857" imgH="762106" progId="PBrush">
                  <p:embed/>
                </p:oleObj>
              </mc:Choice>
              <mc:Fallback>
                <p:oleObj name="Imagen de mapa de bits" r:id="rId2" imgW="1542857" imgH="762106" progId="PBrush">
                  <p:embed/>
                  <p:pic>
                    <p:nvPicPr>
                      <p:cNvPr id="10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0"/>
                        <a:ext cx="15430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>
            <a:extLst>
              <a:ext uri="{FF2B5EF4-FFF2-40B4-BE49-F238E27FC236}">
                <a16:creationId xmlns:a16="http://schemas.microsoft.com/office/drawing/2014/main" id="{C3432E4B-F4F4-413D-F338-42CAB997C0B5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848600" y="0"/>
          <a:ext cx="12954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4" imgW="6916115" imgH="4200000" progId="PBrush">
                  <p:embed/>
                </p:oleObj>
              </mc:Choice>
              <mc:Fallback>
                <p:oleObj name="Imagen de mapa de bits" r:id="rId4" imgW="6916115" imgH="4200000" progId="PBrush">
                  <p:embed/>
                  <p:pic>
                    <p:nvPicPr>
                      <p:cNvPr id="102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0"/>
                        <a:ext cx="12954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8">
            <a:extLst>
              <a:ext uri="{FF2B5EF4-FFF2-40B4-BE49-F238E27FC236}">
                <a16:creationId xmlns:a16="http://schemas.microsoft.com/office/drawing/2014/main" id="{F1DBBCBF-936E-D768-F1D9-3ACEE837A3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16075" y="263525"/>
            <a:ext cx="20714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a-ES" sz="1600" b="1" dirty="0" err="1">
                <a:solidFill>
                  <a:srgbClr val="006699"/>
                </a:solidFill>
                <a:latin typeface="Lucida Sans Unicode" pitchFamily="34" charset="0"/>
              </a:rPr>
              <a:t>MWGaia</a:t>
            </a:r>
            <a:r>
              <a:rPr lang="ca-ES" sz="1600" b="1" dirty="0">
                <a:solidFill>
                  <a:srgbClr val="006699"/>
                </a:solidFill>
                <a:latin typeface="Lucida Sans Unicode" pitchFamily="34" charset="0"/>
              </a:rPr>
              <a:t> - </a:t>
            </a:r>
            <a:r>
              <a:rPr lang="ca-ES" sz="1600" b="1" dirty="0" err="1">
                <a:solidFill>
                  <a:srgbClr val="006699"/>
                </a:solidFill>
                <a:latin typeface="Lucida Sans Unicode" pitchFamily="34" charset="0"/>
              </a:rPr>
              <a:t>Coimbra</a:t>
            </a:r>
            <a:endParaRPr lang="ca-ES" sz="1600" b="1" dirty="0">
              <a:solidFill>
                <a:srgbClr val="006699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57150" y="0"/>
          <a:ext cx="15430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13" imgW="1542857" imgH="762106" progId="PBrush">
                  <p:embed/>
                </p:oleObj>
              </mc:Choice>
              <mc:Fallback>
                <p:oleObj name="Imagen de mapa de bits" r:id="rId13" imgW="1542857" imgH="762106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0"/>
                        <a:ext cx="15430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9"/>
          <p:cNvGraphicFramePr>
            <a:graphicFrameLocks noChangeAspect="1"/>
          </p:cNvGraphicFramePr>
          <p:nvPr/>
        </p:nvGraphicFramePr>
        <p:xfrm>
          <a:off x="7848600" y="0"/>
          <a:ext cx="12954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15" imgW="6916115" imgH="4200000" progId="PBrush">
                  <p:embed/>
                </p:oleObj>
              </mc:Choice>
              <mc:Fallback>
                <p:oleObj name="Imagen de mapa de bits" r:id="rId15" imgW="6916115" imgH="4200000" progId="PBrush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0"/>
                        <a:ext cx="12954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500813"/>
            <a:ext cx="253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99"/>
                </a:solidFill>
              </a:defRPr>
            </a:lvl1pPr>
          </a:lstStyle>
          <a:p>
            <a:pPr>
              <a:defRPr/>
            </a:pPr>
            <a:r>
              <a:rPr lang="ca-ES" dirty="0"/>
              <a:t>X. Luri - ICCUB</a:t>
            </a:r>
            <a:endParaRPr lang="en-GB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008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6699"/>
                </a:solidFill>
              </a:defRPr>
            </a:lvl1pPr>
          </a:lstStyle>
          <a:p>
            <a:pPr>
              <a:defRPr/>
            </a:pPr>
            <a:fld id="{41166C77-4FF8-47A9-82A5-E94F1548DF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304800" y="6424613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1616075" y="263525"/>
            <a:ext cx="20714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a-ES" sz="1600" b="1" dirty="0" err="1">
                <a:solidFill>
                  <a:srgbClr val="006699"/>
                </a:solidFill>
                <a:latin typeface="Lucida Sans Unicode" pitchFamily="34" charset="0"/>
              </a:rPr>
              <a:t>MWGaia</a:t>
            </a:r>
            <a:r>
              <a:rPr lang="ca-ES" sz="1600" b="1" dirty="0">
                <a:solidFill>
                  <a:srgbClr val="006699"/>
                </a:solidFill>
                <a:latin typeface="Lucida Sans Unicode" pitchFamily="34" charset="0"/>
              </a:rPr>
              <a:t> - </a:t>
            </a:r>
            <a:r>
              <a:rPr lang="ca-ES" sz="1600" b="1" dirty="0" err="1">
                <a:solidFill>
                  <a:srgbClr val="006699"/>
                </a:solidFill>
                <a:latin typeface="Lucida Sans Unicode" pitchFamily="34" charset="0"/>
              </a:rPr>
              <a:t>Coimbra</a:t>
            </a:r>
            <a:endParaRPr lang="ca-ES" sz="1600" b="1" dirty="0">
              <a:solidFill>
                <a:srgbClr val="006699"/>
              </a:solidFill>
              <a:latin typeface="Lucida Sans Unicode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3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C46AF09-364A-4E03-8E9E-F7C0670D971D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82948" name="Rectangle 2"/>
          <p:cNvSpPr>
            <a:spLocks noChangeArrowheads="1"/>
          </p:cNvSpPr>
          <p:nvPr/>
        </p:nvSpPr>
        <p:spPr bwMode="auto">
          <a:xfrm>
            <a:off x="1258888" y="3121025"/>
            <a:ext cx="7015162" cy="95567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rgbClr val="006699"/>
                </a:solidFill>
              </a:rPr>
              <a:t>Non-parametric methods for PDF estimation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3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6782036-0394-41C1-A957-8D7D39E554A9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auto">
          <a:xfrm>
            <a:off x="250825" y="981075"/>
            <a:ext cx="8569325" cy="3968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5263" indent="-195263" algn="ctr"/>
            <a:r>
              <a:rPr lang="ca-ES" sz="2000" b="1">
                <a:solidFill>
                  <a:schemeClr val="bg1"/>
                </a:solidFill>
              </a:rPr>
              <a:t>Kernel estimator</a:t>
            </a:r>
            <a:r>
              <a:rPr lang="es-ES" sz="2000" b="1">
                <a:solidFill>
                  <a:schemeClr val="bg1"/>
                </a:solidFill>
              </a:rPr>
              <a:t> </a:t>
            </a:r>
            <a:endParaRPr lang="ca-ES" sz="2000" b="1">
              <a:solidFill>
                <a:schemeClr val="bg1"/>
              </a:solidFill>
            </a:endParaRPr>
          </a:p>
        </p:txBody>
      </p:sp>
      <p:sp>
        <p:nvSpPr>
          <p:cNvPr id="26631" name="Text Box 3"/>
          <p:cNvSpPr txBox="1">
            <a:spLocks noChangeArrowheads="1"/>
          </p:cNvSpPr>
          <p:nvPr/>
        </p:nvSpPr>
        <p:spPr bwMode="auto">
          <a:xfrm>
            <a:off x="468313" y="1274763"/>
            <a:ext cx="8351837" cy="474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pPr marL="368300" lvl="1" indent="-177800">
              <a:buFontTx/>
              <a:buChar char="•"/>
            </a:pPr>
            <a:r>
              <a:rPr lang="en-US"/>
              <a:t>Starting from the simple estimator, the weight function is substituted by a </a:t>
            </a:r>
            <a:r>
              <a:rPr lang="en-US" i="1"/>
              <a:t>kernel function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(x) </a:t>
            </a:r>
            <a:r>
              <a:rPr lang="en-US"/>
              <a:t>such that</a:t>
            </a:r>
          </a:p>
          <a:p>
            <a:pPr marL="368300" lvl="1" indent="-177800">
              <a:buFontTx/>
              <a:buChar char="•"/>
            </a:pPr>
            <a:endParaRPr lang="en-US"/>
          </a:p>
          <a:p>
            <a:pPr marL="368300" lvl="1" indent="-177800"/>
            <a:r>
              <a:rPr lang="en-US"/>
              <a:t>							(normalized)</a:t>
            </a:r>
          </a:p>
          <a:p>
            <a:pPr marL="368300" lvl="1" indent="-177800"/>
            <a:endParaRPr lang="en-US"/>
          </a:p>
          <a:p>
            <a:pPr marL="368300" lvl="1" indent="-177800"/>
            <a:r>
              <a:rPr lang="en-US"/>
              <a:t>  and the estimator of the PDF is</a:t>
            </a:r>
          </a:p>
          <a:p>
            <a:pPr marL="368300" lvl="1" indent="-177800"/>
            <a:endParaRPr lang="en-US"/>
          </a:p>
          <a:p>
            <a:pPr marL="368300" lvl="1" indent="-177800"/>
            <a:endParaRPr lang="en-US"/>
          </a:p>
          <a:p>
            <a:pPr marL="368300" lvl="1" indent="-177800"/>
            <a:endParaRPr lang="en-US"/>
          </a:p>
          <a:p>
            <a:pPr marL="368300" lvl="1" indent="-177800"/>
            <a:endParaRPr lang="en-US"/>
          </a:p>
          <a:p>
            <a:pPr marL="368300" lvl="1" indent="-177800"/>
            <a:endParaRPr lang="en-US"/>
          </a:p>
          <a:p>
            <a:pPr marL="368300" lvl="1" indent="-177800"/>
            <a:r>
              <a:rPr lang="en-US" sz="1800"/>
              <a:t>		where </a:t>
            </a:r>
            <a:r>
              <a:rPr lang="en-US" sz="1800" i="1"/>
              <a:t>h </a:t>
            </a:r>
            <a:r>
              <a:rPr lang="en-US" sz="1800"/>
              <a:t>is the window width or smoothing parameter</a:t>
            </a:r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2339975" y="2636838"/>
          <a:ext cx="1871663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876240" imgH="330120" progId="Equation.3">
                  <p:embed/>
                </p:oleObj>
              </mc:Choice>
              <mc:Fallback>
                <p:oleObj name="Ecuación" r:id="rId2" imgW="87624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636838"/>
                        <a:ext cx="1871663" cy="703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5"/>
          <p:cNvGraphicFramePr>
            <a:graphicFrameLocks noChangeAspect="1"/>
          </p:cNvGraphicFramePr>
          <p:nvPr/>
        </p:nvGraphicFramePr>
        <p:xfrm>
          <a:off x="2970213" y="4313238"/>
          <a:ext cx="3132137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473120" imgH="431640" progId="Equation.3">
                  <p:embed/>
                </p:oleObj>
              </mc:Choice>
              <mc:Fallback>
                <p:oleObj name="Ecuación" r:id="rId4" imgW="147312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4313238"/>
                        <a:ext cx="3132137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3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348B2FF-A9F1-466A-AA00-84BCA26E385B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52413" y="981075"/>
            <a:ext cx="8567737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Advantages:</a:t>
            </a:r>
          </a:p>
          <a:p>
            <a:endParaRPr lang="en-US" b="1"/>
          </a:p>
          <a:p>
            <a:pPr marL="357188" lvl="1" indent="-177800">
              <a:buFontTx/>
              <a:buChar char="•"/>
            </a:pPr>
            <a:r>
              <a:rPr lang="en-US"/>
              <a:t>This PDF estimator has all the continuity and differentiability properties of the kernel function</a:t>
            </a:r>
          </a:p>
          <a:p>
            <a:pPr marL="357188" lvl="1" indent="-177800">
              <a:buFontTx/>
              <a:buChar char="•"/>
            </a:pPr>
            <a:endParaRPr lang="en-US"/>
          </a:p>
          <a:p>
            <a:r>
              <a:rPr lang="en-US" b="1"/>
              <a:t>Disadvantages:</a:t>
            </a:r>
          </a:p>
          <a:p>
            <a:pPr marL="357188" lvl="1" indent="-177800">
              <a:buFontTx/>
              <a:buChar char="•"/>
            </a:pPr>
            <a:endParaRPr lang="en-US"/>
          </a:p>
          <a:p>
            <a:pPr marL="357188" lvl="1" indent="-177800">
              <a:buFontTx/>
              <a:buChar char="•"/>
            </a:pPr>
            <a:r>
              <a:rPr lang="en-US"/>
              <a:t>Depends of the chosen width </a:t>
            </a:r>
            <a:r>
              <a:rPr lang="en-US" i="1"/>
              <a:t>h</a:t>
            </a:r>
            <a:endParaRPr lang="en-US"/>
          </a:p>
          <a:p>
            <a:pPr marL="357188" lvl="1" indent="-177800">
              <a:buFontTx/>
              <a:buChar char="•"/>
            </a:pPr>
            <a:endParaRPr lang="en-US"/>
          </a:p>
          <a:p>
            <a:pPr marL="815975" lvl="2" indent="-279400">
              <a:buFont typeface="Wingdings" pitchFamily="2" charset="2"/>
              <a:buChar char="Ø"/>
            </a:pPr>
            <a:r>
              <a:rPr lang="en-US"/>
              <a:t>For sparse samples small values of </a:t>
            </a:r>
            <a:r>
              <a:rPr lang="en-US" i="1"/>
              <a:t>h</a:t>
            </a:r>
            <a:r>
              <a:rPr lang="en-US"/>
              <a:t> tend to produce spurious spikes</a:t>
            </a:r>
          </a:p>
          <a:p>
            <a:pPr marL="815975" lvl="2" indent="-279400">
              <a:buFont typeface="Wingdings" pitchFamily="2" charset="2"/>
              <a:buChar char="Ø"/>
            </a:pPr>
            <a:endParaRPr lang="en-US"/>
          </a:p>
          <a:p>
            <a:pPr marL="815975" lvl="2" indent="-279400">
              <a:buFont typeface="Wingdings" pitchFamily="2" charset="2"/>
              <a:buChar char="Ø"/>
            </a:pPr>
            <a:r>
              <a:rPr lang="en-US"/>
              <a:t>For large values of h the details of the PDF are lost (smoothed out)</a:t>
            </a:r>
            <a:endParaRPr lang="en-US" baseline="-25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3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3F9BFFC-C2CE-4037-89B7-C26A386BB684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468313" y="2298700"/>
            <a:ext cx="8351837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Example:</a:t>
            </a:r>
          </a:p>
          <a:p>
            <a:endParaRPr lang="en-US" b="1"/>
          </a:p>
          <a:p>
            <a:r>
              <a:rPr lang="en-US"/>
              <a:t>A gaussian kernel function: we are representing the PDF as a sum of gaussians centered in each one of the observations and a width determined by the </a:t>
            </a:r>
            <a:r>
              <a:rPr lang="en-US" i="1"/>
              <a:t>h </a:t>
            </a:r>
            <a:r>
              <a:rPr lang="en-US"/>
              <a:t>parameter</a:t>
            </a:r>
            <a:endParaRPr 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3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0FDF620-C61C-4E20-8DB8-95780F6430BD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90116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363" y="765175"/>
            <a:ext cx="5761037" cy="238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7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7000"/>
          <a:stretch>
            <a:fillRect/>
          </a:stretch>
        </p:blipFill>
        <p:spPr bwMode="auto">
          <a:xfrm>
            <a:off x="4500563" y="2420938"/>
            <a:ext cx="4535487" cy="326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8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13" y="4076700"/>
            <a:ext cx="5903912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9" name="Text Box 8"/>
          <p:cNvSpPr txBox="1">
            <a:spLocks noChangeArrowheads="1"/>
          </p:cNvSpPr>
          <p:nvPr/>
        </p:nvSpPr>
        <p:spPr bwMode="auto">
          <a:xfrm>
            <a:off x="3976688" y="1196975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/>
              <a:t>h=0.4</a:t>
            </a:r>
            <a:endParaRPr lang="ca-ES"/>
          </a:p>
        </p:txBody>
      </p:sp>
      <p:sp>
        <p:nvSpPr>
          <p:cNvPr id="90120" name="Text Box 13"/>
          <p:cNvSpPr txBox="1">
            <a:spLocks noChangeArrowheads="1"/>
          </p:cNvSpPr>
          <p:nvPr/>
        </p:nvSpPr>
        <p:spPr bwMode="auto">
          <a:xfrm>
            <a:off x="1312863" y="4221163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/>
              <a:t>h=0.8</a:t>
            </a:r>
            <a:endParaRPr lang="ca-ES"/>
          </a:p>
        </p:txBody>
      </p:sp>
      <p:sp>
        <p:nvSpPr>
          <p:cNvPr id="90121" name="Text Box 14"/>
          <p:cNvSpPr txBox="1">
            <a:spLocks noChangeArrowheads="1"/>
          </p:cNvSpPr>
          <p:nvPr/>
        </p:nvSpPr>
        <p:spPr bwMode="auto">
          <a:xfrm>
            <a:off x="8101013" y="3500438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/>
              <a:t>h=0.2</a:t>
            </a:r>
            <a:endParaRPr lang="ca-E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3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7235D8F-62A8-4E86-9595-F5E75FFA9475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250825" y="981075"/>
            <a:ext cx="8569325" cy="3968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5263" indent="-195263" algn="ctr"/>
            <a:r>
              <a:rPr lang="en-US" sz="2000" b="1">
                <a:solidFill>
                  <a:schemeClr val="bg1"/>
                </a:solidFill>
              </a:rPr>
              <a:t>Nearest Neighbor estimator </a:t>
            </a:r>
          </a:p>
        </p:txBody>
      </p:sp>
      <p:sp>
        <p:nvSpPr>
          <p:cNvPr id="27654" name="Text Box 3"/>
          <p:cNvSpPr txBox="1">
            <a:spLocks noChangeArrowheads="1"/>
          </p:cNvSpPr>
          <p:nvPr/>
        </p:nvSpPr>
        <p:spPr bwMode="auto">
          <a:xfrm>
            <a:off x="468313" y="1557338"/>
            <a:ext cx="8351837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8300" lvl="1" indent="-177800">
              <a:buFontTx/>
              <a:buChar char="•"/>
            </a:pPr>
            <a:r>
              <a:rPr lang="en-US"/>
              <a:t>Aims to adapt the smoothing to the local density of the data</a:t>
            </a:r>
          </a:p>
          <a:p>
            <a:pPr marL="368300" lvl="1" indent="-177800">
              <a:buFontTx/>
              <a:buChar char="•"/>
            </a:pPr>
            <a:endParaRPr lang="en-US"/>
          </a:p>
          <a:p>
            <a:pPr marL="368300" lvl="1" indent="-177800">
              <a:buFontTx/>
              <a:buChar char="•"/>
            </a:pPr>
            <a:r>
              <a:rPr lang="en-US"/>
              <a:t>For each point x of the possible range of values calculate and sort the distances to the points in the sample</a:t>
            </a:r>
          </a:p>
          <a:p>
            <a:pPr marL="368300" lvl="1" indent="-177800">
              <a:buFontTx/>
              <a:buChar char="•"/>
            </a:pPr>
            <a:endParaRPr lang="en-US"/>
          </a:p>
          <a:p>
            <a:pPr marL="368300" lvl="1" indent="-177800">
              <a:buFontTx/>
              <a:buChar char="•"/>
            </a:pPr>
            <a:endParaRPr lang="en-US"/>
          </a:p>
          <a:p>
            <a:pPr marL="368300" lvl="1" indent="-177800">
              <a:buFontTx/>
              <a:buChar char="•"/>
            </a:pPr>
            <a:endParaRPr lang="en-US"/>
          </a:p>
          <a:p>
            <a:pPr marL="368300" lvl="1" indent="-177800" algn="ctr"/>
            <a:r>
              <a:rPr lang="en-US"/>
              <a:t>d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 d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 …  d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 d</a:t>
            </a:r>
            <a:r>
              <a:rPr lang="en-US" baseline="-25000">
                <a:sym typeface="Symbol" pitchFamily="18" charset="2"/>
              </a:rPr>
              <a:t>k+1</a:t>
            </a:r>
            <a:r>
              <a:rPr lang="en-US">
                <a:sym typeface="Symbol" pitchFamily="18" charset="2"/>
              </a:rPr>
              <a:t> … </a:t>
            </a:r>
          </a:p>
          <a:p>
            <a:pPr marL="368300" lvl="1" indent="-177800" algn="ctr">
              <a:buFontTx/>
              <a:buChar char="•"/>
            </a:pPr>
            <a:endParaRPr lang="en-US">
              <a:sym typeface="Symbol" pitchFamily="18" charset="2"/>
            </a:endParaRPr>
          </a:p>
          <a:p>
            <a:pPr marL="368300" lvl="1" indent="-177800">
              <a:buFontTx/>
              <a:buChar char="•"/>
            </a:pPr>
            <a:r>
              <a:rPr lang="en-US">
                <a:sym typeface="Symbol" pitchFamily="18" charset="2"/>
              </a:rPr>
              <a:t>Choose the smoothing factor </a:t>
            </a:r>
            <a:r>
              <a:rPr lang="en-US" i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, a small integer, typically</a:t>
            </a:r>
          </a:p>
        </p:txBody>
      </p:sp>
      <p:sp>
        <p:nvSpPr>
          <p:cNvPr id="27655" name="Line 4"/>
          <p:cNvSpPr>
            <a:spLocks noChangeShapeType="1"/>
          </p:cNvSpPr>
          <p:nvPr/>
        </p:nvSpPr>
        <p:spPr bwMode="auto">
          <a:xfrm>
            <a:off x="2195513" y="3860800"/>
            <a:ext cx="4752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7656" name="Line 5"/>
          <p:cNvSpPr>
            <a:spLocks noChangeShapeType="1"/>
          </p:cNvSpPr>
          <p:nvPr/>
        </p:nvSpPr>
        <p:spPr bwMode="auto">
          <a:xfrm>
            <a:off x="2411413" y="37893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7657" name="Line 6"/>
          <p:cNvSpPr>
            <a:spLocks noChangeShapeType="1"/>
          </p:cNvSpPr>
          <p:nvPr/>
        </p:nvSpPr>
        <p:spPr bwMode="auto">
          <a:xfrm>
            <a:off x="3276600" y="37893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7658" name="Line 7"/>
          <p:cNvSpPr>
            <a:spLocks noChangeShapeType="1"/>
          </p:cNvSpPr>
          <p:nvPr/>
        </p:nvSpPr>
        <p:spPr bwMode="auto">
          <a:xfrm>
            <a:off x="4572000" y="37893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7659" name="Line 8"/>
          <p:cNvSpPr>
            <a:spLocks noChangeShapeType="1"/>
          </p:cNvSpPr>
          <p:nvPr/>
        </p:nvSpPr>
        <p:spPr bwMode="auto">
          <a:xfrm>
            <a:off x="2987675" y="37893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7660" name="Line 9"/>
          <p:cNvSpPr>
            <a:spLocks noChangeShapeType="1"/>
          </p:cNvSpPr>
          <p:nvPr/>
        </p:nvSpPr>
        <p:spPr bwMode="auto">
          <a:xfrm>
            <a:off x="5651500" y="37893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7661" name="Line 10"/>
          <p:cNvSpPr>
            <a:spLocks noChangeShapeType="1"/>
          </p:cNvSpPr>
          <p:nvPr/>
        </p:nvSpPr>
        <p:spPr bwMode="auto">
          <a:xfrm>
            <a:off x="6588125" y="37893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7662" name="Text Box 11"/>
          <p:cNvSpPr txBox="1">
            <a:spLocks noChangeArrowheads="1"/>
          </p:cNvSpPr>
          <p:nvPr/>
        </p:nvSpPr>
        <p:spPr bwMode="auto">
          <a:xfrm>
            <a:off x="2195513" y="3933825"/>
            <a:ext cx="363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/>
              <a:t>x</a:t>
            </a:r>
            <a:r>
              <a:rPr lang="es-ES" sz="1600" baseline="-25000"/>
              <a:t>a</a:t>
            </a:r>
            <a:endParaRPr lang="ca-ES" sz="1600" baseline="-25000"/>
          </a:p>
        </p:txBody>
      </p:sp>
      <p:sp>
        <p:nvSpPr>
          <p:cNvPr id="27663" name="Text Box 13"/>
          <p:cNvSpPr txBox="1">
            <a:spLocks noChangeArrowheads="1"/>
          </p:cNvSpPr>
          <p:nvPr/>
        </p:nvSpPr>
        <p:spPr bwMode="auto">
          <a:xfrm>
            <a:off x="2768600" y="3933825"/>
            <a:ext cx="363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/>
              <a:t>x</a:t>
            </a:r>
            <a:r>
              <a:rPr lang="es-ES" sz="1600" baseline="-25000"/>
              <a:t>b</a:t>
            </a:r>
            <a:endParaRPr lang="ca-ES" sz="1600" baseline="-25000"/>
          </a:p>
        </p:txBody>
      </p:sp>
      <p:sp>
        <p:nvSpPr>
          <p:cNvPr id="27664" name="Text Box 14"/>
          <p:cNvSpPr txBox="1">
            <a:spLocks noChangeArrowheads="1"/>
          </p:cNvSpPr>
          <p:nvPr/>
        </p:nvSpPr>
        <p:spPr bwMode="auto">
          <a:xfrm>
            <a:off x="3128963" y="3933825"/>
            <a:ext cx="355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/>
              <a:t>x</a:t>
            </a:r>
            <a:r>
              <a:rPr lang="es-ES" sz="1600" baseline="-25000"/>
              <a:t>c</a:t>
            </a:r>
            <a:endParaRPr lang="ca-ES" sz="1600" baseline="-25000"/>
          </a:p>
        </p:txBody>
      </p:sp>
      <p:sp>
        <p:nvSpPr>
          <p:cNvPr id="27665" name="Text Box 15"/>
          <p:cNvSpPr txBox="1">
            <a:spLocks noChangeArrowheads="1"/>
          </p:cNvSpPr>
          <p:nvPr/>
        </p:nvSpPr>
        <p:spPr bwMode="auto">
          <a:xfrm>
            <a:off x="4427538" y="3933825"/>
            <a:ext cx="363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/>
              <a:t>x</a:t>
            </a:r>
            <a:r>
              <a:rPr lang="es-ES" sz="1600" baseline="-25000"/>
              <a:t>d</a:t>
            </a:r>
            <a:endParaRPr lang="ca-ES" sz="1600" baseline="-25000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5503863" y="3933825"/>
            <a:ext cx="363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/>
              <a:t>x</a:t>
            </a:r>
            <a:r>
              <a:rPr lang="es-ES" sz="1600" baseline="-25000"/>
              <a:t>e</a:t>
            </a:r>
            <a:endParaRPr lang="ca-ES" sz="1600" baseline="-2500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6440488" y="3933825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/>
              <a:t>x</a:t>
            </a:r>
            <a:r>
              <a:rPr lang="es-ES" sz="1600" baseline="-25000"/>
              <a:t>f</a:t>
            </a:r>
            <a:endParaRPr lang="ca-ES" sz="1600" baseline="-25000"/>
          </a:p>
        </p:txBody>
      </p:sp>
      <p:sp>
        <p:nvSpPr>
          <p:cNvPr id="27668" name="Line 18"/>
          <p:cNvSpPr>
            <a:spLocks noChangeShapeType="1"/>
          </p:cNvSpPr>
          <p:nvPr/>
        </p:nvSpPr>
        <p:spPr bwMode="auto">
          <a:xfrm>
            <a:off x="3779838" y="378936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3640138" y="3429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>
                <a:solidFill>
                  <a:srgbClr val="FF0000"/>
                </a:solidFill>
              </a:rPr>
              <a:t>x</a:t>
            </a:r>
            <a:endParaRPr lang="ca-ES" sz="1600" baseline="-25000">
              <a:solidFill>
                <a:srgbClr val="FF0000"/>
              </a:solidFill>
            </a:endParaRPr>
          </a:p>
        </p:txBody>
      </p:sp>
      <p:graphicFrame>
        <p:nvGraphicFramePr>
          <p:cNvPr id="27650" name="Object 20"/>
          <p:cNvGraphicFramePr>
            <a:graphicFrameLocks noChangeAspect="1"/>
          </p:cNvGraphicFramePr>
          <p:nvPr/>
        </p:nvGraphicFramePr>
        <p:xfrm>
          <a:off x="4160838" y="5795963"/>
          <a:ext cx="105886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495000" imgH="203040" progId="Equation.3">
                  <p:embed/>
                </p:oleObj>
              </mc:Choice>
              <mc:Fallback>
                <p:oleObj name="Ecuación" r:id="rId2" imgW="495000" imgH="203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38" y="5795963"/>
                        <a:ext cx="1058862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3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E338A3-CC2E-4CE6-9D1D-5CAAE71C8E0A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468313" y="673100"/>
            <a:ext cx="8351837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pPr marL="368300" lvl="1" indent="-177800">
              <a:buFontTx/>
              <a:buChar char="•"/>
            </a:pPr>
            <a:r>
              <a:rPr lang="en-US"/>
              <a:t>Define the PDF estimator as</a:t>
            </a:r>
          </a:p>
          <a:p>
            <a:pPr marL="368300" lvl="1" indent="-177800">
              <a:buFontTx/>
              <a:buChar char="•"/>
            </a:pPr>
            <a:endParaRPr lang="en-US"/>
          </a:p>
          <a:p>
            <a:pPr marL="368300" lvl="1" indent="-177800">
              <a:buFontTx/>
              <a:buChar char="•"/>
            </a:pPr>
            <a:endParaRPr lang="en-US">
              <a:sym typeface="Symbol" pitchFamily="18" charset="2"/>
            </a:endParaRPr>
          </a:p>
          <a:p>
            <a:pPr marL="368300" lvl="1" indent="-177800">
              <a:buFontTx/>
              <a:buChar char="•"/>
            </a:pPr>
            <a:endParaRPr lang="en-US">
              <a:sym typeface="Symbol" pitchFamily="18" charset="2"/>
            </a:endParaRPr>
          </a:p>
          <a:p>
            <a:pPr marL="368300" lvl="1" indent="-177800">
              <a:buFontTx/>
              <a:buChar char="•"/>
            </a:pPr>
            <a:endParaRPr lang="en-US">
              <a:sym typeface="Symbol" pitchFamily="18" charset="2"/>
            </a:endParaRPr>
          </a:p>
          <a:p>
            <a:pPr marL="368300" lvl="1" indent="-177800"/>
            <a:r>
              <a:rPr lang="en-US">
                <a:sym typeface="Symbol" pitchFamily="18" charset="2"/>
              </a:rPr>
              <a:t>	The idea is that with this definition the density of observations in an interval 2d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(x) around x is just </a:t>
            </a:r>
            <a:r>
              <a:rPr lang="en-US" i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:</a:t>
            </a:r>
          </a:p>
          <a:p>
            <a:pPr marL="368300" lvl="1" indent="-177800"/>
            <a:endParaRPr lang="en-US">
              <a:sym typeface="Symbol" pitchFamily="18" charset="2"/>
            </a:endParaRPr>
          </a:p>
          <a:p>
            <a:pPr marL="368300" lvl="1" indent="-177800"/>
            <a:endParaRPr lang="en-US">
              <a:sym typeface="Symbol" pitchFamily="18" charset="2"/>
            </a:endParaRPr>
          </a:p>
          <a:p>
            <a:pPr marL="368300" lvl="1" indent="-177800"/>
            <a:endParaRPr lang="en-US">
              <a:sym typeface="Symbol" pitchFamily="18" charset="2"/>
            </a:endParaRPr>
          </a:p>
          <a:p>
            <a:pPr marL="368300" lvl="1" indent="-177800"/>
            <a:r>
              <a:rPr lang="en-US">
                <a:sym typeface="Symbol" pitchFamily="18" charset="2"/>
              </a:rPr>
              <a:t>  It’s like defining a simple estimator where the “box” is variable and chosen so that there are </a:t>
            </a:r>
            <a:r>
              <a:rPr lang="en-US" i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observations in it.</a:t>
            </a:r>
          </a:p>
        </p:txBody>
      </p:sp>
      <p:graphicFrame>
        <p:nvGraphicFramePr>
          <p:cNvPr id="28674" name="Object 5"/>
          <p:cNvGraphicFramePr>
            <a:graphicFrameLocks noChangeAspect="1"/>
          </p:cNvGraphicFramePr>
          <p:nvPr/>
        </p:nvGraphicFramePr>
        <p:xfrm>
          <a:off x="3203575" y="1720850"/>
          <a:ext cx="218598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028520" imgH="431640" progId="Equation.3">
                  <p:embed/>
                </p:oleObj>
              </mc:Choice>
              <mc:Fallback>
                <p:oleObj name="Ecuación" r:id="rId2" imgW="102852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720850"/>
                        <a:ext cx="2185988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6"/>
          <p:cNvGraphicFramePr>
            <a:graphicFrameLocks noChangeAspect="1"/>
          </p:cNvGraphicFramePr>
          <p:nvPr/>
        </p:nvGraphicFramePr>
        <p:xfrm>
          <a:off x="3203575" y="4005263"/>
          <a:ext cx="240188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130040" imgH="228600" progId="Equation.3">
                  <p:embed/>
                </p:oleObj>
              </mc:Choice>
              <mc:Fallback>
                <p:oleObj name="Ecuación" r:id="rId4" imgW="11300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005263"/>
                        <a:ext cx="2401888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3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C9D7AC-BE7C-4311-952F-E92E37EFC426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252413" y="1196975"/>
            <a:ext cx="8567737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Advantages:</a:t>
            </a:r>
          </a:p>
          <a:p>
            <a:endParaRPr lang="en-US" b="1"/>
          </a:p>
          <a:p>
            <a:pPr marL="357188" lvl="1" indent="-177800">
              <a:buFontTx/>
              <a:buChar char="•"/>
            </a:pPr>
            <a:r>
              <a:rPr lang="en-US"/>
              <a:t>It does not depend on the origin and </a:t>
            </a:r>
            <a:r>
              <a:rPr lang="en-US" i="1"/>
              <a:t>k</a:t>
            </a:r>
            <a:r>
              <a:rPr lang="en-US"/>
              <a:t> can be determined in a “natural” way as n</a:t>
            </a:r>
            <a:r>
              <a:rPr lang="en-US" baseline="30000"/>
              <a:t>1/2</a:t>
            </a:r>
            <a:endParaRPr lang="en-US"/>
          </a:p>
          <a:p>
            <a:pPr marL="357188" lvl="1" indent="-177800">
              <a:buFontTx/>
              <a:buChar char="•"/>
            </a:pPr>
            <a:endParaRPr lang="en-US"/>
          </a:p>
          <a:p>
            <a:r>
              <a:rPr lang="en-US" b="1"/>
              <a:t>Disadvantages:</a:t>
            </a:r>
          </a:p>
          <a:p>
            <a:pPr marL="357188" lvl="1" indent="-177800">
              <a:buFontTx/>
              <a:buChar char="•"/>
            </a:pPr>
            <a:endParaRPr lang="en-US"/>
          </a:p>
          <a:p>
            <a:pPr marL="357188" lvl="1" indent="-177800">
              <a:buFontTx/>
              <a:buChar char="•"/>
            </a:pPr>
            <a:r>
              <a:rPr lang="en-US"/>
              <a:t>It’s continuous, but it </a:t>
            </a:r>
          </a:p>
          <a:p>
            <a:pPr marL="357188" lvl="1" indent="-177800">
              <a:buFontTx/>
              <a:buChar char="•"/>
            </a:pPr>
            <a:r>
              <a:rPr lang="en-US"/>
              <a:t>may not be derivable</a:t>
            </a:r>
            <a:endParaRPr lang="en-US" baseline="-25000"/>
          </a:p>
        </p:txBody>
      </p:sp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1275" y="2693988"/>
            <a:ext cx="5329238" cy="363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8027988" y="2852738"/>
            <a:ext cx="735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/>
              <a:t>K=2</a:t>
            </a:r>
            <a:endParaRPr lang="ca-E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3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8586AB-1545-4481-944A-56838395FC3E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250825" y="981075"/>
            <a:ext cx="8569325" cy="3968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5263" indent="-195263" algn="ctr"/>
            <a:r>
              <a:rPr lang="en-US" sz="2000" b="1">
                <a:solidFill>
                  <a:schemeClr val="bg1"/>
                </a:solidFill>
              </a:rPr>
              <a:t>NN estimator with kernel </a:t>
            </a:r>
          </a:p>
        </p:txBody>
      </p:sp>
      <p:sp>
        <p:nvSpPr>
          <p:cNvPr id="29702" name="Text Box 3"/>
          <p:cNvSpPr txBox="1">
            <a:spLocks noChangeArrowheads="1"/>
          </p:cNvSpPr>
          <p:nvPr/>
        </p:nvSpPr>
        <p:spPr bwMode="auto">
          <a:xfrm>
            <a:off x="468313" y="1844675"/>
            <a:ext cx="8351837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pPr marL="368300" lvl="1" indent="-177800">
              <a:buFontTx/>
              <a:buChar char="•"/>
            </a:pPr>
            <a:r>
              <a:rPr lang="en-US"/>
              <a:t>We use the kernel functions in the NN method</a:t>
            </a:r>
          </a:p>
          <a:p>
            <a:pPr marL="368300" lvl="1" indent="-177800">
              <a:buFontTx/>
              <a:buChar char="•"/>
            </a:pPr>
            <a:endParaRPr lang="en-US"/>
          </a:p>
          <a:p>
            <a:pPr marL="368300" lvl="1" indent="-177800">
              <a:buFontTx/>
              <a:buChar char="•"/>
            </a:pPr>
            <a:endParaRPr lang="en-US"/>
          </a:p>
          <a:p>
            <a:pPr marL="368300" lvl="1" indent="-177800">
              <a:buFontTx/>
              <a:buChar char="•"/>
            </a:pPr>
            <a:endParaRPr lang="en-US"/>
          </a:p>
          <a:p>
            <a:pPr marL="368300" lvl="1" indent="-177800">
              <a:buFontTx/>
              <a:buChar char="•"/>
            </a:pPr>
            <a:endParaRPr lang="en-US"/>
          </a:p>
          <a:p>
            <a:pPr marL="368300" lvl="1" indent="-177800">
              <a:buFontTx/>
              <a:buChar char="•"/>
            </a:pPr>
            <a:endParaRPr lang="en-US"/>
          </a:p>
          <a:p>
            <a:pPr marL="368300" lvl="1" indent="-177800">
              <a:buFontTx/>
              <a:buChar char="•"/>
            </a:pPr>
            <a:endParaRPr lang="en-US"/>
          </a:p>
          <a:p>
            <a:pPr marL="368300" lvl="1" indent="-177800"/>
            <a:r>
              <a:rPr lang="en-US"/>
              <a:t>  It’s like the kernel estimator but with a variable </a:t>
            </a:r>
            <a:r>
              <a:rPr lang="en-US" i="1"/>
              <a:t>h</a:t>
            </a:r>
            <a:r>
              <a:rPr lang="en-US"/>
              <a:t> parameter that is self-adapted to each point.</a:t>
            </a:r>
            <a:endParaRPr lang="en-US">
              <a:sym typeface="Symbol" pitchFamily="18" charset="2"/>
            </a:endParaRPr>
          </a:p>
        </p:txBody>
      </p:sp>
      <p:graphicFrame>
        <p:nvGraphicFramePr>
          <p:cNvPr id="29698" name="Object 4"/>
          <p:cNvGraphicFramePr>
            <a:graphicFrameLocks noChangeAspect="1"/>
          </p:cNvGraphicFramePr>
          <p:nvPr/>
        </p:nvGraphicFramePr>
        <p:xfrm>
          <a:off x="2484438" y="3141663"/>
          <a:ext cx="3725862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752480" imgH="482400" progId="Equation.3">
                  <p:embed/>
                </p:oleObj>
              </mc:Choice>
              <mc:Fallback>
                <p:oleObj name="Ecuación" r:id="rId2" imgW="175248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141663"/>
                        <a:ext cx="3725862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3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D071B9B-54E8-42AB-A87B-1BF8B47E41E8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396875" y="2349500"/>
            <a:ext cx="856773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Advantages:</a:t>
            </a:r>
          </a:p>
          <a:p>
            <a:endParaRPr lang="en-US" b="1"/>
          </a:p>
          <a:p>
            <a:pPr marL="357188" lvl="1" indent="-177800">
              <a:buFontTx/>
              <a:buChar char="•"/>
            </a:pPr>
            <a:r>
              <a:rPr lang="en-US"/>
              <a:t>Does not depend of any origin and k can be determined in a “natural” way as n1/2</a:t>
            </a:r>
          </a:p>
          <a:p>
            <a:pPr marL="357188" lvl="1" indent="-177800">
              <a:buFontTx/>
              <a:buChar char="•"/>
            </a:pPr>
            <a:endParaRPr lang="en-US"/>
          </a:p>
          <a:p>
            <a:pPr marL="357188" lvl="1" indent="-177800">
              <a:buFontTx/>
              <a:buChar char="•"/>
            </a:pPr>
            <a:r>
              <a:rPr lang="en-US"/>
              <a:t>Continuous and derivable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3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CA28DD2-E981-4755-88B3-00EDF0383C3F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93188" name="Text Box 2"/>
          <p:cNvSpPr txBox="1">
            <a:spLocks noChangeArrowheads="1"/>
          </p:cNvSpPr>
          <p:nvPr/>
        </p:nvSpPr>
        <p:spPr bwMode="auto">
          <a:xfrm>
            <a:off x="396875" y="981075"/>
            <a:ext cx="856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Question: which kernel function should we use?</a:t>
            </a:r>
          </a:p>
        </p:txBody>
      </p:sp>
      <p:pic>
        <p:nvPicPr>
          <p:cNvPr id="9318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1763" y="1516063"/>
            <a:ext cx="6410325" cy="47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3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9B501CA-C69A-404A-ADAD-564DCEB6C3A2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83972" name="Rectangle 2"/>
          <p:cNvSpPr>
            <a:spLocks noChangeArrowheads="1"/>
          </p:cNvSpPr>
          <p:nvPr/>
        </p:nvSpPr>
        <p:spPr bwMode="auto">
          <a:xfrm>
            <a:off x="982663" y="2133600"/>
            <a:ext cx="7223125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Bibliography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Density estimation for statistics &amp; data analysis</a:t>
            </a:r>
          </a:p>
          <a:p>
            <a:pPr algn="ctr"/>
            <a:r>
              <a:rPr lang="en-US" i="1" dirty="0"/>
              <a:t>Silverman, B.W. (1986)  CRC press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See Google books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http://books.google.es/books?vid=ISBN0412246201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3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2E5347E-68A4-472F-BDAB-55C8DA4E2EFA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96875" y="765175"/>
            <a:ext cx="8567738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b="1"/>
          </a:p>
          <a:p>
            <a:r>
              <a:rPr lang="en-US"/>
              <a:t>The properties of the kernel methods are well known:</a:t>
            </a:r>
          </a:p>
          <a:p>
            <a:pPr marL="357188" lvl="1" indent="-177800">
              <a:buFontTx/>
              <a:buChar char="•"/>
            </a:pPr>
            <a:endParaRPr lang="en-US"/>
          </a:p>
          <a:p>
            <a:pPr marL="815975" lvl="2" indent="-279400">
              <a:buFontTx/>
              <a:buChar char="•"/>
            </a:pPr>
            <a:r>
              <a:rPr lang="en-US"/>
              <a:t>Biases</a:t>
            </a:r>
          </a:p>
          <a:p>
            <a:pPr marL="815975" lvl="2" indent="-279400">
              <a:buFontTx/>
              <a:buChar char="•"/>
            </a:pPr>
            <a:r>
              <a:rPr lang="en-US"/>
              <a:t>Error of the estimator</a:t>
            </a:r>
          </a:p>
          <a:p>
            <a:pPr marL="815975" lvl="2" indent="-279400">
              <a:buFontTx/>
              <a:buChar char="•"/>
            </a:pPr>
            <a:r>
              <a:rPr lang="en-US"/>
              <a:t>Optimisation techinques to choose the best smoothing factor</a:t>
            </a:r>
          </a:p>
          <a:p>
            <a:pPr marL="815975" lvl="2" indent="-279400">
              <a:buFontTx/>
              <a:buChar char="•"/>
            </a:pPr>
            <a:endParaRPr lang="en-US"/>
          </a:p>
          <a:p>
            <a:pPr marL="815975" lvl="2" indent="-279400">
              <a:buFontTx/>
              <a:buChar char="•"/>
            </a:pPr>
            <a:endParaRPr lang="en-US"/>
          </a:p>
          <a:p>
            <a:r>
              <a:rPr lang="en-US"/>
              <a:t>See Silverman (1986) for a discussion. Specifically see the </a:t>
            </a:r>
            <a:r>
              <a:rPr lang="en-US" b="1"/>
              <a:t>discrepancy measures between an estimator and the PDF</a:t>
            </a:r>
          </a:p>
        </p:txBody>
      </p:sp>
      <p:graphicFrame>
        <p:nvGraphicFramePr>
          <p:cNvPr id="30722" name="Object 6"/>
          <p:cNvGraphicFramePr>
            <a:graphicFrameLocks noChangeAspect="1"/>
          </p:cNvGraphicFramePr>
          <p:nvPr/>
        </p:nvGraphicFramePr>
        <p:xfrm>
          <a:off x="2717800" y="5359400"/>
          <a:ext cx="39417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854000" imgH="291960" progId="Equation.3">
                  <p:embed/>
                </p:oleObj>
              </mc:Choice>
              <mc:Fallback>
                <p:oleObj name="Ecuación" r:id="rId2" imgW="1854000" imgH="291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5359400"/>
                        <a:ext cx="3941763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3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301F916-8DFE-40E9-A6B5-0CD5809C2273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396875" y="981075"/>
            <a:ext cx="856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Extension of the kernel methods to multivariate data</a:t>
            </a:r>
          </a:p>
        </p:txBody>
      </p:sp>
      <p:graphicFrame>
        <p:nvGraphicFramePr>
          <p:cNvPr id="31746" name="Object 5"/>
          <p:cNvGraphicFramePr>
            <a:graphicFrameLocks noChangeAspect="1"/>
          </p:cNvGraphicFramePr>
          <p:nvPr/>
        </p:nvGraphicFramePr>
        <p:xfrm>
          <a:off x="3059113" y="1844675"/>
          <a:ext cx="253523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888840" imgH="330120" progId="Equation.3">
                  <p:embed/>
                </p:oleObj>
              </mc:Choice>
              <mc:Fallback>
                <p:oleObj name="Ecuación" r:id="rId2" imgW="888840" imgH="330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844675"/>
                        <a:ext cx="2535237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6"/>
          <p:cNvGraphicFramePr>
            <a:graphicFrameLocks noChangeAspect="1"/>
          </p:cNvGraphicFramePr>
          <p:nvPr/>
        </p:nvGraphicFramePr>
        <p:xfrm>
          <a:off x="2735263" y="3344863"/>
          <a:ext cx="334803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574640" imgH="444240" progId="Equation.3">
                  <p:embed/>
                </p:oleObj>
              </mc:Choice>
              <mc:Fallback>
                <p:oleObj name="Ecuación" r:id="rId4" imgW="157464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3344863"/>
                        <a:ext cx="3348037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268538" y="3787775"/>
            <a:ext cx="5180012" cy="2519363"/>
            <a:chOff x="1429" y="2386"/>
            <a:chExt cx="3263" cy="1587"/>
          </a:xfrm>
        </p:grpSpPr>
        <p:sp>
          <p:nvSpPr>
            <p:cNvPr id="31752" name="Oval 7"/>
            <p:cNvSpPr>
              <a:spLocks noChangeArrowheads="1"/>
            </p:cNvSpPr>
            <p:nvPr/>
          </p:nvSpPr>
          <p:spPr bwMode="auto">
            <a:xfrm>
              <a:off x="2435" y="2386"/>
              <a:ext cx="272" cy="27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3" name="Oval 8"/>
            <p:cNvSpPr>
              <a:spLocks noChangeArrowheads="1"/>
            </p:cNvSpPr>
            <p:nvPr/>
          </p:nvSpPr>
          <p:spPr bwMode="auto">
            <a:xfrm>
              <a:off x="3334" y="2387"/>
              <a:ext cx="272" cy="27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4" name="Text Box 9"/>
            <p:cNvSpPr txBox="1">
              <a:spLocks noChangeArrowheads="1"/>
            </p:cNvSpPr>
            <p:nvPr/>
          </p:nvSpPr>
          <p:spPr bwMode="auto">
            <a:xfrm>
              <a:off x="1429" y="3339"/>
              <a:ext cx="3263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solidFill>
                    <a:srgbClr val="FF0000"/>
                  </a:solidFill>
                </a:rPr>
                <a:t>The use of a single smoothing coefficient is usually enough if the data have been standardized</a:t>
              </a:r>
            </a:p>
          </p:txBody>
        </p:sp>
        <p:cxnSp>
          <p:nvCxnSpPr>
            <p:cNvPr id="31755" name="AutoShape 10"/>
            <p:cNvCxnSpPr>
              <a:cxnSpLocks noChangeShapeType="1"/>
              <a:stCxn id="31754" idx="0"/>
              <a:endCxn id="31752" idx="4"/>
            </p:cNvCxnSpPr>
            <p:nvPr/>
          </p:nvCxnSpPr>
          <p:spPr bwMode="auto">
            <a:xfrm flipH="1" flipV="1">
              <a:off x="2571" y="2658"/>
              <a:ext cx="490" cy="68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31756" name="AutoShape 11"/>
            <p:cNvCxnSpPr>
              <a:cxnSpLocks noChangeShapeType="1"/>
              <a:stCxn id="31754" idx="0"/>
              <a:endCxn id="31753" idx="4"/>
            </p:cNvCxnSpPr>
            <p:nvPr/>
          </p:nvCxnSpPr>
          <p:spPr bwMode="auto">
            <a:xfrm flipV="1">
              <a:off x="3061" y="2659"/>
              <a:ext cx="409" cy="68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3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FF42F42-B196-40F0-A1AB-6143095C9A3D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942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3573463"/>
            <a:ext cx="4321175" cy="208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3" y="3500438"/>
            <a:ext cx="4500562" cy="231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4300" y="908050"/>
            <a:ext cx="452913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6" name="Text Box 7"/>
          <p:cNvSpPr txBox="1">
            <a:spLocks noChangeArrowheads="1"/>
          </p:cNvSpPr>
          <p:nvPr/>
        </p:nvSpPr>
        <p:spPr bwMode="auto">
          <a:xfrm>
            <a:off x="396875" y="981075"/>
            <a:ext cx="49672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Example from R. Asiain Ph.D.</a:t>
            </a:r>
          </a:p>
          <a:p>
            <a:endParaRPr lang="en-US" b="1"/>
          </a:p>
          <a:p>
            <a:r>
              <a:rPr lang="en-US"/>
              <a:t>Bivariate normal </a:t>
            </a:r>
          </a:p>
          <a:p>
            <a:r>
              <a:rPr lang="en-US"/>
              <a:t>distributions</a:t>
            </a:r>
          </a:p>
        </p:txBody>
      </p:sp>
      <p:sp>
        <p:nvSpPr>
          <p:cNvPr id="94217" name="Text Box 8"/>
          <p:cNvSpPr txBox="1">
            <a:spLocks noChangeArrowheads="1"/>
          </p:cNvSpPr>
          <p:nvPr/>
        </p:nvSpPr>
        <p:spPr bwMode="auto">
          <a:xfrm>
            <a:off x="7235825" y="1052513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Histogram</a:t>
            </a:r>
            <a:endParaRPr lang="en-US" sz="1800"/>
          </a:p>
        </p:txBody>
      </p:sp>
      <p:sp>
        <p:nvSpPr>
          <p:cNvPr id="94218" name="Text Box 9"/>
          <p:cNvSpPr txBox="1">
            <a:spLocks noChangeArrowheads="1"/>
          </p:cNvSpPr>
          <p:nvPr/>
        </p:nvSpPr>
        <p:spPr bwMode="auto">
          <a:xfrm>
            <a:off x="971550" y="5942013"/>
            <a:ext cx="3240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Kernel estimation h=1.2</a:t>
            </a:r>
            <a:endParaRPr lang="en-US" sz="1800"/>
          </a:p>
        </p:txBody>
      </p:sp>
      <p:sp>
        <p:nvSpPr>
          <p:cNvPr id="94219" name="Text Box 10"/>
          <p:cNvSpPr txBox="1">
            <a:spLocks noChangeArrowheads="1"/>
          </p:cNvSpPr>
          <p:nvPr/>
        </p:nvSpPr>
        <p:spPr bwMode="auto">
          <a:xfrm>
            <a:off x="5291138" y="5942013"/>
            <a:ext cx="316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Kernel estimation h=2.2</a:t>
            </a:r>
            <a:endParaRPr 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3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F7DE870-DFDC-471E-82ED-85DCE7938684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288925" y="1052513"/>
            <a:ext cx="8675688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PDF estimation: goal</a:t>
            </a:r>
          </a:p>
          <a:p>
            <a:endParaRPr lang="en-US" b="1"/>
          </a:p>
          <a:p>
            <a:r>
              <a:rPr lang="en-US"/>
              <a:t>Obtain an </a:t>
            </a:r>
            <a:r>
              <a:rPr lang="en-US" u="sng"/>
              <a:t>estimation</a:t>
            </a:r>
            <a:r>
              <a:rPr lang="en-US"/>
              <a:t> of the PDF from the data in the sample</a:t>
            </a:r>
          </a:p>
          <a:p>
            <a:endParaRPr lang="en-US"/>
          </a:p>
          <a:p>
            <a:endParaRPr lang="en-US"/>
          </a:p>
          <a:p>
            <a:r>
              <a:rPr lang="en-US" b="1"/>
              <a:t>Types of methods:</a:t>
            </a:r>
          </a:p>
          <a:p>
            <a:endParaRPr lang="en-US" b="1"/>
          </a:p>
          <a:p>
            <a:pPr marL="368300" lvl="1" indent="-177800">
              <a:buFontTx/>
              <a:buChar char="•"/>
            </a:pPr>
            <a:r>
              <a:rPr lang="en-US" b="1"/>
              <a:t>Parametric:</a:t>
            </a:r>
            <a:r>
              <a:rPr lang="en-US"/>
              <a:t> they start from a functional form of the PDF (e.g. a physical model) and fit its </a:t>
            </a:r>
            <a:r>
              <a:rPr lang="en-US" u="sng"/>
              <a:t>parameters</a:t>
            </a:r>
            <a:r>
              <a:rPr lang="en-US"/>
              <a:t> using the sample (e.g. maximum likelihood)</a:t>
            </a:r>
          </a:p>
          <a:p>
            <a:pPr marL="368300" lvl="1" indent="-177800">
              <a:buFontTx/>
              <a:buChar char="•"/>
            </a:pPr>
            <a:endParaRPr lang="en-US"/>
          </a:p>
          <a:p>
            <a:pPr marL="368300" lvl="1" indent="-177800">
              <a:buFontTx/>
              <a:buChar char="•"/>
            </a:pPr>
            <a:r>
              <a:rPr lang="en-US" b="1"/>
              <a:t>Non parametric:</a:t>
            </a:r>
            <a:r>
              <a:rPr lang="en-US"/>
              <a:t> try to model the PDF without making any hypothesis about its functional form</a:t>
            </a:r>
          </a:p>
        </p:txBody>
      </p:sp>
      <p:sp>
        <p:nvSpPr>
          <p:cNvPr id="301059" name="Oval 3"/>
          <p:cNvSpPr>
            <a:spLocks noChangeArrowheads="1"/>
          </p:cNvSpPr>
          <p:nvPr/>
        </p:nvSpPr>
        <p:spPr bwMode="auto">
          <a:xfrm>
            <a:off x="100013" y="4840288"/>
            <a:ext cx="8893175" cy="12239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3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41ADBB3-F37C-4191-90D3-985F243B38B6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76327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a-ES" b="1"/>
              <a:t>For simplicity we will study the univariate case:</a:t>
            </a:r>
          </a:p>
          <a:p>
            <a:endParaRPr lang="es-ES" b="1"/>
          </a:p>
          <a:p>
            <a:endParaRPr lang="es-ES"/>
          </a:p>
          <a:p>
            <a:pPr marL="368300" lvl="1" indent="-177800">
              <a:buFontTx/>
              <a:buChar char="•"/>
            </a:pPr>
            <a:r>
              <a:rPr lang="es-ES"/>
              <a:t>Random variable    	x</a:t>
            </a:r>
          </a:p>
          <a:p>
            <a:pPr marL="368300" lvl="1" indent="-177800">
              <a:buFontTx/>
              <a:buChar char="•"/>
            </a:pPr>
            <a:endParaRPr lang="es-ES"/>
          </a:p>
          <a:p>
            <a:pPr marL="368300" lvl="1" indent="-177800">
              <a:buFontTx/>
              <a:buChar char="•"/>
            </a:pPr>
            <a:r>
              <a:rPr lang="es-ES"/>
              <a:t>PDF			f(x)</a:t>
            </a:r>
          </a:p>
          <a:p>
            <a:pPr marL="368300" lvl="1" indent="-177800">
              <a:buFontTx/>
              <a:buChar char="•"/>
            </a:pPr>
            <a:endParaRPr lang="es-ES"/>
          </a:p>
          <a:p>
            <a:pPr marL="368300" lvl="1" indent="-177800">
              <a:buFontTx/>
              <a:buChar char="•"/>
            </a:pPr>
            <a:endParaRPr lang="es-ES"/>
          </a:p>
          <a:p>
            <a:pPr marL="368300" lvl="1" indent="-177800">
              <a:buFontTx/>
              <a:buChar char="•"/>
            </a:pPr>
            <a:r>
              <a:rPr lang="es-ES"/>
              <a:t>Probability</a:t>
            </a:r>
          </a:p>
          <a:p>
            <a:pPr marL="368300" lvl="1" indent="-177800">
              <a:buFontTx/>
              <a:buChar char="•"/>
            </a:pPr>
            <a:endParaRPr lang="es-ES"/>
          </a:p>
          <a:p>
            <a:pPr marL="368300" lvl="1" indent="-177800">
              <a:buFontTx/>
              <a:buChar char="•"/>
            </a:pPr>
            <a:endParaRPr lang="es-ES"/>
          </a:p>
          <a:p>
            <a:pPr marL="368300" lvl="1" indent="-177800">
              <a:buFontTx/>
              <a:buChar char="•"/>
            </a:pPr>
            <a:r>
              <a:rPr lang="es-ES"/>
              <a:t>Sample: 			x</a:t>
            </a:r>
            <a:r>
              <a:rPr lang="es-ES" baseline="-25000"/>
              <a:t>1</a:t>
            </a:r>
            <a:r>
              <a:rPr lang="es-ES"/>
              <a:t>, …, x</a:t>
            </a:r>
            <a:r>
              <a:rPr lang="es-ES" baseline="-25000"/>
              <a:t>n</a:t>
            </a:r>
            <a:endParaRPr lang="ca-ES" baseline="-25000"/>
          </a:p>
        </p:txBody>
      </p:sp>
      <p:graphicFrame>
        <p:nvGraphicFramePr>
          <p:cNvPr id="22530" name="Object 5"/>
          <p:cNvGraphicFramePr>
            <a:graphicFrameLocks noChangeAspect="1"/>
          </p:cNvGraphicFramePr>
          <p:nvPr/>
        </p:nvGraphicFramePr>
        <p:xfrm>
          <a:off x="4270375" y="3927475"/>
          <a:ext cx="29289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536480" imgH="330120" progId="Equation.3">
                  <p:embed/>
                </p:oleObj>
              </mc:Choice>
              <mc:Fallback>
                <p:oleObj name="Ecuación" r:id="rId2" imgW="1536480" imgH="330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3927475"/>
                        <a:ext cx="2928938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8 Grupo"/>
          <p:cNvGrpSpPr>
            <a:grpSpLocks/>
          </p:cNvGrpSpPr>
          <p:nvPr/>
        </p:nvGrpSpPr>
        <p:grpSpPr bwMode="auto">
          <a:xfrm>
            <a:off x="3924300" y="2852738"/>
            <a:ext cx="2735263" cy="3024187"/>
            <a:chOff x="3923928" y="2852936"/>
            <a:chExt cx="2736304" cy="3024336"/>
          </a:xfrm>
        </p:grpSpPr>
        <p:sp>
          <p:nvSpPr>
            <p:cNvPr id="6" name="5 Elipse"/>
            <p:cNvSpPr/>
            <p:nvPr/>
          </p:nvSpPr>
          <p:spPr>
            <a:xfrm>
              <a:off x="3923928" y="5085071"/>
              <a:ext cx="2016892" cy="7922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a-ES"/>
            </a:p>
          </p:txBody>
        </p:sp>
        <p:sp>
          <p:nvSpPr>
            <p:cNvPr id="7" name="6 Flecha curvada hacia la izquierda"/>
            <p:cNvSpPr/>
            <p:nvPr/>
          </p:nvSpPr>
          <p:spPr>
            <a:xfrm rot="10800000" flipH="1">
              <a:off x="5940820" y="3068847"/>
              <a:ext cx="719412" cy="2448046"/>
            </a:xfrm>
            <a:prstGeom prst="curvedLef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8" name="7 Elipse"/>
            <p:cNvSpPr/>
            <p:nvPr/>
          </p:nvSpPr>
          <p:spPr>
            <a:xfrm>
              <a:off x="4139910" y="2852936"/>
              <a:ext cx="863929" cy="72076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a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3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14D1FA9-B8A6-4DCD-9526-55FAE57B3C6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250825" y="981075"/>
            <a:ext cx="8569325" cy="3968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5263" indent="-195263" algn="ctr"/>
            <a:r>
              <a:rPr lang="en-US" sz="2000" b="1">
                <a:solidFill>
                  <a:schemeClr val="bg1"/>
                </a:solidFill>
              </a:rPr>
              <a:t>Histograms 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468313" y="1557338"/>
            <a:ext cx="8351837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pPr marL="368300" lvl="1" indent="-177800">
              <a:buFontTx/>
              <a:buChar char="•"/>
            </a:pPr>
            <a:r>
              <a:rPr lang="en-US"/>
              <a:t>It’s the oldest method and the most used</a:t>
            </a:r>
          </a:p>
          <a:p>
            <a:pPr marL="368300" lvl="1" indent="-177800">
              <a:buFontTx/>
              <a:buChar char="•"/>
            </a:pPr>
            <a:endParaRPr lang="en-US"/>
          </a:p>
          <a:p>
            <a:pPr marL="368300" lvl="1" indent="-177800">
              <a:buFontTx/>
              <a:buChar char="•"/>
            </a:pPr>
            <a:r>
              <a:rPr lang="en-US"/>
              <a:t>Given an origin x</a:t>
            </a:r>
            <a:r>
              <a:rPr lang="en-US" baseline="-25000"/>
              <a:t>0</a:t>
            </a:r>
            <a:r>
              <a:rPr lang="en-US"/>
              <a:t> and a width </a:t>
            </a:r>
            <a:r>
              <a:rPr lang="en-US" i="1"/>
              <a:t>h</a:t>
            </a:r>
            <a:r>
              <a:rPr lang="en-US"/>
              <a:t> we count the objects inside each interval  [x</a:t>
            </a:r>
            <a:r>
              <a:rPr lang="en-US" baseline="-25000"/>
              <a:t>0</a:t>
            </a:r>
            <a:r>
              <a:rPr lang="en-US"/>
              <a:t>+ih,x</a:t>
            </a:r>
            <a:r>
              <a:rPr lang="en-US" baseline="-25000"/>
              <a:t>0</a:t>
            </a:r>
            <a:r>
              <a:rPr lang="en-US"/>
              <a:t>+(i+1)h]   i=0,1,2, …</a:t>
            </a:r>
          </a:p>
          <a:p>
            <a:pPr marL="368300" lvl="1" indent="-177800">
              <a:buFontTx/>
              <a:buChar char="•"/>
            </a:pPr>
            <a:endParaRPr lang="en-US"/>
          </a:p>
          <a:p>
            <a:pPr marL="368300" lvl="1" indent="-177800">
              <a:buFontTx/>
              <a:buChar char="•"/>
            </a:pPr>
            <a:r>
              <a:rPr lang="en-US"/>
              <a:t>We estimate the PDF as</a:t>
            </a:r>
          </a:p>
          <a:p>
            <a:pPr marL="368300" lvl="1" indent="-177800">
              <a:buFontTx/>
              <a:buChar char="•"/>
            </a:pPr>
            <a:endParaRPr lang="en-US"/>
          </a:p>
          <a:p>
            <a:pPr marL="368300" lvl="1" indent="-177800">
              <a:buFontTx/>
              <a:buChar char="•"/>
            </a:pPr>
            <a:endParaRPr lang="en-US"/>
          </a:p>
          <a:p>
            <a:pPr marL="368300" lvl="1" indent="-177800">
              <a:buFontTx/>
              <a:buChar char="•"/>
            </a:pPr>
            <a:endParaRPr lang="en-US"/>
          </a:p>
          <a:p>
            <a:pPr marL="368300" lvl="1" indent="-177800">
              <a:buFontTx/>
              <a:buChar char="•"/>
            </a:pPr>
            <a:endParaRPr lang="en-US"/>
          </a:p>
          <a:p>
            <a:pPr marL="1730375" lvl="2" indent="-457200"/>
            <a:r>
              <a:rPr lang="en-US"/>
              <a:t>where </a:t>
            </a:r>
            <a:r>
              <a:rPr lang="en-US" i="1"/>
              <a:t>n</a:t>
            </a:r>
            <a:r>
              <a:rPr lang="en-US"/>
              <a:t> is the total number of objects</a:t>
            </a:r>
            <a:endParaRPr lang="en-US" baseline="-25000"/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2555875" y="4533900"/>
          <a:ext cx="380047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993680" imgH="419040" progId="Equation.3">
                  <p:embed/>
                </p:oleObj>
              </mc:Choice>
              <mc:Fallback>
                <p:oleObj name="Ecuación" r:id="rId2" imgW="199368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533900"/>
                        <a:ext cx="3800475" cy="79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3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983597-9A75-421F-8E7F-690835A157BE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468313" y="836613"/>
            <a:ext cx="8351837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Disadvantages:</a:t>
            </a:r>
          </a:p>
          <a:p>
            <a:endParaRPr lang="en-US" b="1"/>
          </a:p>
          <a:p>
            <a:pPr marL="368300" lvl="1" indent="-177800">
              <a:buFontTx/>
              <a:buChar char="•"/>
            </a:pPr>
            <a:r>
              <a:rPr lang="en-US"/>
              <a:t>Very convenient for 1D data, but unpractical for multidimensional data</a:t>
            </a:r>
          </a:p>
          <a:p>
            <a:pPr marL="368300" lvl="1" indent="-177800">
              <a:buFontTx/>
              <a:buChar char="•"/>
            </a:pPr>
            <a:endParaRPr lang="en-US"/>
          </a:p>
          <a:p>
            <a:pPr marL="368300" lvl="1" indent="-177800">
              <a:buFontTx/>
              <a:buChar char="•"/>
            </a:pPr>
            <a:r>
              <a:rPr lang="en-US"/>
              <a:t>The estimation of the PDF is discontinuous</a:t>
            </a:r>
          </a:p>
          <a:p>
            <a:pPr marL="368300" lvl="1" indent="-177800">
              <a:buFontTx/>
              <a:buChar char="•"/>
            </a:pPr>
            <a:endParaRPr lang="en-US"/>
          </a:p>
          <a:p>
            <a:pPr marL="368300" lvl="1" indent="-177800">
              <a:buFontTx/>
              <a:buChar char="•"/>
            </a:pPr>
            <a:r>
              <a:rPr lang="en-US"/>
              <a:t>Is very dependent of the origin and width chosen</a:t>
            </a:r>
            <a:endParaRPr lang="en-US" baseline="-25000"/>
          </a:p>
        </p:txBody>
      </p:sp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2" cstate="print"/>
          <a:srcRect b="2843"/>
          <a:stretch>
            <a:fillRect/>
          </a:stretch>
        </p:blipFill>
        <p:spPr bwMode="auto">
          <a:xfrm>
            <a:off x="684213" y="3940175"/>
            <a:ext cx="3814762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2" name="Picture 6"/>
          <p:cNvPicPr>
            <a:picLocks noChangeAspect="1" noChangeArrowheads="1"/>
          </p:cNvPicPr>
          <p:nvPr/>
        </p:nvPicPr>
        <p:blipFill>
          <a:blip r:embed="rId3" cstate="print"/>
          <a:srcRect b="3012"/>
          <a:stretch>
            <a:fillRect/>
          </a:stretch>
        </p:blipFill>
        <p:spPr bwMode="auto">
          <a:xfrm>
            <a:off x="4751388" y="4081463"/>
            <a:ext cx="3636962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3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5017A13-3DB7-4AE0-B57E-9181627834E1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250825" y="981075"/>
            <a:ext cx="8569325" cy="3968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5263" indent="-195263" algn="ctr"/>
            <a:r>
              <a:rPr lang="ca-ES" sz="2000" b="1">
                <a:solidFill>
                  <a:schemeClr val="bg1"/>
                </a:solidFill>
              </a:rPr>
              <a:t>Simple estimator</a:t>
            </a:r>
            <a:r>
              <a:rPr lang="es-ES" sz="2000" b="1">
                <a:solidFill>
                  <a:schemeClr val="bg1"/>
                </a:solidFill>
              </a:rPr>
              <a:t> </a:t>
            </a:r>
            <a:endParaRPr lang="ca-ES" sz="2000" b="1">
              <a:solidFill>
                <a:schemeClr val="bg1"/>
              </a:solidFill>
            </a:endParaRPr>
          </a:p>
        </p:txBody>
      </p:sp>
      <p:sp>
        <p:nvSpPr>
          <p:cNvPr id="24583" name="Text Box 3"/>
          <p:cNvSpPr txBox="1">
            <a:spLocks noChangeArrowheads="1"/>
          </p:cNvSpPr>
          <p:nvPr/>
        </p:nvSpPr>
        <p:spPr bwMode="auto">
          <a:xfrm>
            <a:off x="468313" y="1274763"/>
            <a:ext cx="8351837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  <a:p>
            <a:pPr marL="368300" lvl="1" indent="-177800">
              <a:buFontTx/>
              <a:buChar char="•"/>
            </a:pPr>
            <a:r>
              <a:rPr lang="en-US" dirty="0"/>
              <a:t>Starting from the definition of the PDF</a:t>
            </a:r>
          </a:p>
          <a:p>
            <a:pPr marL="368300" lvl="1" indent="-177800">
              <a:buFontTx/>
              <a:buChar char="•"/>
            </a:pPr>
            <a:endParaRPr lang="en-US" dirty="0"/>
          </a:p>
          <a:p>
            <a:pPr marL="368300" lvl="1" indent="-177800">
              <a:buFontTx/>
              <a:buChar char="•"/>
            </a:pPr>
            <a:endParaRPr lang="en-US" dirty="0"/>
          </a:p>
          <a:p>
            <a:pPr marL="368300" lvl="1" indent="-177800">
              <a:buFontTx/>
              <a:buChar char="•"/>
            </a:pPr>
            <a:endParaRPr lang="en-US" dirty="0"/>
          </a:p>
          <a:p>
            <a:pPr marL="368300" lvl="1" indent="-177800">
              <a:buFontTx/>
              <a:buChar char="•"/>
            </a:pPr>
            <a:endParaRPr lang="en-US" dirty="0"/>
          </a:p>
          <a:p>
            <a:pPr marL="368300" lvl="1" indent="-177800">
              <a:buFontTx/>
              <a:buChar char="•"/>
            </a:pPr>
            <a:endParaRPr lang="en-US" dirty="0"/>
          </a:p>
          <a:p>
            <a:pPr marL="368300" lvl="1" indent="-177800">
              <a:buFontTx/>
              <a:buChar char="•"/>
            </a:pPr>
            <a:r>
              <a:rPr lang="en-US" dirty="0"/>
              <a:t>We fix a small width </a:t>
            </a:r>
            <a:r>
              <a:rPr lang="en-US" i="1" dirty="0"/>
              <a:t>h</a:t>
            </a:r>
            <a:r>
              <a:rPr lang="en-US" dirty="0"/>
              <a:t> and define a “natural” estimator of the PDF</a:t>
            </a: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3082925" y="4935538"/>
          <a:ext cx="28575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498320" imgH="419040" progId="Equation.3">
                  <p:embed/>
                </p:oleObj>
              </mc:Choice>
              <mc:Fallback>
                <p:oleObj name="Ecuación" r:id="rId2" imgW="14983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4935538"/>
                        <a:ext cx="2857500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Object 5"/>
              <p:cNvSpPr txBox="1"/>
              <p:nvPr/>
            </p:nvSpPr>
            <p:spPr bwMode="auto">
              <a:xfrm>
                <a:off x="2592388" y="2565400"/>
                <a:ext cx="4284662" cy="822325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a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ca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a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ca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ca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ca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ca-E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ca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ca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ca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ca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ca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ca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ca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ca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ca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a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ca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ca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ca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ca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ca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ca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ca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ca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2457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2388" y="2565400"/>
                <a:ext cx="4284662" cy="822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3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265B8F7-917D-4B1B-A271-846C6824F048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179388" y="908050"/>
            <a:ext cx="8351837" cy="529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pPr marL="368300" lvl="1" indent="-177800">
              <a:buFontTx/>
              <a:buChar char="•"/>
            </a:pPr>
            <a:r>
              <a:rPr lang="en-US"/>
              <a:t>It is usually expressed in the following way:</a:t>
            </a:r>
          </a:p>
          <a:p>
            <a:pPr marL="368300" lvl="1" indent="-177800">
              <a:buFontTx/>
              <a:buChar char="•"/>
            </a:pPr>
            <a:endParaRPr lang="en-US"/>
          </a:p>
          <a:p>
            <a:pPr marL="368300" lvl="1" indent="-177800">
              <a:buFontTx/>
              <a:buChar char="•"/>
            </a:pPr>
            <a:endParaRPr lang="en-US"/>
          </a:p>
          <a:p>
            <a:pPr marL="1730375" lvl="2" indent="-457200"/>
            <a:r>
              <a:rPr lang="en-US"/>
              <a:t>Weight function</a:t>
            </a:r>
          </a:p>
          <a:p>
            <a:pPr marL="1730375" lvl="2" indent="-457200"/>
            <a:endParaRPr lang="en-US"/>
          </a:p>
          <a:p>
            <a:pPr marL="1730375" lvl="2" indent="-457200"/>
            <a:endParaRPr lang="en-US"/>
          </a:p>
          <a:p>
            <a:pPr marL="1730375" lvl="2" indent="-457200"/>
            <a:endParaRPr lang="en-US"/>
          </a:p>
          <a:p>
            <a:pPr marL="1730375" lvl="2" indent="-457200"/>
            <a:r>
              <a:rPr lang="en-US"/>
              <a:t>Estimator</a:t>
            </a:r>
          </a:p>
          <a:p>
            <a:pPr marL="1730375" lvl="2" indent="-457200"/>
            <a:endParaRPr lang="en-US"/>
          </a:p>
          <a:p>
            <a:pPr marL="1730375" lvl="2" indent="-457200"/>
            <a:endParaRPr lang="en-US"/>
          </a:p>
          <a:p>
            <a:pPr marL="1730375" lvl="2" indent="-457200"/>
            <a:endParaRPr lang="en-US"/>
          </a:p>
          <a:p>
            <a:pPr marL="368300" lvl="1" indent="-177800"/>
            <a:r>
              <a:rPr lang="en-US" sz="1800"/>
              <a:t>It is the sum over the sample of “boxes” centered in each one of the observations; is a kind of histogram where each point is the center of a sampling interval.</a:t>
            </a:r>
          </a:p>
        </p:txBody>
      </p:sp>
      <p:graphicFrame>
        <p:nvGraphicFramePr>
          <p:cNvPr id="25602" name="Object 5"/>
          <p:cNvGraphicFramePr>
            <a:graphicFrameLocks noChangeAspect="1"/>
          </p:cNvGraphicFramePr>
          <p:nvPr/>
        </p:nvGraphicFramePr>
        <p:xfrm>
          <a:off x="4140200" y="2133600"/>
          <a:ext cx="2446338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282680" imgH="482400" progId="Equation.3">
                  <p:embed/>
                </p:oleObj>
              </mc:Choice>
              <mc:Fallback>
                <p:oleObj name="Ecuación" r:id="rId2" imgW="128268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133600"/>
                        <a:ext cx="2446338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6"/>
          <p:cNvGraphicFramePr>
            <a:graphicFrameLocks noChangeAspect="1"/>
          </p:cNvGraphicFramePr>
          <p:nvPr/>
        </p:nvGraphicFramePr>
        <p:xfrm>
          <a:off x="4187825" y="3716338"/>
          <a:ext cx="28098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473120" imgH="431640" progId="Equation.3">
                  <p:embed/>
                </p:oleObj>
              </mc:Choice>
              <mc:Fallback>
                <p:oleObj name="Ecuación" r:id="rId4" imgW="147312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3716338"/>
                        <a:ext cx="2809875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3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3BF6E9D-8D52-4D27-91FA-A02988A7B60C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87044" name="Picture 6"/>
          <p:cNvPicPr>
            <a:picLocks noChangeAspect="1" noChangeArrowheads="1"/>
          </p:cNvPicPr>
          <p:nvPr/>
        </p:nvPicPr>
        <p:blipFill>
          <a:blip r:embed="rId2" cstate="print"/>
          <a:srcRect r="5013"/>
          <a:stretch>
            <a:fillRect/>
          </a:stretch>
        </p:blipFill>
        <p:spPr bwMode="auto">
          <a:xfrm>
            <a:off x="3995738" y="2276475"/>
            <a:ext cx="5148262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5" name="Text Box 4"/>
          <p:cNvSpPr txBox="1">
            <a:spLocks noChangeArrowheads="1"/>
          </p:cNvSpPr>
          <p:nvPr/>
        </p:nvSpPr>
        <p:spPr bwMode="auto">
          <a:xfrm>
            <a:off x="107950" y="1196975"/>
            <a:ext cx="41767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Advantages:</a:t>
            </a:r>
          </a:p>
          <a:p>
            <a:endParaRPr lang="en-US" b="1"/>
          </a:p>
          <a:p>
            <a:pPr marL="368300" lvl="1" indent="-177800">
              <a:buFontTx/>
              <a:buChar char="•"/>
            </a:pPr>
            <a:r>
              <a:rPr lang="en-US"/>
              <a:t>It does not depend on any origin</a:t>
            </a:r>
          </a:p>
          <a:p>
            <a:pPr marL="368300" lvl="1" indent="-177800">
              <a:buFontTx/>
              <a:buChar char="•"/>
            </a:pPr>
            <a:endParaRPr lang="en-US"/>
          </a:p>
          <a:p>
            <a:r>
              <a:rPr lang="en-US" b="1"/>
              <a:t>Disadvantages:</a:t>
            </a:r>
          </a:p>
          <a:p>
            <a:pPr marL="368300" lvl="1" indent="-177800">
              <a:buFontTx/>
              <a:buChar char="•"/>
            </a:pPr>
            <a:endParaRPr lang="en-US"/>
          </a:p>
          <a:p>
            <a:pPr marL="368300" lvl="1" indent="-177800">
              <a:buFontTx/>
              <a:buChar char="•"/>
            </a:pPr>
            <a:r>
              <a:rPr lang="en-US"/>
              <a:t>Depends of the chosen width </a:t>
            </a:r>
            <a:r>
              <a:rPr lang="en-US" i="1"/>
              <a:t>h</a:t>
            </a:r>
          </a:p>
          <a:p>
            <a:pPr marL="368300" lvl="1" indent="-177800">
              <a:buFontTx/>
              <a:buChar char="•"/>
            </a:pPr>
            <a:endParaRPr lang="en-US" i="1"/>
          </a:p>
          <a:p>
            <a:pPr marL="368300" lvl="1" indent="-177800">
              <a:buFontTx/>
              <a:buChar char="•"/>
            </a:pPr>
            <a:r>
              <a:rPr lang="en-US"/>
              <a:t>The estimation of the PDF is discontinuous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6699"/>
      </a:dk1>
      <a:lt1>
        <a:srgbClr val="FFFFFF"/>
      </a:lt1>
      <a:dk2>
        <a:srgbClr val="006699"/>
      </a:dk2>
      <a:lt2>
        <a:srgbClr val="808080"/>
      </a:lt2>
      <a:accent1>
        <a:srgbClr val="99CCFF"/>
      </a:accent1>
      <a:accent2>
        <a:srgbClr val="3333CC"/>
      </a:accent2>
      <a:accent3>
        <a:srgbClr val="FFFFFF"/>
      </a:accent3>
      <a:accent4>
        <a:srgbClr val="005682"/>
      </a:accent4>
      <a:accent5>
        <a:srgbClr val="CAE2FF"/>
      </a:accent5>
      <a:accent6>
        <a:srgbClr val="2D2DB9"/>
      </a:accent6>
      <a:hlink>
        <a:srgbClr val="0066FF"/>
      </a:hlink>
      <a:folHlink>
        <a:srgbClr val="3366FF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5505</TotalTime>
  <Words>806</Words>
  <Application>Microsoft Office PowerPoint</Application>
  <PresentationFormat>Presentació en pantalla (4:3)</PresentationFormat>
  <Paragraphs>205</Paragraphs>
  <Slides>22</Slides>
  <Notes>0</Notes>
  <HiddenSlides>0</HiddenSlides>
  <MMClips>0</MMClips>
  <ScaleCrop>false</ScaleCrop>
  <HeadingPairs>
    <vt:vector size="8" baseType="variant">
      <vt:variant>
        <vt:lpstr>Tipus de lletra utilitzats</vt:lpstr>
      </vt:variant>
      <vt:variant>
        <vt:i4>6</vt:i4>
      </vt:variant>
      <vt:variant>
        <vt:lpstr>Tema</vt:lpstr>
      </vt:variant>
      <vt:variant>
        <vt:i4>1</vt:i4>
      </vt:variant>
      <vt:variant>
        <vt:lpstr>Servidors OLE incrustats</vt:lpstr>
      </vt:variant>
      <vt:variant>
        <vt:i4>2</vt:i4>
      </vt:variant>
      <vt:variant>
        <vt:lpstr>Títols de les diapositives</vt:lpstr>
      </vt:variant>
      <vt:variant>
        <vt:i4>22</vt:i4>
      </vt:variant>
    </vt:vector>
  </HeadingPairs>
  <TitlesOfParts>
    <vt:vector size="31" baseType="lpstr">
      <vt:lpstr>Arial</vt:lpstr>
      <vt:lpstr>Cambria Math</vt:lpstr>
      <vt:lpstr>Lucida Sans Unicode</vt:lpstr>
      <vt:lpstr>Symbol</vt:lpstr>
      <vt:lpstr>Times New Roman</vt:lpstr>
      <vt:lpstr>Wingdings</vt:lpstr>
      <vt:lpstr>Diseño predeterminado</vt:lpstr>
      <vt:lpstr>Imagen de mapa de bits</vt:lpstr>
      <vt:lpstr>Ecuación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</vt:vector>
  </TitlesOfParts>
  <Company>Universitat de Barcelona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Equip Gaia</dc:creator>
  <cp:lastModifiedBy>Francesc Xavier Luri Carrascoso</cp:lastModifiedBy>
  <cp:revision>1356</cp:revision>
  <cp:lastPrinted>2024-08-24T10:57:47Z</cp:lastPrinted>
  <dcterms:created xsi:type="dcterms:W3CDTF">2005-04-30T08:27:14Z</dcterms:created>
  <dcterms:modified xsi:type="dcterms:W3CDTF">2024-08-24T10:57:55Z</dcterms:modified>
</cp:coreProperties>
</file>