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76E06-27C1-423C-906D-448860804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8DD4E-B9A8-43CF-B647-18EFA146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1287D-8563-42D9-B8BF-85743A60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EBF0-158C-4A51-9BEE-38A8E65A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7DF7B-4864-45F1-9B53-5860ED4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588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E13EF-DEC4-4D4F-8490-C7C1DF18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CCECF3-5E72-486B-BA0C-6C66D59D5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B69FF-AFEF-4614-BC71-A7BE0BDE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F5D02-E630-4460-ADEF-9D1E2BE0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6F6E7-9E1C-40F1-B3EA-CE65067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829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D5A8D8-2EA5-4499-ADAC-ECEDE4896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75D011-12F2-41A5-93A2-3F256B3B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A032D-FA4D-4C41-A7C1-235221FA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52633-9670-4DF8-B333-4DB57474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C450B-E5F0-42A8-BA9C-E304A4C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1622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534FD-3F94-4AEB-BA1B-3A34FCFB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7519-47DC-4B31-83FB-2F1A8E7B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845A5-0E35-441A-9042-24D90EDF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B2A64-3F42-44BC-B63C-810ED8B9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0D317-8328-4257-9A01-4B1C7755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319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C736D-B42C-4C5D-988D-52E5D5D5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25D30-817B-49B4-8B38-C700C399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57AA5-2565-4C94-96A6-2A980059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55447-9251-43A6-A1C5-8F53A31E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E3397-80D4-4A32-996B-911C786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046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8523-38B1-435B-990C-06EF1A32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3CD6C-38DB-46DC-83BB-6A24B43AD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4DDA31-38A3-40CF-8D67-D82C353B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F9F8A5-6F9C-411C-BB38-B089CFEF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E5FE6A-DAE9-4784-815D-519675AD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7A816-A354-46CB-8E0E-047BF0E2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73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E77BE-436B-4B26-80B2-0422C188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4D800-44F1-46A2-84E8-ADF58F78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3DACE-1369-4214-9303-3FDF4FB0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8EF70B-1390-4357-A221-47B9CE63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6E5A95-5E48-4E8F-A606-D68A4969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F93CA6-3F5B-4FC2-A4EC-E5BFBD21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4689E4-0D8B-477A-A99C-0A666FDA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38029-AAFF-4836-957D-95765C1E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81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0AA1-9614-41EC-A855-FD0A856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B9A860-1FE1-4E8E-BD2E-72EFFCAA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262267-F64C-431B-A77A-21EB500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FD8B4B-D925-4B21-8DFC-E9F91690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263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3A475-3C87-4230-A9F8-37C4AF9A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1291EB-830A-4D75-8696-E343718A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661D9C-D0A5-4BD1-A396-5E6BD0E6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33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AA559-3511-473F-911A-16B103B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5032A-49BF-4BE2-AA6F-E14B91B2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263F8-2563-4D76-B841-AA449CF73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ABF7-BFEB-4091-B6C2-65F7F982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1601B5-3D22-443D-A1E9-A0B10E87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D59E2-56B5-4A4B-A1E6-785CF317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550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C9059-4559-4D79-89AC-223412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D05DFF-42AD-40D1-9D89-82DBF61D5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790AF-2A6B-46D5-92F0-C7473EC3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EFF225-443D-4645-868A-65F9B373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578BB-53D3-4957-B0B1-2F9FD5B8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B0585A-49CF-46A4-999E-B28777FF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446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689AD4-BDF0-4AD9-A38E-08E43CBA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358A59-4985-41ED-A62B-67AF0881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79964-412D-494F-8373-D6A20A515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31B9-ED0E-4B0C-B136-39562108DACD}" type="datetimeFigureOut">
              <a:rPr lang="ca-ES" smtClean="0"/>
              <a:t>2/11/2023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C8164-EE85-4371-BFA7-F16B42D9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F977F-A791-42BF-92D2-44BF5CB5A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1C24-C816-4369-8242-B5316255CF7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820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831FD8-5C60-426E-B610-923DB98D3567}"/>
              </a:ext>
            </a:extLst>
          </p:cNvPr>
          <p:cNvSpPr txBox="1"/>
          <p:nvPr/>
        </p:nvSpPr>
        <p:spPr>
          <a:xfrm>
            <a:off x="2218207" y="0"/>
            <a:ext cx="7755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u="sng" dirty="0" err="1"/>
              <a:t>Probability</a:t>
            </a:r>
            <a:r>
              <a:rPr lang="ca-ES" sz="2800" u="sng" dirty="0"/>
              <a:t> of </a:t>
            </a:r>
            <a:r>
              <a:rPr lang="ca-ES" sz="2800" u="sng" dirty="0" err="1"/>
              <a:t>the</a:t>
            </a:r>
            <a:r>
              <a:rPr lang="ca-ES" sz="2800" u="sng" dirty="0"/>
              <a:t> </a:t>
            </a:r>
            <a:r>
              <a:rPr lang="ca-ES" sz="2800" u="sng" dirty="0" err="1"/>
              <a:t>sum</a:t>
            </a:r>
            <a:r>
              <a:rPr lang="ca-ES" sz="2800" u="sng" dirty="0"/>
              <a:t> of </a:t>
            </a:r>
            <a:r>
              <a:rPr lang="ca-ES" sz="2800" u="sng" dirty="0" err="1"/>
              <a:t>two</a:t>
            </a:r>
            <a:r>
              <a:rPr lang="ca-ES" sz="2800" u="sng" dirty="0"/>
              <a:t> independent variables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9235A8-926C-40FC-8B64-AA954008AFC4}"/>
              </a:ext>
            </a:extLst>
          </p:cNvPr>
          <p:cNvSpPr txBox="1"/>
          <p:nvPr/>
        </p:nvSpPr>
        <p:spPr>
          <a:xfrm>
            <a:off x="905522" y="612844"/>
            <a:ext cx="99567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Let X and Y two independent random variables with possible values: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X= {0,1,2,3}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Y= {0,1,2,3}</a:t>
            </a:r>
          </a:p>
          <a:p>
            <a:endParaRPr lang="en-GB" sz="2400" dirty="0"/>
          </a:p>
          <a:p>
            <a:r>
              <a:rPr lang="en-GB" sz="2400" dirty="0"/>
              <a:t>with identical probabilities for all values P(0) = P(1) = P(2) = P(3) = 0.25</a:t>
            </a:r>
          </a:p>
          <a:p>
            <a:endParaRPr lang="en-GB" sz="2400" dirty="0"/>
          </a:p>
          <a:p>
            <a:r>
              <a:rPr lang="en-GB" sz="2400" dirty="0"/>
              <a:t>The possible values of the sum are: Z= {0,1,2,3,4,5,6} and the probabilities are: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P(Z=0) = P(X</a:t>
            </a:r>
            <a:r>
              <a:rPr lang="en-GB" sz="2400" baseline="-25000" dirty="0"/>
              <a:t> </a:t>
            </a:r>
            <a:r>
              <a:rPr lang="en-GB" sz="2400" dirty="0"/>
              <a:t>=0) * P(Y =0)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P(Z=1) = P(X</a:t>
            </a:r>
            <a:r>
              <a:rPr lang="en-GB" sz="2400" baseline="-25000" dirty="0"/>
              <a:t> </a:t>
            </a:r>
            <a:r>
              <a:rPr lang="en-GB" sz="2400" dirty="0"/>
              <a:t>=1) * P(Y =0) + P(X</a:t>
            </a:r>
            <a:r>
              <a:rPr lang="en-GB" sz="2400" baseline="-25000" dirty="0"/>
              <a:t> </a:t>
            </a:r>
            <a:r>
              <a:rPr lang="en-GB" sz="2400" dirty="0"/>
              <a:t>=0) * P(Y =1)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P(Z=2) = P(X</a:t>
            </a:r>
            <a:r>
              <a:rPr lang="en-GB" sz="2400" baseline="-25000" dirty="0"/>
              <a:t> </a:t>
            </a:r>
            <a:r>
              <a:rPr lang="en-GB" sz="2400" dirty="0"/>
              <a:t>=2) * P(Y =0) + P(X</a:t>
            </a:r>
            <a:r>
              <a:rPr lang="en-GB" sz="2400" baseline="-25000" dirty="0"/>
              <a:t> </a:t>
            </a:r>
            <a:r>
              <a:rPr lang="en-GB" sz="2400" dirty="0"/>
              <a:t>=1) * P(Y =1) + P(X</a:t>
            </a:r>
            <a:r>
              <a:rPr lang="en-GB" sz="2400" baseline="-25000" dirty="0"/>
              <a:t> </a:t>
            </a:r>
            <a:r>
              <a:rPr lang="en-GB" sz="2400" dirty="0"/>
              <a:t>=0) * P(Y =2)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In other words,  P(Z=k) =  Sum of all P(X)*P(Y) where X + Y</a:t>
            </a:r>
            <a:r>
              <a:rPr lang="en-GB" sz="2400" baseline="-25000" dirty="0"/>
              <a:t> </a:t>
            </a:r>
            <a:r>
              <a:rPr lang="en-GB" sz="2400" dirty="0"/>
              <a:t>=k</a:t>
            </a:r>
          </a:p>
        </p:txBody>
      </p:sp>
    </p:spTree>
    <p:extLst>
      <p:ext uri="{BB962C8B-B14F-4D97-AF65-F5344CB8AC3E}">
        <p14:creationId xmlns:p14="http://schemas.microsoft.com/office/powerpoint/2010/main" val="183214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831FD8-5C60-426E-B610-923DB98D3567}"/>
              </a:ext>
            </a:extLst>
          </p:cNvPr>
          <p:cNvSpPr txBox="1"/>
          <p:nvPr/>
        </p:nvSpPr>
        <p:spPr>
          <a:xfrm>
            <a:off x="4153879" y="89624"/>
            <a:ext cx="3459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u="sng" dirty="0"/>
              <a:t>In </a:t>
            </a:r>
            <a:r>
              <a:rPr lang="ca-ES" sz="2800" u="sng" dirty="0" err="1"/>
              <a:t>the</a:t>
            </a:r>
            <a:r>
              <a:rPr lang="ca-ES" sz="2800" u="sng" dirty="0"/>
              <a:t> </a:t>
            </a:r>
            <a:r>
              <a:rPr lang="ca-ES" sz="2800" u="sng" dirty="0" err="1"/>
              <a:t>continuous</a:t>
            </a:r>
            <a:r>
              <a:rPr lang="ca-ES" sz="2800" u="sng" dirty="0"/>
              <a:t> </a:t>
            </a:r>
            <a:r>
              <a:rPr lang="ca-ES" sz="2800" u="sng" dirty="0" err="1"/>
              <a:t>case</a:t>
            </a:r>
            <a:endParaRPr lang="ca-ES" sz="2800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9235A8-926C-40FC-8B64-AA954008AFC4}"/>
              </a:ext>
            </a:extLst>
          </p:cNvPr>
          <p:cNvSpPr txBox="1"/>
          <p:nvPr/>
        </p:nvSpPr>
        <p:spPr>
          <a:xfrm>
            <a:off x="994299" y="994583"/>
            <a:ext cx="565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P(Z=k) =  Sum of all P(X)*P(Y) where X + Y</a:t>
            </a:r>
            <a:r>
              <a:rPr lang="en-GB" sz="2400" baseline="-25000" dirty="0"/>
              <a:t> </a:t>
            </a:r>
            <a:r>
              <a:rPr lang="en-GB" sz="2400" dirty="0"/>
              <a:t>=k</a:t>
            </a:r>
          </a:p>
          <a:p>
            <a:endParaRPr lang="en-GB" sz="2400" dirty="0"/>
          </a:p>
          <a:p>
            <a:r>
              <a:rPr lang="en-GB" sz="2400" dirty="0"/>
              <a:t>Becomes a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4F3236B-487F-4EEC-BB00-CBDF18F94FB7}"/>
                  </a:ext>
                </a:extLst>
              </p:cNvPr>
              <p:cNvSpPr txBox="1"/>
              <p:nvPr/>
            </p:nvSpPr>
            <p:spPr>
              <a:xfrm>
                <a:off x="3361678" y="2897765"/>
                <a:ext cx="5468644" cy="1062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ca-E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ca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ca-E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a-ES" sz="3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ca-ES" sz="3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4F3236B-487F-4EEC-BB00-CBDF18F9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78" y="2897765"/>
                <a:ext cx="5468644" cy="1062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53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242</Words>
  <Application>Microsoft Office PowerPoint</Application>
  <PresentationFormat>Pantalla panoràmica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4</cp:revision>
  <dcterms:created xsi:type="dcterms:W3CDTF">2020-11-15T17:51:13Z</dcterms:created>
  <dcterms:modified xsi:type="dcterms:W3CDTF">2023-11-02T13:37:33Z</dcterms:modified>
</cp:coreProperties>
</file>