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F8F4D-69EF-4EE1-BAA5-5395C313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E50B1-2091-4FB0-BAD4-EB7D57076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1C5D7-2F15-4B1C-8535-68172A98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D7320-1701-4DCF-9231-5781DD36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9D440-10B1-4EFC-814F-71C2F5ED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228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19F14-1167-46F6-964D-6248D2EA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A32420-E458-4149-938A-ABD7B8A9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FED52-8DC6-4B9B-A3BA-EF44E14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A6F84-ADDF-4281-8FDC-B7E797A6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A9111-3DE9-4986-A3C8-B2D468C2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741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E0C1A8-1E2E-43EB-AA0B-D6B1A307A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9A924F-613B-4C61-8295-5A6EFC7B3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EA788-E898-4BEE-A272-3E5AD8FA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E5126-E8BF-4DDE-910E-E7DE8ED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D340B-CA87-4D36-A2A3-B75C6DFA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66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7695-7A07-4D14-84B9-63DC275E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9C576-3E76-44C6-9C6F-C2C3FB8B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47D2E-70A8-488E-A912-3831B676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9ED32-5F1C-4A01-A394-C969E9E4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BE6E1-BDF5-4A3B-BC88-37B4389D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6066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D9FFA-556E-4472-86CD-5568EBAF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2D8399-11F7-4573-A115-9AD0D9449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2C754-B46F-4F65-86C9-8AEFD0B9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4776F-8E4B-46BC-9099-3A431751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86F97-2009-4802-9B32-E178ECE2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6614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0E16D-2E13-4548-A41D-9DA7F3E7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45CDB-A301-43D3-BCF3-5A8080639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F1A47A-6DBA-490F-BFCD-A0DD3FBA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8DDF29-C8E8-4A0A-AEA1-D856E24D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47CFF-35F6-4CE5-B888-109FC8F1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DD533A-0EB0-4CC9-86AA-78E77B2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289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FAA96-5376-466C-9962-3CC9224A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1418-65CB-4E97-9CE9-9EE115C5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71B68C-4167-4502-BA70-C7CF92089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0A52BD-FEF1-4FEA-8250-AAA62809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D5294C-000F-4B5B-94A0-D1B161B9D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A3EC79-55AB-4C21-998C-1C1BD71F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2B513B-62F0-46AE-BD17-80F077B2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75E4A9-AECA-4D62-B6DE-15EB50A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49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ECFC5-952C-4839-93EA-7582090F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840824-35B7-4288-AF22-2EA8A749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1F7A78-7048-42EF-9184-DC27B06C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E47C37-70C6-420A-B6D9-836C5D30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6835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D1A0BF-6147-4C29-9358-DB09DD4E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DCEF59-F3FD-4063-BC9A-F88630B1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F9098A-CD54-450E-9DC7-CD1820E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883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2C749-F7F2-45DF-89ED-7AF00779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B6719-DB6D-4FC6-8419-4159A363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4F70E2-C729-4359-8D4C-D3434217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958A1-DD3F-4BCD-B417-BA6E13BE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A3451-0E73-4E76-A8A8-1F31BBF3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0037A-6321-469B-A38B-CCEA3260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124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CEEB4-C951-46FA-A885-739E46A7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92ACC5-26BD-48F3-BD6D-2EFAB89A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FE10C1-1171-492F-89FC-FAAB4AEF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AE02DA-09F5-4F60-A593-D74F93F1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BDBC7F-D506-47BE-8EC5-BE758F8F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3CB26-8DCD-45F9-AAC5-54732FE8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678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8FD8B4-1384-4C02-B605-9B4CB360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50B027-6F44-444C-B1A9-7D56B93A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7C74D-00C4-40E5-A10F-D074DCE0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1629-F5A3-441F-A072-9626A6C907AA}" type="datetimeFigureOut">
              <a:rPr lang="ca-ES" smtClean="0"/>
              <a:t>12/11/2020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8BF12-9492-482E-B9F5-868A3A8AB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A87E2-7391-4AB1-BA83-5E011B31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E6B0-3965-4FCC-A82D-B9391C0EE3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713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953A09-1EC8-402B-9642-42B296E4620E}"/>
              </a:ext>
            </a:extLst>
          </p:cNvPr>
          <p:cNvSpPr txBox="1"/>
          <p:nvPr/>
        </p:nvSpPr>
        <p:spPr>
          <a:xfrm>
            <a:off x="870010" y="360785"/>
            <a:ext cx="981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600" b="1" u="sng" dirty="0" err="1">
                <a:solidFill>
                  <a:srgbClr val="0070C0"/>
                </a:solidFill>
              </a:rPr>
              <a:t>Hipothesis</a:t>
            </a:r>
            <a:r>
              <a:rPr lang="ca-ES" sz="3600" b="1" u="sng" dirty="0">
                <a:solidFill>
                  <a:srgbClr val="0070C0"/>
                </a:solidFill>
              </a:rPr>
              <a:t> </a:t>
            </a:r>
            <a:r>
              <a:rPr lang="ca-ES" sz="3600" b="1" u="sng" dirty="0" err="1">
                <a:solidFill>
                  <a:srgbClr val="0070C0"/>
                </a:solidFill>
              </a:rPr>
              <a:t>testing</a:t>
            </a:r>
            <a:r>
              <a:rPr lang="ca-ES" sz="3600" b="1" u="sng" dirty="0">
                <a:solidFill>
                  <a:srgbClr val="0070C0"/>
                </a:solidFill>
              </a:rPr>
              <a:t> </a:t>
            </a:r>
            <a:r>
              <a:rPr lang="ca-ES" sz="3600" b="1" u="sng" dirty="0" err="1">
                <a:solidFill>
                  <a:srgbClr val="0070C0"/>
                </a:solidFill>
              </a:rPr>
              <a:t>essentials</a:t>
            </a:r>
            <a:endParaRPr lang="ca-ES" sz="3600" b="1" u="sng" dirty="0">
              <a:solidFill>
                <a:srgbClr val="0070C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E87D9-EC71-4015-8F7F-66B43A1E4F35}"/>
              </a:ext>
            </a:extLst>
          </p:cNvPr>
          <p:cNvSpPr txBox="1"/>
          <p:nvPr/>
        </p:nvSpPr>
        <p:spPr>
          <a:xfrm>
            <a:off x="870011" y="1443841"/>
            <a:ext cx="98187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solidFill>
                  <a:srgbClr val="0070C0"/>
                </a:solidFill>
              </a:rPr>
              <a:t>Define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null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hipothesis</a:t>
            </a:r>
            <a:r>
              <a:rPr lang="ca-ES" sz="2800" dirty="0">
                <a:solidFill>
                  <a:srgbClr val="0070C0"/>
                </a:solidFill>
              </a:rPr>
              <a:t> Ho</a:t>
            </a:r>
          </a:p>
          <a:p>
            <a:pPr marL="514350" indent="-514350">
              <a:buFont typeface="+mj-lt"/>
              <a:buAutoNum type="arabicPeriod"/>
            </a:pPr>
            <a:endParaRPr lang="ca-ES" sz="28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solidFill>
                  <a:srgbClr val="0070C0"/>
                </a:solidFill>
              </a:rPr>
              <a:t>Define</a:t>
            </a:r>
            <a:r>
              <a:rPr lang="ca-ES" sz="2800" dirty="0">
                <a:solidFill>
                  <a:srgbClr val="0070C0"/>
                </a:solidFill>
              </a:rPr>
              <a:t> a </a:t>
            </a:r>
            <a:r>
              <a:rPr lang="ca-ES" sz="2800" dirty="0" err="1">
                <a:solidFill>
                  <a:srgbClr val="0070C0"/>
                </a:solidFill>
              </a:rPr>
              <a:t>statistic</a:t>
            </a:r>
            <a:r>
              <a:rPr lang="ca-ES" sz="2800" dirty="0">
                <a:solidFill>
                  <a:srgbClr val="0070C0"/>
                </a:solidFill>
              </a:rPr>
              <a:t> (a </a:t>
            </a:r>
            <a:r>
              <a:rPr lang="ca-ES" sz="2800" dirty="0" err="1">
                <a:solidFill>
                  <a:srgbClr val="0070C0"/>
                </a:solidFill>
              </a:rPr>
              <a:t>quantity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calculated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from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the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sample</a:t>
            </a:r>
            <a:r>
              <a:rPr lang="ca-ES" sz="2800" dirty="0">
                <a:solidFill>
                  <a:srgbClr val="0070C0"/>
                </a:solidFill>
              </a:rPr>
              <a:t>) so </a:t>
            </a:r>
            <a:r>
              <a:rPr lang="ca-ES" sz="2800" dirty="0" err="1">
                <a:solidFill>
                  <a:srgbClr val="0070C0"/>
                </a:solidFill>
              </a:rPr>
              <a:t>that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if</a:t>
            </a:r>
            <a:r>
              <a:rPr lang="ca-ES" sz="2800" dirty="0">
                <a:solidFill>
                  <a:srgbClr val="0070C0"/>
                </a:solidFill>
              </a:rPr>
              <a:t> Ho is </a:t>
            </a:r>
            <a:r>
              <a:rPr lang="ca-ES" sz="2800" dirty="0" err="1">
                <a:solidFill>
                  <a:srgbClr val="0070C0"/>
                </a:solidFill>
              </a:rPr>
              <a:t>true</a:t>
            </a:r>
            <a:r>
              <a:rPr lang="ca-ES" sz="2800" dirty="0">
                <a:solidFill>
                  <a:srgbClr val="0070C0"/>
                </a:solidFill>
              </a:rPr>
              <a:t>, </a:t>
            </a:r>
            <a:r>
              <a:rPr lang="ca-ES" sz="2800" dirty="0" err="1">
                <a:solidFill>
                  <a:srgbClr val="0070C0"/>
                </a:solidFill>
              </a:rPr>
              <a:t>this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statistic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follows</a:t>
            </a:r>
            <a:r>
              <a:rPr lang="ca-ES" sz="2800" dirty="0">
                <a:solidFill>
                  <a:srgbClr val="0070C0"/>
                </a:solidFill>
              </a:rPr>
              <a:t> a </a:t>
            </a:r>
            <a:r>
              <a:rPr lang="ca-ES" sz="2800" dirty="0" err="1">
                <a:solidFill>
                  <a:srgbClr val="0070C0"/>
                </a:solidFill>
              </a:rPr>
              <a:t>given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probability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distribution</a:t>
            </a:r>
            <a:endParaRPr lang="ca-ES" sz="28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ca-ES" sz="28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solidFill>
                  <a:srgbClr val="0070C0"/>
                </a:solidFill>
              </a:rPr>
              <a:t>Use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the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statistics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value</a:t>
            </a:r>
            <a:r>
              <a:rPr lang="ca-ES" sz="2800" dirty="0">
                <a:solidFill>
                  <a:srgbClr val="0070C0"/>
                </a:solidFill>
              </a:rPr>
              <a:t> to </a:t>
            </a:r>
            <a:r>
              <a:rPr lang="ca-ES" sz="2800" dirty="0" err="1">
                <a:solidFill>
                  <a:srgbClr val="0070C0"/>
                </a:solidFill>
              </a:rPr>
              <a:t>obtain</a:t>
            </a:r>
            <a:r>
              <a:rPr lang="ca-ES" sz="2800" dirty="0">
                <a:solidFill>
                  <a:srgbClr val="0070C0"/>
                </a:solidFill>
              </a:rPr>
              <a:t> a </a:t>
            </a:r>
            <a:r>
              <a:rPr lang="ca-ES" sz="2800" dirty="0" err="1">
                <a:solidFill>
                  <a:srgbClr val="0070C0"/>
                </a:solidFill>
              </a:rPr>
              <a:t>significance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using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the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distribution</a:t>
            </a:r>
            <a:endParaRPr lang="ca-ES" sz="28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ca-ES" sz="28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solidFill>
                  <a:srgbClr val="0070C0"/>
                </a:solidFill>
              </a:rPr>
              <a:t>Interpret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the</a:t>
            </a:r>
            <a:r>
              <a:rPr lang="ca-ES" sz="2800" dirty="0">
                <a:solidFill>
                  <a:srgbClr val="0070C0"/>
                </a:solidFill>
              </a:rPr>
              <a:t> </a:t>
            </a:r>
            <a:r>
              <a:rPr lang="ca-ES" sz="2800" dirty="0" err="1">
                <a:solidFill>
                  <a:srgbClr val="0070C0"/>
                </a:solidFill>
              </a:rPr>
              <a:t>significance</a:t>
            </a:r>
            <a:r>
              <a:rPr lang="ca-ES" sz="2800" dirty="0">
                <a:solidFill>
                  <a:srgbClr val="0070C0"/>
                </a:solidFill>
              </a:rPr>
              <a:t> to </a:t>
            </a:r>
            <a:r>
              <a:rPr lang="ca-ES" sz="2800" dirty="0" err="1">
                <a:solidFill>
                  <a:srgbClr val="0070C0"/>
                </a:solidFill>
              </a:rPr>
              <a:t>accept</a:t>
            </a:r>
            <a:r>
              <a:rPr lang="ca-ES" sz="2800" dirty="0">
                <a:solidFill>
                  <a:srgbClr val="0070C0"/>
                </a:solidFill>
              </a:rPr>
              <a:t>/</a:t>
            </a:r>
            <a:r>
              <a:rPr lang="ca-ES" sz="2800" dirty="0" err="1">
                <a:solidFill>
                  <a:srgbClr val="0070C0"/>
                </a:solidFill>
              </a:rPr>
              <a:t>reject</a:t>
            </a:r>
            <a:r>
              <a:rPr lang="ca-ES" sz="2800" dirty="0">
                <a:solidFill>
                  <a:srgbClr val="0070C0"/>
                </a:solidFill>
              </a:rPr>
              <a:t> Ho</a:t>
            </a:r>
          </a:p>
        </p:txBody>
      </p:sp>
    </p:spTree>
    <p:extLst>
      <p:ext uri="{BB962C8B-B14F-4D97-AF65-F5344CB8AC3E}">
        <p14:creationId xmlns:p14="http://schemas.microsoft.com/office/powerpoint/2010/main" val="52088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Xavier Luri Carrascoso</dc:creator>
  <cp:lastModifiedBy>Francesc Xavier Luri Carrascoso</cp:lastModifiedBy>
  <cp:revision>3</cp:revision>
  <dcterms:created xsi:type="dcterms:W3CDTF">2020-11-12T14:05:25Z</dcterms:created>
  <dcterms:modified xsi:type="dcterms:W3CDTF">2020-11-12T14:07:30Z</dcterms:modified>
</cp:coreProperties>
</file>