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6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B7767B-DB7C-48A3-A076-37D50A5D5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BCF844-F238-40E5-A5D3-419916906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DBEC08-B947-4995-BBE5-2DCF6B6C1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6826-ABB4-48A5-97EE-680B1445301A}" type="datetimeFigureOut">
              <a:rPr lang="ca-ES" smtClean="0"/>
              <a:t>23/8/2024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3ED49E-4510-4DEB-8358-78E2119BC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D3FDDD-811F-42BF-B5EF-C33B6EEFA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5D80-7D7C-4466-94BC-E173E47822E0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408010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696E21-998D-447C-9E7B-7782EFC6B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8E8E5B5-3B17-4751-8688-0B7784A38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262EEC-5E15-4188-A937-4CF11F9C3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6826-ABB4-48A5-97EE-680B1445301A}" type="datetimeFigureOut">
              <a:rPr lang="ca-ES" smtClean="0"/>
              <a:t>23/8/2024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B9B4FF-EF06-44A1-9AAA-6E358BDB6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412C0B-49CA-402B-A30F-579E3BAC8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5D80-7D7C-4466-94BC-E173E47822E0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577644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612CA29-936A-4C3B-95EE-F16519DEFE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266F656-9508-450C-AEC3-66726657B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A77103-E854-447E-9E9B-3CB0D1FA5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6826-ABB4-48A5-97EE-680B1445301A}" type="datetimeFigureOut">
              <a:rPr lang="ca-ES" smtClean="0"/>
              <a:t>23/8/2024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9965E2-8CFA-4A14-BE05-068533726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32EDB5-4D20-4BA0-B484-904DBC3B5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5D80-7D7C-4466-94BC-E173E47822E0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494248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EBCA03-6BA3-41CC-8417-3476D148A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080188-1F54-4DC0-9C9B-AE1B1615E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65E418-0698-469F-9068-2E5A4A563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6826-ABB4-48A5-97EE-680B1445301A}" type="datetimeFigureOut">
              <a:rPr lang="ca-ES" smtClean="0"/>
              <a:t>23/8/2024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C80681-72B7-46B7-9F2F-C1D00DC83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35D903-44D3-43C0-A7D2-CA8427B1E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5D80-7D7C-4466-94BC-E173E47822E0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257527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DABC2A-41B1-45D9-8F43-F9C0171B3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385E91-623B-46EF-AB42-4D63FE099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E9B42D-0F85-4927-8FDB-B9004C109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6826-ABB4-48A5-97EE-680B1445301A}" type="datetimeFigureOut">
              <a:rPr lang="ca-ES" smtClean="0"/>
              <a:t>23/8/2024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966CD0-FB63-4530-AF18-A7D768418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C49259-EDB6-4262-B869-42B0BBC7C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5D80-7D7C-4466-94BC-E173E47822E0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117308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6559D6-7A7D-45FD-96BF-F1F29EE85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DEB862-EED7-422D-863D-BA9A7420DD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61C4446-9A65-4DE9-9FF4-258BAF2F4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ADF8657-324D-416B-A04F-83936355D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6826-ABB4-48A5-97EE-680B1445301A}" type="datetimeFigureOut">
              <a:rPr lang="ca-ES" smtClean="0"/>
              <a:t>23/8/2024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E16358-773B-4458-9462-5687C004B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F497C09-4694-479E-B555-7B0FDA2E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5D80-7D7C-4466-94BC-E173E47822E0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15489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1179E5-5A3D-4D31-9B5B-12F6AC490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3FCBA5-2CEE-4411-A81D-0017F5B9B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2B913F4-EF9C-4BAC-858A-0CD17CDAD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FAAB5E4-2C86-4FEB-86F4-7503F842D0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3D07861-4606-41F0-AB3A-FD3FD95C48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D906586-36F7-49C3-9955-ADFB60975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6826-ABB4-48A5-97EE-680B1445301A}" type="datetimeFigureOut">
              <a:rPr lang="ca-ES" smtClean="0"/>
              <a:t>23/8/2024</a:t>
            </a:fld>
            <a:endParaRPr lang="ca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C099F97-FD0D-453E-996C-6F358CED6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4B2DD4D-50D4-4CF4-9F27-0BEAFA18E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5D80-7D7C-4466-94BC-E173E47822E0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660290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5C0419-86A9-4E58-8E5F-2BC5EAE20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6E18B04-4C29-4DA6-A43D-B130E4E15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6826-ABB4-48A5-97EE-680B1445301A}" type="datetimeFigureOut">
              <a:rPr lang="ca-ES" smtClean="0"/>
              <a:t>23/8/2024</a:t>
            </a:fld>
            <a:endParaRPr lang="ca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2DCFF68-5828-497C-A151-92B52464D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1B3CDE4-BCAE-497E-B459-05067441B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5D80-7D7C-4466-94BC-E173E47822E0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727793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281D9A4-B841-41CE-8AC8-EFB1FD4E3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6826-ABB4-48A5-97EE-680B1445301A}" type="datetimeFigureOut">
              <a:rPr lang="ca-ES" smtClean="0"/>
              <a:t>23/8/2024</a:t>
            </a:fld>
            <a:endParaRPr lang="ca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4FF3939-AFA6-430F-85CF-43BBAF73E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40BFB64-1182-4D2F-998A-20614A893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5D80-7D7C-4466-94BC-E173E47822E0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649308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7A023D-F1FF-44EF-9581-F1DE45617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68B2D4-82D3-4085-B997-04F2FFC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80BA770-5D58-4ABC-8C45-DA66AC606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CB16BE-A034-4137-88D9-3A3399D16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6826-ABB4-48A5-97EE-680B1445301A}" type="datetimeFigureOut">
              <a:rPr lang="ca-ES" smtClean="0"/>
              <a:t>23/8/2024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FEE61DE-9B1C-4709-9F97-44D99E5FB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C1BEF1D-A05E-4DDA-9101-9573846FD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5D80-7D7C-4466-94BC-E173E47822E0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520748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AC9EB-F991-42C7-AB56-ED27ACACF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4639C19-C33E-44B5-AB6A-341BAED16A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61E2D22-6F28-4C82-99D8-6115B4214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6D5F70A-B216-4D05-A103-72439D06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6826-ABB4-48A5-97EE-680B1445301A}" type="datetimeFigureOut">
              <a:rPr lang="ca-ES" smtClean="0"/>
              <a:t>23/8/2024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335A174-23A9-43EB-8EF1-559B1A1A4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155733D-B86C-4E06-B2BC-158E68884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F5D80-7D7C-4466-94BC-E173E47822E0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77481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EC5D308-9CEF-4642-8E8E-7A3F44518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CC572F-EC07-4BD5-B6F2-36A6E57C0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96F834-6AE1-4A52-8E36-2FAFCBBCB0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56826-ABB4-48A5-97EE-680B1445301A}" type="datetimeFigureOut">
              <a:rPr lang="ca-ES" smtClean="0"/>
              <a:t>23/8/2024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2EDCAF-3F86-4C4E-8F32-C9B8AD941E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45ECD9-FEE5-4EFB-B6B7-3946AD90A7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F5D80-7D7C-4466-94BC-E173E47822E0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040684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E737E7AB-F777-4B11-B8E3-B0131A8FFA9C}"/>
              </a:ext>
            </a:extLst>
          </p:cNvPr>
          <p:cNvCxnSpPr>
            <a:cxnSpLocks/>
          </p:cNvCxnSpPr>
          <p:nvPr/>
        </p:nvCxnSpPr>
        <p:spPr>
          <a:xfrm>
            <a:off x="7086797" y="497263"/>
            <a:ext cx="0" cy="61639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trella: 7 puntas 3">
            <a:extLst>
              <a:ext uri="{FF2B5EF4-FFF2-40B4-BE49-F238E27FC236}">
                <a16:creationId xmlns:a16="http://schemas.microsoft.com/office/drawing/2014/main" id="{291FA096-7D06-4E32-B61E-467D87CA1F26}"/>
              </a:ext>
            </a:extLst>
          </p:cNvPr>
          <p:cNvSpPr/>
          <p:nvPr/>
        </p:nvSpPr>
        <p:spPr>
          <a:xfrm>
            <a:off x="3548205" y="3395454"/>
            <a:ext cx="346229" cy="319596"/>
          </a:xfrm>
          <a:prstGeom prst="star7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882746A1-2E42-4C37-A265-37488B7B4F4C}"/>
              </a:ext>
            </a:extLst>
          </p:cNvPr>
          <p:cNvCxnSpPr>
            <a:cxnSpLocks/>
          </p:cNvCxnSpPr>
          <p:nvPr/>
        </p:nvCxnSpPr>
        <p:spPr>
          <a:xfrm>
            <a:off x="3721319" y="3549467"/>
            <a:ext cx="2743142" cy="4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CC09E0AE-5CA7-41DC-9769-E9896F817041}"/>
              </a:ext>
            </a:extLst>
          </p:cNvPr>
          <p:cNvCxnSpPr>
            <a:cxnSpLocks/>
          </p:cNvCxnSpPr>
          <p:nvPr/>
        </p:nvCxnSpPr>
        <p:spPr>
          <a:xfrm flipV="1">
            <a:off x="3736854" y="2245489"/>
            <a:ext cx="2727607" cy="1303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5">
            <a:extLst>
              <a:ext uri="{FF2B5EF4-FFF2-40B4-BE49-F238E27FC236}">
                <a16:creationId xmlns:a16="http://schemas.microsoft.com/office/drawing/2014/main" id="{C6D6FE9B-3CA3-B77F-B50D-368A85A117C2}"/>
              </a:ext>
            </a:extLst>
          </p:cNvPr>
          <p:cNvCxnSpPr>
            <a:cxnSpLocks/>
          </p:cNvCxnSpPr>
          <p:nvPr/>
        </p:nvCxnSpPr>
        <p:spPr>
          <a:xfrm>
            <a:off x="3721319" y="3549467"/>
            <a:ext cx="2679681" cy="1149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5">
            <a:extLst>
              <a:ext uri="{FF2B5EF4-FFF2-40B4-BE49-F238E27FC236}">
                <a16:creationId xmlns:a16="http://schemas.microsoft.com/office/drawing/2014/main" id="{EA6E5091-B913-9D41-3085-F117A2924327}"/>
              </a:ext>
            </a:extLst>
          </p:cNvPr>
          <p:cNvCxnSpPr>
            <a:cxnSpLocks/>
          </p:cNvCxnSpPr>
          <p:nvPr/>
        </p:nvCxnSpPr>
        <p:spPr>
          <a:xfrm flipV="1">
            <a:off x="3736854" y="763929"/>
            <a:ext cx="2734268" cy="2785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15">
            <a:extLst>
              <a:ext uri="{FF2B5EF4-FFF2-40B4-BE49-F238E27FC236}">
                <a16:creationId xmlns:a16="http://schemas.microsoft.com/office/drawing/2014/main" id="{7E370D92-7546-DDD1-93FA-D06EFDBDBD87}"/>
              </a:ext>
            </a:extLst>
          </p:cNvPr>
          <p:cNvCxnSpPr>
            <a:cxnSpLocks/>
          </p:cNvCxnSpPr>
          <p:nvPr/>
        </p:nvCxnSpPr>
        <p:spPr>
          <a:xfrm>
            <a:off x="3743515" y="3549467"/>
            <a:ext cx="2673020" cy="2469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tge 26" descr="Imatge que conté diagrama, Trama, línia, text&#10;&#10;Descripció generada automàticament">
            <a:extLst>
              <a:ext uri="{FF2B5EF4-FFF2-40B4-BE49-F238E27FC236}">
                <a16:creationId xmlns:a16="http://schemas.microsoft.com/office/drawing/2014/main" id="{7762D404-681D-9A84-525B-DA0DD3A064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09" t="12314" r="15415" b="21068"/>
          <a:stretch/>
        </p:blipFill>
        <p:spPr>
          <a:xfrm rot="5400000">
            <a:off x="6721039" y="1711114"/>
            <a:ext cx="5499887" cy="3848585"/>
          </a:xfrm>
          <a:prstGeom prst="rect">
            <a:avLst/>
          </a:prstGeom>
        </p:spPr>
      </p:pic>
      <p:sp>
        <p:nvSpPr>
          <p:cNvPr id="28" name="QuadreDeText 27">
            <a:extLst>
              <a:ext uri="{FF2B5EF4-FFF2-40B4-BE49-F238E27FC236}">
                <a16:creationId xmlns:a16="http://schemas.microsoft.com/office/drawing/2014/main" id="{A54ECD9C-F9CA-E285-4E07-DE9F16E46C12}"/>
              </a:ext>
            </a:extLst>
          </p:cNvPr>
          <p:cNvSpPr txBox="1"/>
          <p:nvPr/>
        </p:nvSpPr>
        <p:spPr>
          <a:xfrm>
            <a:off x="1486240" y="3364801"/>
            <a:ext cx="1810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 err="1"/>
              <a:t>Point</a:t>
            </a:r>
            <a:r>
              <a:rPr lang="ca-ES" dirty="0"/>
              <a:t> light </a:t>
            </a:r>
            <a:r>
              <a:rPr lang="ca-ES" dirty="0" err="1"/>
              <a:t>source</a:t>
            </a:r>
            <a:endParaRPr lang="es-ES" dirty="0"/>
          </a:p>
        </p:txBody>
      </p:sp>
      <p:sp>
        <p:nvSpPr>
          <p:cNvPr id="29" name="QuadreDeText 28">
            <a:extLst>
              <a:ext uri="{FF2B5EF4-FFF2-40B4-BE49-F238E27FC236}">
                <a16:creationId xmlns:a16="http://schemas.microsoft.com/office/drawing/2014/main" id="{FD95C798-5A0E-35BE-4A36-89B0FED2B9AE}"/>
              </a:ext>
            </a:extLst>
          </p:cNvPr>
          <p:cNvSpPr txBox="1"/>
          <p:nvPr/>
        </p:nvSpPr>
        <p:spPr>
          <a:xfrm>
            <a:off x="8762858" y="1111169"/>
            <a:ext cx="26324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err="1"/>
              <a:t>Intensity</a:t>
            </a:r>
            <a:r>
              <a:rPr lang="ca-ES" dirty="0"/>
              <a:t> (</a:t>
            </a:r>
            <a:r>
              <a:rPr lang="ca-ES" dirty="0" err="1"/>
              <a:t>number</a:t>
            </a:r>
            <a:r>
              <a:rPr lang="ca-ES" dirty="0"/>
              <a:t> of </a:t>
            </a:r>
            <a:r>
              <a:rPr lang="ca-ES" dirty="0" err="1"/>
              <a:t>photons</a:t>
            </a:r>
            <a:r>
              <a:rPr lang="ca-ES" dirty="0"/>
              <a:t>)</a:t>
            </a:r>
            <a:r>
              <a:rPr lang="es-ES" dirty="0"/>
              <a:t> in a flat </a:t>
            </a:r>
            <a:r>
              <a:rPr lang="es-ES" dirty="0" err="1"/>
              <a:t>screen</a:t>
            </a:r>
            <a:r>
              <a:rPr lang="es-ES" dirty="0"/>
              <a:t> </a:t>
            </a:r>
            <a:r>
              <a:rPr lang="es-ES" dirty="0" err="1"/>
              <a:t>follows</a:t>
            </a:r>
            <a:r>
              <a:rPr lang="es-ES" dirty="0"/>
              <a:t> a Cauchy </a:t>
            </a:r>
            <a:r>
              <a:rPr lang="es-ES" dirty="0" err="1"/>
              <a:t>distribution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507404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E737E7AB-F777-4B11-B8E3-B0131A8FFA9C}"/>
              </a:ext>
            </a:extLst>
          </p:cNvPr>
          <p:cNvCxnSpPr>
            <a:cxnSpLocks/>
          </p:cNvCxnSpPr>
          <p:nvPr/>
        </p:nvCxnSpPr>
        <p:spPr>
          <a:xfrm>
            <a:off x="7086797" y="497263"/>
            <a:ext cx="0" cy="6163967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trella: 7 puntas 3">
            <a:extLst>
              <a:ext uri="{FF2B5EF4-FFF2-40B4-BE49-F238E27FC236}">
                <a16:creationId xmlns:a16="http://schemas.microsoft.com/office/drawing/2014/main" id="{291FA096-7D06-4E32-B61E-467D87CA1F26}"/>
              </a:ext>
            </a:extLst>
          </p:cNvPr>
          <p:cNvSpPr/>
          <p:nvPr/>
        </p:nvSpPr>
        <p:spPr>
          <a:xfrm>
            <a:off x="3548205" y="3395454"/>
            <a:ext cx="346229" cy="319596"/>
          </a:xfrm>
          <a:prstGeom prst="star7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882746A1-2E42-4C37-A265-37488B7B4F4C}"/>
              </a:ext>
            </a:extLst>
          </p:cNvPr>
          <p:cNvCxnSpPr>
            <a:cxnSpLocks/>
          </p:cNvCxnSpPr>
          <p:nvPr/>
        </p:nvCxnSpPr>
        <p:spPr>
          <a:xfrm>
            <a:off x="3721319" y="3549467"/>
            <a:ext cx="3365478" cy="0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CC09E0AE-5CA7-41DC-9769-E9896F817041}"/>
              </a:ext>
            </a:extLst>
          </p:cNvPr>
          <p:cNvCxnSpPr>
            <a:cxnSpLocks/>
          </p:cNvCxnSpPr>
          <p:nvPr/>
        </p:nvCxnSpPr>
        <p:spPr>
          <a:xfrm flipV="1">
            <a:off x="3736854" y="865539"/>
            <a:ext cx="3349943" cy="2683928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QuadreDeText 27">
            <a:extLst>
              <a:ext uri="{FF2B5EF4-FFF2-40B4-BE49-F238E27FC236}">
                <a16:creationId xmlns:a16="http://schemas.microsoft.com/office/drawing/2014/main" id="{A54ECD9C-F9CA-E285-4E07-DE9F16E46C12}"/>
              </a:ext>
            </a:extLst>
          </p:cNvPr>
          <p:cNvSpPr txBox="1"/>
          <p:nvPr/>
        </p:nvSpPr>
        <p:spPr>
          <a:xfrm>
            <a:off x="1486240" y="3364801"/>
            <a:ext cx="1810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 err="1"/>
              <a:t>Point</a:t>
            </a:r>
            <a:r>
              <a:rPr lang="ca-ES" dirty="0"/>
              <a:t> light </a:t>
            </a:r>
            <a:r>
              <a:rPr lang="ca-ES" dirty="0" err="1"/>
              <a:t>source</a:t>
            </a:r>
            <a:endParaRPr lang="es-ES" dirty="0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FD286576-24F6-DBCE-5000-D01D671FD254}"/>
              </a:ext>
            </a:extLst>
          </p:cNvPr>
          <p:cNvSpPr/>
          <p:nvPr/>
        </p:nvSpPr>
        <p:spPr>
          <a:xfrm>
            <a:off x="4334360" y="2755729"/>
            <a:ext cx="628214" cy="1542614"/>
          </a:xfrm>
          <a:prstGeom prst="arc">
            <a:avLst>
              <a:gd name="adj1" fmla="val 16643377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QuadreDeText 7">
            <a:extLst>
              <a:ext uri="{FF2B5EF4-FFF2-40B4-BE49-F238E27FC236}">
                <a16:creationId xmlns:a16="http://schemas.microsoft.com/office/drawing/2014/main" id="{BB0EEB7D-D826-E3F2-7052-0784429F2E08}"/>
              </a:ext>
            </a:extLst>
          </p:cNvPr>
          <p:cNvSpPr txBox="1"/>
          <p:nvPr/>
        </p:nvSpPr>
        <p:spPr>
          <a:xfrm>
            <a:off x="5030282" y="2764638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dirty="0">
                <a:latin typeface="Symbol" panose="05050102010706020507" pitchFamily="18" charset="2"/>
                <a:sym typeface="Symbol" panose="05050102010706020507" pitchFamily="18" charset="2"/>
              </a:rPr>
              <a:t></a:t>
            </a:r>
            <a:endParaRPr lang="es-E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QuadreDeText 8">
                <a:extLst>
                  <a:ext uri="{FF2B5EF4-FFF2-40B4-BE49-F238E27FC236}">
                    <a16:creationId xmlns:a16="http://schemas.microsoft.com/office/drawing/2014/main" id="{8EABB1BB-4DEE-FAB8-65A8-D4FDBD85842A}"/>
                  </a:ext>
                </a:extLst>
              </p:cNvPr>
              <p:cNvSpPr txBox="1"/>
              <p:nvPr/>
            </p:nvSpPr>
            <p:spPr>
              <a:xfrm>
                <a:off x="7946180" y="608597"/>
                <a:ext cx="3298846" cy="783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a-ES" dirty="0"/>
                  <a:t>The angular </a:t>
                </a:r>
                <a:r>
                  <a:rPr lang="ca-ES" dirty="0" err="1"/>
                  <a:t>distribution</a:t>
                </a:r>
                <a:r>
                  <a:rPr lang="ca-ES" dirty="0"/>
                  <a:t> of </a:t>
                </a:r>
                <a:r>
                  <a:rPr lang="ca-ES" dirty="0" err="1"/>
                  <a:t>the</a:t>
                </a:r>
                <a:r>
                  <a:rPr lang="ca-ES" dirty="0"/>
                  <a:t> </a:t>
                </a:r>
                <a:r>
                  <a:rPr lang="ca-ES" dirty="0" err="1"/>
                  <a:t>photons</a:t>
                </a:r>
                <a:r>
                  <a:rPr lang="ca-ES" dirty="0"/>
                  <a:t> 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ca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a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ca-E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ca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ca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ca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ca-E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ca-E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ca-E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ca-E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ca-ES" dirty="0"/>
                  <a:t>is uniform:</a:t>
                </a:r>
              </a:p>
            </p:txBody>
          </p:sp>
        </mc:Choice>
        <mc:Fallback>
          <p:sp>
            <p:nvSpPr>
              <p:cNvPr id="9" name="QuadreDeText 8">
                <a:extLst>
                  <a:ext uri="{FF2B5EF4-FFF2-40B4-BE49-F238E27FC236}">
                    <a16:creationId xmlns:a16="http://schemas.microsoft.com/office/drawing/2014/main" id="{8EABB1BB-4DEE-FAB8-65A8-D4FDBD8584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6180" y="608597"/>
                <a:ext cx="3298846" cy="783869"/>
              </a:xfrm>
              <a:prstGeom prst="rect">
                <a:avLst/>
              </a:prstGeom>
              <a:blipFill>
                <a:blip r:embed="rId2"/>
                <a:stretch>
                  <a:fillRect l="-1664" t="-4688" b="-390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QuadreDeText 11">
                <a:extLst>
                  <a:ext uri="{FF2B5EF4-FFF2-40B4-BE49-F238E27FC236}">
                    <a16:creationId xmlns:a16="http://schemas.microsoft.com/office/drawing/2014/main" id="{02AE05BE-A77F-A565-AE9D-7997AE1D0BB3}"/>
                  </a:ext>
                </a:extLst>
              </p:cNvPr>
              <p:cNvSpPr txBox="1"/>
              <p:nvPr/>
            </p:nvSpPr>
            <p:spPr>
              <a:xfrm>
                <a:off x="8908508" y="1549593"/>
                <a:ext cx="1136721" cy="524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ca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a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ca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ca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a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ca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ca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12" name="QuadreDeText 11">
                <a:extLst>
                  <a:ext uri="{FF2B5EF4-FFF2-40B4-BE49-F238E27FC236}">
                    <a16:creationId xmlns:a16="http://schemas.microsoft.com/office/drawing/2014/main" id="{02AE05BE-A77F-A565-AE9D-7997AE1D0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8508" y="1549593"/>
                <a:ext cx="1136721" cy="5241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QuadreDeText 12">
            <a:extLst>
              <a:ext uri="{FF2B5EF4-FFF2-40B4-BE49-F238E27FC236}">
                <a16:creationId xmlns:a16="http://schemas.microsoft.com/office/drawing/2014/main" id="{936AAF6C-D657-B7A8-46ED-666E9EE4352D}"/>
              </a:ext>
            </a:extLst>
          </p:cNvPr>
          <p:cNvSpPr txBox="1"/>
          <p:nvPr/>
        </p:nvSpPr>
        <p:spPr>
          <a:xfrm>
            <a:off x="5218980" y="3579246"/>
            <a:ext cx="346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a-ES" sz="2400" dirty="0"/>
              <a:t>d</a:t>
            </a:r>
            <a:endParaRPr lang="es-ES" sz="2400" dirty="0"/>
          </a:p>
        </p:txBody>
      </p:sp>
      <p:sp>
        <p:nvSpPr>
          <p:cNvPr id="17" name="QuadreDeText 16">
            <a:extLst>
              <a:ext uri="{FF2B5EF4-FFF2-40B4-BE49-F238E27FC236}">
                <a16:creationId xmlns:a16="http://schemas.microsoft.com/office/drawing/2014/main" id="{6AA9CBB6-22F2-429D-1211-915992040413}"/>
              </a:ext>
            </a:extLst>
          </p:cNvPr>
          <p:cNvSpPr txBox="1"/>
          <p:nvPr/>
        </p:nvSpPr>
        <p:spPr>
          <a:xfrm>
            <a:off x="7113382" y="2283897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dirty="0"/>
              <a:t>y</a:t>
            </a:r>
            <a:endParaRPr lang="es-ES" sz="2400" dirty="0"/>
          </a:p>
        </p:txBody>
      </p:sp>
      <p:cxnSp>
        <p:nvCxnSpPr>
          <p:cNvPr id="20" name="Connector recte 19">
            <a:extLst>
              <a:ext uri="{FF2B5EF4-FFF2-40B4-BE49-F238E27FC236}">
                <a16:creationId xmlns:a16="http://schemas.microsoft.com/office/drawing/2014/main" id="{32E80058-B90B-CC2A-1BF6-7BB7CAF294D3}"/>
              </a:ext>
            </a:extLst>
          </p:cNvPr>
          <p:cNvCxnSpPr/>
          <p:nvPr/>
        </p:nvCxnSpPr>
        <p:spPr>
          <a:xfrm>
            <a:off x="7086797" y="876753"/>
            <a:ext cx="0" cy="266149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QuadreDeText 20">
            <a:extLst>
              <a:ext uri="{FF2B5EF4-FFF2-40B4-BE49-F238E27FC236}">
                <a16:creationId xmlns:a16="http://schemas.microsoft.com/office/drawing/2014/main" id="{E5ADD74E-EC12-FBB3-7E17-DD6DC588000F}"/>
              </a:ext>
            </a:extLst>
          </p:cNvPr>
          <p:cNvSpPr txBox="1"/>
          <p:nvPr/>
        </p:nvSpPr>
        <p:spPr>
          <a:xfrm>
            <a:off x="7946180" y="2418887"/>
            <a:ext cx="3298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err="1"/>
              <a:t>We</a:t>
            </a:r>
            <a:r>
              <a:rPr lang="ca-ES" dirty="0"/>
              <a:t> </a:t>
            </a:r>
            <a:r>
              <a:rPr lang="ca-ES" dirty="0" err="1"/>
              <a:t>have</a:t>
            </a:r>
            <a:r>
              <a:rPr lang="ca-ES" dirty="0"/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QuadreDeText 22">
                <a:extLst>
                  <a:ext uri="{FF2B5EF4-FFF2-40B4-BE49-F238E27FC236}">
                    <a16:creationId xmlns:a16="http://schemas.microsoft.com/office/drawing/2014/main" id="{BD0551AA-848D-22FC-615B-D4DE70B468CC}"/>
                  </a:ext>
                </a:extLst>
              </p:cNvPr>
              <p:cNvSpPr txBox="1"/>
              <p:nvPr/>
            </p:nvSpPr>
            <p:spPr>
              <a:xfrm>
                <a:off x="8335497" y="2954703"/>
                <a:ext cx="2912400" cy="4742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ca-ES" b="0" i="0" smtClean="0">
                          <a:latin typeface="Cambria Math" panose="02040503050406030204" pitchFamily="18" charset="0"/>
                        </a:rPr>
                        <m:t>tan</m:t>
                      </m:r>
                      <m:d>
                        <m:dPr>
                          <m:ctrlPr>
                            <a:rPr lang="ca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a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ca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ca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a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ca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ca-E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  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ca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ca-E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atan</m:t>
                      </m:r>
                      <m:r>
                        <a:rPr lang="ca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ca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a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ca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ca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23" name="QuadreDeText 22">
                <a:extLst>
                  <a:ext uri="{FF2B5EF4-FFF2-40B4-BE49-F238E27FC236}">
                    <a16:creationId xmlns:a16="http://schemas.microsoft.com/office/drawing/2014/main" id="{BD0551AA-848D-22FC-615B-D4DE70B46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5497" y="2954703"/>
                <a:ext cx="2912400" cy="4742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QuadreDeText 23">
            <a:extLst>
              <a:ext uri="{FF2B5EF4-FFF2-40B4-BE49-F238E27FC236}">
                <a16:creationId xmlns:a16="http://schemas.microsoft.com/office/drawing/2014/main" id="{258CA7F9-EA08-2AB4-AFF2-000041374993}"/>
              </a:ext>
            </a:extLst>
          </p:cNvPr>
          <p:cNvSpPr txBox="1"/>
          <p:nvPr/>
        </p:nvSpPr>
        <p:spPr>
          <a:xfrm>
            <a:off x="7946180" y="3778270"/>
            <a:ext cx="3298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err="1"/>
              <a:t>Thus</a:t>
            </a:r>
            <a:r>
              <a:rPr lang="ca-ES" dirty="0"/>
              <a:t> </a:t>
            </a:r>
            <a:r>
              <a:rPr lang="ca-ES" dirty="0" err="1"/>
              <a:t>we</a:t>
            </a:r>
            <a:r>
              <a:rPr lang="ca-ES" dirty="0"/>
              <a:t> can </a:t>
            </a:r>
            <a:r>
              <a:rPr lang="ca-ES" dirty="0" err="1"/>
              <a:t>derive</a:t>
            </a:r>
            <a:r>
              <a:rPr lang="ca-ES" dirty="0"/>
              <a:t> </a:t>
            </a:r>
            <a:r>
              <a:rPr lang="ca-ES" dirty="0" err="1"/>
              <a:t>the</a:t>
            </a:r>
            <a:r>
              <a:rPr lang="ca-ES" dirty="0"/>
              <a:t> PDF of y: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QuadreDeText 25">
                <a:extLst>
                  <a:ext uri="{FF2B5EF4-FFF2-40B4-BE49-F238E27FC236}">
                    <a16:creationId xmlns:a16="http://schemas.microsoft.com/office/drawing/2014/main" id="{C5201C79-F9D6-A696-4D3C-A272C020F0FD}"/>
                  </a:ext>
                </a:extLst>
              </p:cNvPr>
              <p:cNvSpPr txBox="1"/>
              <p:nvPr/>
            </p:nvSpPr>
            <p:spPr>
              <a:xfrm>
                <a:off x="8078777" y="4507614"/>
                <a:ext cx="3429529" cy="7450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ca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ca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ca-E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ca-E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ca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ca-ES" b="0" i="1" smtClean="0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den>
                          </m:f>
                        </m:e>
                      </m:d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ca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a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ca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ca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(1+</m:t>
                          </m:r>
                          <m:sSup>
                            <m:sSupPr>
                              <m:ctrlPr>
                                <a:rPr lang="ca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ca-E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ca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ca-E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ca-E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den>
                              </m:f>
                              <m:r>
                                <a:rPr lang="ca-E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ca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26" name="QuadreDeText 25">
                <a:extLst>
                  <a:ext uri="{FF2B5EF4-FFF2-40B4-BE49-F238E27FC236}">
                    <a16:creationId xmlns:a16="http://schemas.microsoft.com/office/drawing/2014/main" id="{C5201C79-F9D6-A696-4D3C-A272C020F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8777" y="4507614"/>
                <a:ext cx="3429529" cy="7450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QuadreDeText 29">
            <a:extLst>
              <a:ext uri="{FF2B5EF4-FFF2-40B4-BE49-F238E27FC236}">
                <a16:creationId xmlns:a16="http://schemas.microsoft.com/office/drawing/2014/main" id="{1EA489C2-3A57-BE81-8627-04521482BC1A}"/>
              </a:ext>
            </a:extLst>
          </p:cNvPr>
          <p:cNvSpPr txBox="1"/>
          <p:nvPr/>
        </p:nvSpPr>
        <p:spPr>
          <a:xfrm>
            <a:off x="7946180" y="5534035"/>
            <a:ext cx="3298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 err="1"/>
              <a:t>Which</a:t>
            </a:r>
            <a:r>
              <a:rPr lang="ca-ES" dirty="0"/>
              <a:t> is a </a:t>
            </a:r>
            <a:r>
              <a:rPr lang="ca-ES" dirty="0" err="1"/>
              <a:t>Cauchy</a:t>
            </a:r>
            <a:r>
              <a:rPr lang="ca-ES" dirty="0"/>
              <a:t> </a:t>
            </a:r>
            <a:r>
              <a:rPr lang="ca-ES" dirty="0" err="1"/>
              <a:t>distribution</a:t>
            </a:r>
            <a:endParaRPr lang="ca-ES" dirty="0"/>
          </a:p>
        </p:txBody>
      </p:sp>
      <p:sp>
        <p:nvSpPr>
          <p:cNvPr id="31" name="QuadreDeText 30">
            <a:extLst>
              <a:ext uri="{FF2B5EF4-FFF2-40B4-BE49-F238E27FC236}">
                <a16:creationId xmlns:a16="http://schemas.microsoft.com/office/drawing/2014/main" id="{B643C17D-929F-09CD-965C-531003691B58}"/>
              </a:ext>
            </a:extLst>
          </p:cNvPr>
          <p:cNvSpPr txBox="1"/>
          <p:nvPr/>
        </p:nvSpPr>
        <p:spPr>
          <a:xfrm>
            <a:off x="7055368" y="3405359"/>
            <a:ext cx="409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200" dirty="0"/>
              <a:t>y=0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37797061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78</Words>
  <Application>Microsoft Office PowerPoint</Application>
  <PresentationFormat>Pantalla panoràmica</PresentationFormat>
  <Paragraphs>14</Paragraphs>
  <Slides>2</Slides>
  <Notes>0</Notes>
  <HiddenSlides>0</HiddenSlides>
  <MMClips>0</MMClips>
  <ScaleCrop>false</ScaleCrop>
  <HeadingPairs>
    <vt:vector size="6" baseType="variant">
      <vt:variant>
        <vt:lpstr>Tipus de lletra utilitzats</vt:lpstr>
      </vt:variant>
      <vt:variant>
        <vt:i4>5</vt:i4>
      </vt:variant>
      <vt:variant>
        <vt:lpstr>Tema</vt:lpstr>
      </vt:variant>
      <vt:variant>
        <vt:i4>1</vt:i4>
      </vt:variant>
      <vt:variant>
        <vt:lpstr>Títols de les diapositives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Symbol</vt:lpstr>
      <vt:lpstr>Tema de Office</vt:lpstr>
      <vt:lpstr>Presentació del PowerPoint</vt:lpstr>
      <vt:lpstr>Presentació del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Francesc Xavier Luri Carrascoso</dc:creator>
  <cp:lastModifiedBy>Francesc Xavier Luri Carrascoso</cp:lastModifiedBy>
  <cp:revision>10</cp:revision>
  <dcterms:created xsi:type="dcterms:W3CDTF">2020-10-28T13:51:25Z</dcterms:created>
  <dcterms:modified xsi:type="dcterms:W3CDTF">2024-08-23T11:22:45Z</dcterms:modified>
</cp:coreProperties>
</file>