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1" r:id="rId4"/>
    <p:sldId id="264" r:id="rId5"/>
    <p:sldId id="270" r:id="rId6"/>
    <p:sldId id="267" r:id="rId7"/>
    <p:sldId id="268" r:id="rId8"/>
    <p:sldId id="269" r:id="rId9"/>
    <p:sldId id="265" r:id="rId10"/>
    <p:sldId id="271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4"/>
    <p:restoredTop sz="85815"/>
  </p:normalViewPr>
  <p:slideViewPr>
    <p:cSldViewPr snapToGrid="0" snapToObjects="1" showGuides="1">
      <p:cViewPr>
        <p:scale>
          <a:sx n="120" d="100"/>
          <a:sy n="120" d="100"/>
        </p:scale>
        <p:origin x="1968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6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9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2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5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7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0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0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6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8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9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DFF73-D480-144E-A535-5E58F29F2980}" type="datetimeFigureOut">
              <a:rPr lang="en-US" smtClean="0"/>
              <a:t>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5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2875999" y="624348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95022" y="6074660"/>
            <a:ext cx="1309974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error tuple</a:t>
            </a:r>
          </a:p>
        </p:txBody>
      </p:sp>
      <p:sp>
        <p:nvSpPr>
          <p:cNvPr id="56" name="Oval 55"/>
          <p:cNvSpPr/>
          <p:nvPr/>
        </p:nvSpPr>
        <p:spPr>
          <a:xfrm>
            <a:off x="4997498" y="624348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92697" y="6074660"/>
            <a:ext cx="72167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tuple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067530" y="2617513"/>
            <a:ext cx="5063801" cy="3100862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637209" y="3175460"/>
            <a:ext cx="2429185" cy="2453568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4085664" y="2417342"/>
            <a:ext cx="296173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891367" y="3207045"/>
            <a:ext cx="1438083" cy="2511330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1367" y="3635689"/>
            <a:ext cx="1484152" cy="1708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235582"/>
            <a:ext cx="1202573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log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57134" y="1448032"/>
            <a:ext cx="2139217" cy="178885"/>
            <a:chOff x="3157134" y="1063984"/>
            <a:chExt cx="2139217" cy="178885"/>
          </a:xfrm>
          <a:effectLst/>
        </p:grpSpPr>
        <p:sp>
          <p:nvSpPr>
            <p:cNvPr id="2" name="Oval 1"/>
            <p:cNvSpPr/>
            <p:nvPr/>
          </p:nvSpPr>
          <p:spPr>
            <a:xfrm>
              <a:off x="315713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48385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810578" y="1063984"/>
              <a:ext cx="178885" cy="17888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137300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464022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79074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11746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157134" y="1696816"/>
            <a:ext cx="2139217" cy="178885"/>
            <a:chOff x="3157134" y="1312768"/>
            <a:chExt cx="2139217" cy="178885"/>
          </a:xfrm>
          <a:effectLst/>
        </p:grpSpPr>
        <p:sp>
          <p:nvSpPr>
            <p:cNvPr id="14" name="Oval 13"/>
            <p:cNvSpPr/>
            <p:nvPr/>
          </p:nvSpPr>
          <p:spPr>
            <a:xfrm>
              <a:off x="3157134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48385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810578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137300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464022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790744" y="1312768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11746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57134" y="1945600"/>
            <a:ext cx="2139217" cy="178885"/>
            <a:chOff x="3157134" y="1561552"/>
            <a:chExt cx="2139217" cy="178885"/>
          </a:xfrm>
          <a:effectLst/>
        </p:grpSpPr>
        <p:sp>
          <p:nvSpPr>
            <p:cNvPr id="21" name="Oval 20"/>
            <p:cNvSpPr/>
            <p:nvPr/>
          </p:nvSpPr>
          <p:spPr>
            <a:xfrm>
              <a:off x="315713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483856" y="1561552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810578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137300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464022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79074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117466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054884" y="918644"/>
            <a:ext cx="1157689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Database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6" y="1084645"/>
            <a:ext cx="1230822" cy="1230822"/>
          </a:xfrm>
          <a:prstGeom prst="rect">
            <a:avLst/>
          </a:prstGeom>
          <a:effectLst/>
        </p:spPr>
      </p:pic>
      <p:sp>
        <p:nvSpPr>
          <p:cNvPr id="29" name="TextBox 28"/>
          <p:cNvSpPr txBox="1"/>
          <p:nvPr/>
        </p:nvSpPr>
        <p:spPr>
          <a:xfrm>
            <a:off x="984209" y="919609"/>
            <a:ext cx="792076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Users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143495" y="1711427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62290" y="2656809"/>
            <a:ext cx="141577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cap="small" dirty="0" err="1" smtClean="0">
                <a:latin typeface="Alegreya" charset="0"/>
                <a:ea typeface="Alegreya" charset="0"/>
                <a:cs typeface="Alegreya" charset="0"/>
              </a:rPr>
              <a:t>QueryXRay</a:t>
            </a:r>
            <a:endParaRPr lang="en-US" sz="2000" cap="small" dirty="0" smtClean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71635" y="3799711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Tuple, Query, &amp; Attribute Slicing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704117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Incremental Repair</a:t>
            </a:r>
          </a:p>
        </p:txBody>
      </p:sp>
      <p:cxnSp>
        <p:nvCxnSpPr>
          <p:cNvPr id="45" name="Straight Arrow Connector 44"/>
          <p:cNvCxnSpPr>
            <a:stCxn id="64" idx="2"/>
            <a:endCxn id="65" idx="0"/>
          </p:cNvCxnSpPr>
          <p:nvPr/>
        </p:nvCxnSpPr>
        <p:spPr>
          <a:xfrm>
            <a:off x="4257769" y="4043706"/>
            <a:ext cx="1633" cy="4190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5" idx="3"/>
          </p:cNvCxnSpPr>
          <p:nvPr/>
        </p:nvCxnSpPr>
        <p:spPr>
          <a:xfrm>
            <a:off x="5222635" y="4788071"/>
            <a:ext cx="414573" cy="338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209120" y="932479"/>
            <a:ext cx="1576072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diagnoses &amp;</a:t>
            </a:r>
          </a:p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73464" y="3195668"/>
            <a:ext cx="127150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Alegreya" charset="0"/>
                <a:ea typeface="Alegreya" charset="0"/>
                <a:cs typeface="Alegreya" charset="0"/>
              </a:rPr>
              <a:t>Optimizer</a:t>
            </a:r>
          </a:p>
        </p:txBody>
      </p:sp>
      <p:sp>
        <p:nvSpPr>
          <p:cNvPr id="57" name="Down Arrow 56"/>
          <p:cNvSpPr/>
          <p:nvPr/>
        </p:nvSpPr>
        <p:spPr>
          <a:xfrm rot="16200000">
            <a:off x="2652358" y="4344052"/>
            <a:ext cx="296173" cy="923715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8" name="Down Arrow 57"/>
          <p:cNvSpPr/>
          <p:nvPr/>
        </p:nvSpPr>
        <p:spPr>
          <a:xfrm rot="10800000">
            <a:off x="6851801" y="1665376"/>
            <a:ext cx="296173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48466" y="886759"/>
            <a:ext cx="2788743" cy="153119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4" name="Rectangle 63"/>
          <p:cNvSpPr/>
          <p:nvPr/>
        </p:nvSpPr>
        <p:spPr>
          <a:xfrm>
            <a:off x="3292903" y="3369708"/>
            <a:ext cx="1929732" cy="67399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Outlier Removal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296169" y="4462710"/>
            <a:ext cx="1926466" cy="65072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MILP Encoding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25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59488" y="340246"/>
            <a:ext cx="8984512" cy="5943600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53248" y="617537"/>
            <a:ext cx="5269428" cy="923330"/>
            <a:chOff x="2721144" y="617537"/>
            <a:chExt cx="5269428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2721144" y="617537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595959"/>
                  </a:solidFill>
                  <a:latin typeface="Gill Sans"/>
                  <a:cs typeface="Gill Sans"/>
                </a:rPr>
                <a:t>Q</a:t>
              </a:r>
              <a:r>
                <a:rPr lang="en-US" sz="5400" baseline="-25000" dirty="0" smtClean="0">
                  <a:solidFill>
                    <a:srgbClr val="595959"/>
                  </a:solidFill>
                  <a:latin typeface="Gill Sans"/>
                  <a:cs typeface="Gill Sans"/>
                </a:rPr>
                <a:t>2</a:t>
              </a:r>
              <a:endParaRPr lang="en-US" sz="5400" dirty="0" smtClean="0">
                <a:solidFill>
                  <a:srgbClr val="595959"/>
                </a:solidFill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11524" y="617537"/>
              <a:ext cx="40790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UPDATE 	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T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endParaRPr>
            </a:p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SET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 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		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income += 950 </a:t>
              </a:r>
              <a:endParaRPr lang="en-US" strike="sngStrike" dirty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endParaRP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 WHERE 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 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income </a:t>
              </a:r>
              <a:r>
                <a:rPr lang="zh-CN" altLang="zh-CN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&lt;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 </a:t>
              </a:r>
              <a:r>
                <a:rPr lang="en-US" altLang="zh-CN" strike="sngStrike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10000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  <a:latin typeface="Gill Sans"/>
                  <a:ea typeface="Gill Sans" charset="0"/>
                  <a:cs typeface="Gill Sans"/>
                </a:rPr>
                <a:t>1000</a:t>
              </a:r>
              <a:endParaRPr lang="en-US" dirty="0">
                <a:solidFill>
                  <a:srgbClr val="FF0000"/>
                </a:solidFill>
                <a:latin typeface="Gill Sans"/>
                <a:ea typeface="Gill Sans" charset="0"/>
                <a:cs typeface="Gill San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77100" y="1814374"/>
            <a:ext cx="8621724" cy="4125426"/>
            <a:chOff x="377100" y="1814374"/>
            <a:chExt cx="8621724" cy="4125426"/>
          </a:xfrm>
        </p:grpSpPr>
        <p:grpSp>
          <p:nvGrpSpPr>
            <p:cNvPr id="29" name="Group 28"/>
            <p:cNvGrpSpPr/>
            <p:nvPr/>
          </p:nvGrpSpPr>
          <p:grpSpPr>
            <a:xfrm>
              <a:off x="5004918" y="1814374"/>
              <a:ext cx="3993906" cy="4125426"/>
              <a:chOff x="214052" y="1998931"/>
              <a:chExt cx="3993906" cy="412542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395309" y="1998931"/>
                <a:ext cx="1560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595959"/>
                    </a:solidFill>
                    <a:latin typeface="Gill Sans"/>
                    <a:cs typeface="Gill Sans"/>
                  </a:rPr>
                  <a:t>Alternative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22343" y="2923277"/>
                <a:ext cx="355901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UPDATE 	T</a:t>
                </a:r>
              </a:p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SET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income =  </a:t>
                </a:r>
                <a:r>
                  <a:rPr lang="en-US" b="1" dirty="0">
                    <a:solidFill>
                      <a:srgbClr val="FF0000"/>
                    </a:solidFill>
                    <a:latin typeface="Gill Sans"/>
                    <a:ea typeface="Gill Sans" charset="0"/>
                    <a:cs typeface="Gill Sans"/>
                  </a:rPr>
                  <a:t>1.</a:t>
                </a:r>
                <a:r>
                  <a:rPr lang="en-US" altLang="zh-CN" b="1" dirty="0">
                    <a:solidFill>
                      <a:srgbClr val="FF0000"/>
                    </a:solidFill>
                    <a:latin typeface="Gill Sans"/>
                    <a:ea typeface="Gill Sans" charset="0"/>
                    <a:cs typeface="Gill Sans"/>
                  </a:rPr>
                  <a:t>1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 *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income </a:t>
                </a:r>
                <a:endParaRPr lang="en-US" strike="sngStrike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endParaRPr>
              </a:p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 WHERE 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income </a:t>
                </a:r>
                <a:r>
                  <a:rPr lang="zh-CN" altLang="zh-CN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&lt;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 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Gill Sans"/>
                    <a:ea typeface="Gill Sans" charset="0"/>
                    <a:cs typeface="Gill Sans"/>
                  </a:rPr>
                  <a:t>9500</a:t>
                </a:r>
                <a:endParaRPr lang="en-US" b="1" dirty="0">
                  <a:solidFill>
                    <a:srgbClr val="FF0000"/>
                  </a:solidFill>
                  <a:latin typeface="Gill Sans"/>
                  <a:ea typeface="Gill Sans" charset="0"/>
                  <a:cs typeface="Gill Sans"/>
                </a:endParaRPr>
              </a:p>
            </p:txBody>
          </p:sp>
          <p:graphicFrame>
            <p:nvGraphicFramePr>
              <p:cNvPr id="11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75181447"/>
                  </p:ext>
                </p:extLst>
              </p:nvPr>
            </p:nvGraphicFramePr>
            <p:xfrm>
              <a:off x="214052" y="4295557"/>
              <a:ext cx="3993906" cy="182880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758699"/>
                    <a:gridCol w="758699"/>
                    <a:gridCol w="1231096"/>
                    <a:gridCol w="1245412"/>
                  </a:tblGrid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rgbClr val="595959"/>
                              </a:solidFill>
                              <a:latin typeface="Gill Sans"/>
                              <a:cs typeface="Gill Sans"/>
                            </a:rPr>
                            <a:t>ID</a:t>
                          </a:r>
                          <a:endParaRPr lang="en-US" sz="1800" b="0" u="none" dirty="0">
                            <a:solidFill>
                              <a:srgbClr val="595959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rgbClr val="595959"/>
                              </a:solidFill>
                              <a:latin typeface="Gill Sans"/>
                              <a:cs typeface="Gill Sans"/>
                            </a:rPr>
                            <a:t>tax</a:t>
                          </a:r>
                          <a:endParaRPr lang="en-US" sz="1800" b="0" u="none" dirty="0">
                            <a:solidFill>
                              <a:srgbClr val="595959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rgbClr val="595959"/>
                              </a:solidFill>
                              <a:latin typeface="Gill Sans"/>
                              <a:cs typeface="Gill Sans"/>
                            </a:rPr>
                            <a:t>income</a:t>
                          </a:r>
                          <a:endParaRPr lang="en-US" sz="1800" b="0" u="none" dirty="0">
                            <a:solidFill>
                              <a:srgbClr val="595959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rgbClr val="595959"/>
                              </a:solidFill>
                              <a:latin typeface="Gill Sans"/>
                              <a:cs typeface="Gill Sans"/>
                            </a:rPr>
                            <a:t>pay</a:t>
                          </a:r>
                          <a:endParaRPr lang="en-US" sz="1800" b="0" u="none" dirty="0">
                            <a:solidFill>
                              <a:srgbClr val="595959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t1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1" dirty="0" smtClean="0">
                              <a:solidFill>
                                <a:schemeClr val="accent1"/>
                              </a:solidFill>
                              <a:latin typeface="Gill Sans"/>
                              <a:cs typeface="Gill Sans"/>
                            </a:rPr>
                            <a:t>1045</a:t>
                          </a:r>
                          <a:endParaRPr lang="en-US" sz="1800" b="1" dirty="0">
                            <a:solidFill>
                              <a:schemeClr val="accent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1" dirty="0" smtClean="0">
                              <a:solidFill>
                                <a:schemeClr val="accent1"/>
                              </a:solidFill>
                              <a:latin typeface="Gill Sans"/>
                              <a:cs typeface="Gill Sans"/>
                            </a:rPr>
                            <a:t>10450</a:t>
                          </a:r>
                          <a:endParaRPr lang="en-US" sz="1800" b="1" dirty="0">
                            <a:solidFill>
                              <a:schemeClr val="accent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accent1"/>
                              </a:solidFill>
                              <a:latin typeface="Gill Sans"/>
                              <a:cs typeface="Gill Sans"/>
                            </a:rPr>
                            <a:t>9</a:t>
                          </a:r>
                          <a:r>
                            <a:rPr lang="en-US" altLang="zh-CN" sz="1800" b="1" dirty="0" smtClean="0">
                              <a:solidFill>
                                <a:schemeClr val="accent1"/>
                              </a:solidFill>
                              <a:latin typeface="Gill Sans"/>
                              <a:cs typeface="Gill Sans"/>
                            </a:rPr>
                            <a:t>405</a:t>
                          </a:r>
                          <a:endParaRPr lang="en-US" sz="1800" b="1" dirty="0">
                            <a:solidFill>
                              <a:schemeClr val="accent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t2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2</a:t>
                          </a:r>
                          <a:r>
                            <a:rPr lang="en-US" altLang="zh-CN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2500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/>
                              </a:solidFill>
                              <a:latin typeface="Gill Sans"/>
                              <a:cs typeface="Gill Sans"/>
                            </a:rPr>
                            <a:t>94000</a:t>
                          </a:r>
                          <a:endParaRPr lang="en-US" sz="1800" b="0" dirty="0">
                            <a:solidFill>
                              <a:schemeClr val="bg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67500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t3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rgbClr val="7F7F7F"/>
                              </a:solidFill>
                              <a:latin typeface="Gill Sans"/>
                              <a:cs typeface="Gill Sans"/>
                            </a:rPr>
                            <a:t>2</a:t>
                          </a:r>
                          <a:r>
                            <a:rPr lang="en-US" altLang="zh-CN" sz="1800" b="0" dirty="0" smtClean="0">
                              <a:solidFill>
                                <a:srgbClr val="7F7F7F"/>
                              </a:solidFill>
                              <a:latin typeface="Gill Sans"/>
                              <a:cs typeface="Gill Sans"/>
                            </a:rPr>
                            <a:t>1500</a:t>
                          </a:r>
                          <a:endParaRPr lang="en-US" sz="1800" b="0" dirty="0">
                            <a:solidFill>
                              <a:srgbClr val="7F7F7F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kern="12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ea typeface="+mn-ea"/>
                              <a:cs typeface="Gill Sans"/>
                            </a:rPr>
                            <a:t>86000</a:t>
                          </a:r>
                          <a:endParaRPr lang="en-US" sz="1800" kern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ea typeface="+mn-ea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0" dirty="0" smtClean="0">
                              <a:solidFill>
                                <a:srgbClr val="7F7F7F"/>
                              </a:solidFill>
                              <a:latin typeface="Gill Sans"/>
                              <a:cs typeface="Gill Sans"/>
                            </a:rPr>
                            <a:t>64500</a:t>
                          </a:r>
                          <a:endParaRPr lang="en-US" sz="1800" b="0" dirty="0">
                            <a:solidFill>
                              <a:srgbClr val="7F7F7F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bg1"/>
                              </a:solidFill>
                              <a:latin typeface="Gill Sans"/>
                              <a:cs typeface="Gill Sans"/>
                            </a:rPr>
                            <a:t>t9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1" dirty="0" smtClean="0">
                              <a:solidFill>
                                <a:schemeClr val="bg1"/>
                              </a:solidFill>
                              <a:latin typeface="Gill Sans"/>
                              <a:cs typeface="Gill Sans"/>
                            </a:rPr>
                            <a:t>990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1" dirty="0" smtClean="0">
                              <a:solidFill>
                                <a:schemeClr val="bg1"/>
                              </a:solidFill>
                              <a:latin typeface="Gill Sans"/>
                              <a:cs typeface="Gill Sans"/>
                            </a:rPr>
                            <a:t>9900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1" dirty="0" smtClean="0">
                              <a:solidFill>
                                <a:schemeClr val="bg1"/>
                              </a:solidFill>
                              <a:latin typeface="Gill Sans"/>
                              <a:cs typeface="Gill Sans"/>
                            </a:rPr>
                            <a:t>8910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</a:tr>
                </a:tbl>
              </a:graphicData>
            </a:graphic>
          </p:graphicFrame>
          <p:grpSp>
            <p:nvGrpSpPr>
              <p:cNvPr id="24" name="Group 23"/>
              <p:cNvGrpSpPr/>
              <p:nvPr/>
            </p:nvGrpSpPr>
            <p:grpSpPr>
              <a:xfrm>
                <a:off x="1592112" y="2424231"/>
                <a:ext cx="1282109" cy="461665"/>
                <a:chOff x="1600392" y="2424231"/>
                <a:chExt cx="1282109" cy="461665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1600392" y="2424231"/>
                  <a:ext cx="54063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  <a:latin typeface="Gill Sans"/>
                      <a:cs typeface="Gill Sans"/>
                    </a:rPr>
                    <a:t>Q</a:t>
                  </a:r>
                  <a:r>
                    <a:rPr lang="zh-CN" altLang="zh-CN" sz="2400" baseline="-25000" dirty="0" smtClean="0">
                      <a:solidFill>
                        <a:srgbClr val="FF0000"/>
                      </a:solidFill>
                      <a:latin typeface="Gill Sans"/>
                      <a:cs typeface="Gill Sans"/>
                    </a:rPr>
                    <a:t>5</a:t>
                  </a:r>
                  <a:endParaRPr lang="en-US" sz="2400" dirty="0" smtClean="0">
                    <a:solidFill>
                      <a:srgbClr val="FF0000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103120" y="2470397"/>
                  <a:ext cx="7793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>
                          <a:lumMod val="50000"/>
                        </a:schemeClr>
                      </a:solidFill>
                      <a:latin typeface="Gill Sans"/>
                      <a:cs typeface="Gill Sans"/>
                    </a:rPr>
                    <a:t>10 sec</a:t>
                  </a:r>
                </a:p>
              </p:txBody>
            </p:sp>
          </p:grpSp>
        </p:grpSp>
        <p:grpSp>
          <p:nvGrpSpPr>
            <p:cNvPr id="28" name="Group 27"/>
            <p:cNvGrpSpPr/>
            <p:nvPr/>
          </p:nvGrpSpPr>
          <p:grpSpPr>
            <a:xfrm>
              <a:off x="377100" y="1814374"/>
              <a:ext cx="3928326" cy="3759666"/>
              <a:chOff x="4966216" y="1998931"/>
              <a:chExt cx="3928326" cy="3759666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5895793" y="1998931"/>
                <a:ext cx="13701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595959"/>
                    </a:solidFill>
                    <a:latin typeface="Gill Sans"/>
                    <a:cs typeface="Gill Sans"/>
                  </a:rPr>
                  <a:t>QueryFix</a:t>
                </a:r>
                <a:endParaRPr lang="en-US" sz="2400" dirty="0" smtClean="0">
                  <a:solidFill>
                    <a:srgbClr val="595959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360119" y="2923277"/>
                <a:ext cx="3534423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UPDATE</a:t>
                </a:r>
                <a:r>
                  <a:rPr lang="zh-CN" altLang="en-US" dirty="0" smtClean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 </a:t>
                </a:r>
                <a:r>
                  <a:rPr lang="en-US" altLang="zh-CN" dirty="0" smtClean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T</a:t>
                </a:r>
                <a:endParaRPr 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endParaRPr>
              </a:p>
              <a:p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SET</a:t>
                </a:r>
                <a:r>
                  <a:rPr lang="zh-CN" altLang="en-US" dirty="0" smtClean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income =  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income</a:t>
                </a:r>
                <a:r>
                  <a:rPr lang="zh-CN" altLang="en-US" dirty="0" smtClean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 </a:t>
                </a:r>
                <a:r>
                  <a:rPr lang="en-US" altLang="zh-CN" dirty="0" smtClean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+</a:t>
                </a:r>
                <a:r>
                  <a:rPr lang="zh-CN" altLang="en-US" dirty="0" smtClean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 </a:t>
                </a:r>
                <a:r>
                  <a:rPr lang="en-US" altLang="zh-CN" dirty="0" smtClean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950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 </a:t>
                </a:r>
                <a:endParaRPr lang="en-US" strike="sngStrike" dirty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endParaRPr>
              </a:p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 WHERE 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income </a:t>
                </a:r>
                <a:r>
                  <a:rPr lang="zh-CN" altLang="zh-CN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&lt;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  <a:latin typeface="Gill Sans"/>
                    <a:ea typeface="Gill Sans" charset="0"/>
                    <a:cs typeface="Gill Sans"/>
                  </a:rPr>
                  <a:t> </a:t>
                </a:r>
                <a:r>
                  <a:rPr lang="en-US" altLang="zh-CN" b="1" dirty="0" smtClean="0">
                    <a:solidFill>
                      <a:schemeClr val="accent1"/>
                    </a:solidFill>
                    <a:latin typeface="Gill Sans"/>
                    <a:ea typeface="Gill Sans" charset="0"/>
                    <a:cs typeface="Gill Sans"/>
                  </a:rPr>
                  <a:t>10000</a:t>
                </a:r>
                <a:endParaRPr lang="en-US" b="1" dirty="0">
                  <a:solidFill>
                    <a:schemeClr val="accent1"/>
                  </a:solidFill>
                  <a:latin typeface="Gill Sans"/>
                  <a:ea typeface="Gill Sans" charset="0"/>
                  <a:cs typeface="Gill Sans"/>
                </a:endParaRPr>
              </a:p>
            </p:txBody>
          </p:sp>
          <p:graphicFrame>
            <p:nvGraphicFramePr>
              <p:cNvPr id="1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33941241"/>
                  </p:ext>
                </p:extLst>
              </p:nvPr>
            </p:nvGraphicFramePr>
            <p:xfrm>
              <a:off x="4966216" y="4295557"/>
              <a:ext cx="3928326" cy="146304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746241"/>
                    <a:gridCol w="865030"/>
                    <a:gridCol w="1092094"/>
                    <a:gridCol w="1224961"/>
                  </a:tblGrid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ID</a:t>
                          </a:r>
                          <a:endParaRPr lang="en-US" sz="1800" b="0" u="non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tax</a:t>
                          </a:r>
                          <a:endParaRPr lang="en-US" sz="1800" b="0" u="non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income</a:t>
                          </a:r>
                          <a:endParaRPr lang="en-US" sz="1800" b="0" u="non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pay</a:t>
                          </a:r>
                          <a:endParaRPr lang="en-US" sz="1800" b="0" u="none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t1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1" dirty="0" smtClean="0">
                              <a:solidFill>
                                <a:schemeClr val="accent1"/>
                              </a:solidFill>
                              <a:latin typeface="Gill Sans"/>
                              <a:cs typeface="Gill Sans"/>
                            </a:rPr>
                            <a:t>1045</a:t>
                          </a:r>
                          <a:endParaRPr lang="en-US" sz="1800" b="1" dirty="0">
                            <a:solidFill>
                              <a:schemeClr val="accent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1" dirty="0" smtClean="0">
                              <a:solidFill>
                                <a:schemeClr val="accent1"/>
                              </a:solidFill>
                              <a:latin typeface="Gill Sans"/>
                              <a:cs typeface="Gill Sans"/>
                            </a:rPr>
                            <a:t>10450</a:t>
                          </a:r>
                          <a:endParaRPr lang="en-US" sz="1800" b="1" dirty="0">
                            <a:solidFill>
                              <a:schemeClr val="accent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accent1"/>
                              </a:solidFill>
                              <a:latin typeface="Gill Sans"/>
                              <a:cs typeface="Gill Sans"/>
                            </a:rPr>
                            <a:t>9</a:t>
                          </a:r>
                          <a:r>
                            <a:rPr lang="en-US" altLang="zh-CN" sz="1800" b="1" dirty="0" smtClean="0">
                              <a:solidFill>
                                <a:schemeClr val="accent1"/>
                              </a:solidFill>
                              <a:latin typeface="Gill Sans"/>
                              <a:cs typeface="Gill Sans"/>
                            </a:rPr>
                            <a:t>405</a:t>
                          </a:r>
                          <a:endParaRPr lang="en-US" sz="1800" b="1" dirty="0">
                            <a:solidFill>
                              <a:schemeClr val="accent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t2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2</a:t>
                          </a:r>
                          <a:r>
                            <a:rPr lang="en-US" altLang="zh-CN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2500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90000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67500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t3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rgbClr val="7F7F7F"/>
                              </a:solidFill>
                              <a:latin typeface="Gill Sans"/>
                              <a:cs typeface="Gill Sans"/>
                            </a:rPr>
                            <a:t>2</a:t>
                          </a:r>
                          <a:r>
                            <a:rPr lang="en-US" altLang="zh-CN" sz="1800" b="0" dirty="0" smtClean="0">
                              <a:solidFill>
                                <a:srgbClr val="7F7F7F"/>
                              </a:solidFill>
                              <a:latin typeface="Gill Sans"/>
                              <a:cs typeface="Gill Sans"/>
                            </a:rPr>
                            <a:t>1500</a:t>
                          </a:r>
                          <a:endParaRPr lang="en-US" sz="1800" b="0" dirty="0">
                            <a:solidFill>
                              <a:srgbClr val="7F7F7F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kern="12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ea typeface="+mn-ea"/>
                              <a:cs typeface="Gill Sans"/>
                            </a:rPr>
                            <a:t>86000</a:t>
                          </a:r>
                          <a:endParaRPr lang="en-US" sz="1800" kern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ea typeface="+mn-ea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0" dirty="0" smtClean="0">
                              <a:solidFill>
                                <a:srgbClr val="7F7F7F"/>
                              </a:solidFill>
                              <a:latin typeface="Gill Sans"/>
                              <a:cs typeface="Gill Sans"/>
                            </a:rPr>
                            <a:t>64500</a:t>
                          </a:r>
                          <a:endParaRPr lang="en-US" sz="1800" b="0" dirty="0">
                            <a:solidFill>
                              <a:srgbClr val="7F7F7F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  <p:grpSp>
            <p:nvGrpSpPr>
              <p:cNvPr id="25" name="Group 24"/>
              <p:cNvGrpSpPr/>
              <p:nvPr/>
            </p:nvGrpSpPr>
            <p:grpSpPr>
              <a:xfrm>
                <a:off x="5949563" y="2424231"/>
                <a:ext cx="1262642" cy="461665"/>
                <a:chOff x="6005818" y="2424231"/>
                <a:chExt cx="1262642" cy="461665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6005818" y="2424231"/>
                  <a:ext cx="54053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595959"/>
                      </a:solidFill>
                      <a:latin typeface="Gill Sans"/>
                      <a:cs typeface="Gill Sans"/>
                    </a:rPr>
                    <a:t>Q</a:t>
                  </a:r>
                  <a:r>
                    <a:rPr lang="en-US" sz="2400" baseline="-25000" dirty="0" smtClean="0">
                      <a:solidFill>
                        <a:srgbClr val="595959"/>
                      </a:solidFill>
                      <a:latin typeface="Gill Sans"/>
                      <a:cs typeface="Gill Sans"/>
                    </a:rPr>
                    <a:t>2</a:t>
                  </a:r>
                  <a:endParaRPr lang="en-US" sz="2400" dirty="0" smtClean="0">
                    <a:solidFill>
                      <a:srgbClr val="595959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6553200" y="2470397"/>
                  <a:ext cx="7152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>
                          <a:lumMod val="50000"/>
                        </a:schemeClr>
                      </a:solidFill>
                      <a:latin typeface="Gill Sans"/>
                      <a:cs typeface="Gill Sans"/>
                    </a:rPr>
                    <a:t>.2 sec</a:t>
                  </a:r>
                </a:p>
              </p:txBody>
            </p:sp>
          </p:grpSp>
        </p:grpSp>
      </p:grpSp>
      <p:sp>
        <p:nvSpPr>
          <p:cNvPr id="20" name="Oval 19"/>
          <p:cNvSpPr/>
          <p:nvPr/>
        </p:nvSpPr>
        <p:spPr>
          <a:xfrm>
            <a:off x="4460371" y="1762226"/>
            <a:ext cx="455182" cy="4551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ll Sans"/>
                <a:ea typeface="Times New Roman" charset="0"/>
                <a:cs typeface="Gill Sans"/>
              </a:rPr>
              <a:t>4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Times New Roman" charset="0"/>
              <a:cs typeface="Gill San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460371" y="4602342"/>
            <a:ext cx="455182" cy="4551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ll Sans"/>
                <a:ea typeface="Times New Roman" charset="0"/>
                <a:cs typeface="Gill Sans"/>
              </a:rPr>
              <a:t>5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Times New Roman" charset="0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25142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27910" y="3070641"/>
            <a:ext cx="1052837" cy="492163"/>
            <a:chOff x="7427910" y="3070641"/>
            <a:chExt cx="1052837" cy="492163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7427910" y="3343604"/>
              <a:ext cx="254543" cy="2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7827220" y="3289832"/>
              <a:ext cx="653527" cy="106217"/>
            </a:xfrm>
            <a:prstGeom prst="rect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Can 38"/>
            <p:cNvSpPr/>
            <p:nvPr/>
          </p:nvSpPr>
          <p:spPr>
            <a:xfrm>
              <a:off x="7827220" y="3070641"/>
              <a:ext cx="653527" cy="492163"/>
            </a:xfrm>
            <a:prstGeom prst="can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V="1">
            <a:off x="7427910" y="1376949"/>
            <a:ext cx="254543" cy="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n 54"/>
          <p:cNvSpPr/>
          <p:nvPr/>
        </p:nvSpPr>
        <p:spPr>
          <a:xfrm>
            <a:off x="7827220" y="1103986"/>
            <a:ext cx="653527" cy="492163"/>
          </a:xfrm>
          <a:prstGeom prst="ca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6315" y="930535"/>
            <a:ext cx="2419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007EE4"/>
                </a:solidFill>
                <a:latin typeface="Gill Sans" charset="0"/>
                <a:ea typeface="Gill Sans" charset="0"/>
                <a:cs typeface="Gill Sans" charset="0"/>
              </a:rPr>
              <a:t>True </a:t>
            </a:r>
            <a:r>
              <a:rPr lang="en-US" sz="2400" dirty="0" smtClean="0">
                <a:solidFill>
                  <a:srgbClr val="007EE4"/>
                </a:solidFill>
                <a:latin typeface="Gill Sans" charset="0"/>
                <a:ea typeface="Gill Sans" charset="0"/>
                <a:cs typeface="Gill Sans" charset="0"/>
              </a:rPr>
              <a:t>Query </a:t>
            </a:r>
            <a:r>
              <a:rPr lang="en-US" sz="2400" dirty="0">
                <a:solidFill>
                  <a:srgbClr val="007EE4"/>
                </a:solidFill>
                <a:latin typeface="Gill Sans" charset="0"/>
                <a:ea typeface="Gill Sans" charset="0"/>
                <a:cs typeface="Gill Sans" charset="0"/>
              </a:rPr>
              <a:t>Log (</a:t>
            </a:r>
            <a:r>
              <a:rPr lang="en-US" sz="2400" dirty="0" err="1">
                <a:solidFill>
                  <a:srgbClr val="007EE4"/>
                </a:solidFill>
                <a:latin typeface="Gill Sans" charset="0"/>
                <a:ea typeface="Gill Sans" charset="0"/>
                <a:cs typeface="Gill Sans" charset="0"/>
              </a:rPr>
              <a:t>Qlog</a:t>
            </a:r>
            <a:r>
              <a:rPr lang="en-US" sz="2400" dirty="0">
                <a:solidFill>
                  <a:srgbClr val="007EE4"/>
                </a:solidFill>
                <a:latin typeface="Gill Sans" charset="0"/>
                <a:ea typeface="Gill Sans" charset="0"/>
                <a:cs typeface="Gill Sans" charset="0"/>
              </a:rPr>
              <a:t>*)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517649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2400" baseline="-250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049255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2400" baseline="-250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580862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12469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644076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175682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07289" y="1063646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2400" baseline="-25000" dirty="0" err="1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n</a:t>
            </a:r>
            <a:endParaRPr lang="en-US" sz="2400" baseline="-250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96151" y="2148977"/>
            <a:ext cx="161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Corruption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720623" y="1617377"/>
            <a:ext cx="0" cy="14263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98295" y="2148977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QFix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5986022" y="1628422"/>
            <a:ext cx="1434" cy="140188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517649" y="3030302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2400" baseline="-250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049255" y="3030302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2400" baseline="-2500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580862" y="3030302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112469" y="3030302"/>
            <a:ext cx="574741" cy="5647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644076" y="3030302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175682" y="3030302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707289" y="3030302"/>
            <a:ext cx="574741" cy="5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sz="2400" baseline="-25000" dirty="0" err="1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n</a:t>
            </a:r>
            <a:endParaRPr lang="en-US" sz="2400" baseline="-250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6315" y="2831518"/>
            <a:ext cx="2419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DB2D35"/>
                </a:solidFill>
                <a:latin typeface="Gill Sans" charset="0"/>
                <a:ea typeface="Gill Sans" charset="0"/>
                <a:cs typeface="Gill Sans" charset="0"/>
              </a:rPr>
              <a:t>Corrupt Query </a:t>
            </a:r>
            <a:r>
              <a:rPr lang="en-US" sz="2400" dirty="0">
                <a:solidFill>
                  <a:srgbClr val="DB2D35"/>
                </a:solidFill>
                <a:latin typeface="Gill Sans" charset="0"/>
                <a:ea typeface="Gill Sans" charset="0"/>
                <a:cs typeface="Gill Sans" charset="0"/>
              </a:rPr>
              <a:t>Log (</a:t>
            </a:r>
            <a:r>
              <a:rPr lang="en-US" sz="2400" dirty="0" err="1" smtClean="0">
                <a:solidFill>
                  <a:srgbClr val="DB2D35"/>
                </a:solidFill>
                <a:latin typeface="Gill Sans" charset="0"/>
                <a:ea typeface="Gill Sans" charset="0"/>
                <a:cs typeface="Gill Sans" charset="0"/>
              </a:rPr>
              <a:t>Qlog</a:t>
            </a:r>
            <a:r>
              <a:rPr lang="en-US" sz="2400" dirty="0" smtClean="0">
                <a:solidFill>
                  <a:srgbClr val="DB2D35"/>
                </a:solidFill>
                <a:latin typeface="Gill Sans" charset="0"/>
                <a:ea typeface="Gill Sans" charset="0"/>
                <a:cs typeface="Gill Sans" charset="0"/>
              </a:rPr>
              <a:t>)</a:t>
            </a:r>
            <a:endParaRPr lang="en-US" sz="2400" dirty="0">
              <a:solidFill>
                <a:srgbClr val="DB2D35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309545"/>
            <a:ext cx="8229600" cy="1816618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 smtClean="0">
                <a:solidFill>
                  <a:srgbClr val="DB2D35"/>
                </a:solidFill>
                <a:latin typeface="Alegreya" charset="0"/>
                <a:ea typeface="Alegreya" charset="0"/>
                <a:cs typeface="Alegreya" charset="0"/>
              </a:rPr>
              <a:t>Goal</a:t>
            </a:r>
            <a:endParaRPr lang="en-US" dirty="0" smtClean="0">
              <a:solidFill>
                <a:srgbClr val="DB2D35"/>
              </a:solidFill>
              <a:latin typeface="Alegreya" charset="0"/>
              <a:ea typeface="Alegreya" charset="0"/>
              <a:cs typeface="Alegreya" charset="0"/>
            </a:endParaRPr>
          </a:p>
          <a:p>
            <a:pPr marL="0" indent="0" algn="ctr">
              <a:buNone/>
            </a:pPr>
            <a:r>
              <a:rPr lang="en-US" dirty="0" smtClean="0"/>
              <a:t>Given (</a:t>
            </a:r>
            <a:r>
              <a:rPr lang="en-US" dirty="0" err="1" smtClean="0"/>
              <a:t>Qlog</a:t>
            </a:r>
            <a:r>
              <a:rPr lang="en-US" dirty="0" smtClean="0"/>
              <a:t>, complaints) </a:t>
            </a:r>
            <a:r>
              <a:rPr lang="en-US" dirty="0" smtClean="0">
                <a:sym typeface="Wingdings"/>
              </a:rPr>
              <a:t> recover </a:t>
            </a:r>
            <a:r>
              <a:rPr lang="en-US" dirty="0" err="1" smtClean="0">
                <a:sym typeface="Wingdings"/>
              </a:rPr>
              <a:t>Qlog</a:t>
            </a:r>
            <a:r>
              <a:rPr lang="en-US" dirty="0" smtClean="0">
                <a:sym typeface="Wingdings"/>
              </a:rPr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88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4971651" y="1010555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20222" y="872922"/>
            <a:ext cx="1309974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error tuple</a:t>
            </a:r>
          </a:p>
        </p:txBody>
      </p:sp>
      <p:sp>
        <p:nvSpPr>
          <p:cNvPr id="56" name="Oval 55"/>
          <p:cNvSpPr/>
          <p:nvPr/>
        </p:nvSpPr>
        <p:spPr>
          <a:xfrm>
            <a:off x="4971651" y="131469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20222" y="1177063"/>
            <a:ext cx="72167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tuple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067530" y="2455393"/>
            <a:ext cx="5063801" cy="3100862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637209" y="3013340"/>
            <a:ext cx="2429185" cy="2453568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891367" y="3044925"/>
            <a:ext cx="1438083" cy="2511330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1367" y="3473569"/>
            <a:ext cx="1484152" cy="1708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073462"/>
            <a:ext cx="1202573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log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6" y="1084645"/>
            <a:ext cx="1230822" cy="1230822"/>
          </a:xfrm>
          <a:prstGeom prst="rect">
            <a:avLst/>
          </a:prstGeom>
          <a:effectLst/>
        </p:spPr>
      </p:pic>
      <p:sp>
        <p:nvSpPr>
          <p:cNvPr id="29" name="TextBox 28"/>
          <p:cNvSpPr txBox="1"/>
          <p:nvPr/>
        </p:nvSpPr>
        <p:spPr>
          <a:xfrm>
            <a:off x="984209" y="919609"/>
            <a:ext cx="792076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Users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927303" y="1711427"/>
            <a:ext cx="396693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62290" y="2494689"/>
            <a:ext cx="1301057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cap="small" dirty="0" err="1" smtClean="0">
                <a:latin typeface="Alegreya" charset="0"/>
                <a:ea typeface="Alegreya" charset="0"/>
                <a:cs typeface="Alegreya" charset="0"/>
              </a:rPr>
              <a:t>QueryFix</a:t>
            </a:r>
            <a:endParaRPr lang="en-US" sz="2000" cap="small" dirty="0" smtClean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71635" y="3637591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Tuple, Query, &amp; Attribute Slicing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541997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Incremental Repair</a:t>
            </a:r>
          </a:p>
        </p:txBody>
      </p:sp>
      <p:cxnSp>
        <p:nvCxnSpPr>
          <p:cNvPr id="45" name="Straight Arrow Connector 44"/>
          <p:cNvCxnSpPr>
            <a:stCxn id="64" idx="2"/>
            <a:endCxn id="65" idx="0"/>
          </p:cNvCxnSpPr>
          <p:nvPr/>
        </p:nvCxnSpPr>
        <p:spPr>
          <a:xfrm>
            <a:off x="4257769" y="3881586"/>
            <a:ext cx="1633" cy="4190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5" idx="3"/>
          </p:cNvCxnSpPr>
          <p:nvPr/>
        </p:nvCxnSpPr>
        <p:spPr>
          <a:xfrm>
            <a:off x="5222635" y="4625951"/>
            <a:ext cx="414573" cy="338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209120" y="1286484"/>
            <a:ext cx="1576072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diagnoses &amp;</a:t>
            </a:r>
          </a:p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73464" y="3033548"/>
            <a:ext cx="127150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Alegreya" charset="0"/>
                <a:ea typeface="Alegreya" charset="0"/>
                <a:cs typeface="Alegreya" charset="0"/>
              </a:rPr>
              <a:t>Optimizer</a:t>
            </a:r>
          </a:p>
        </p:txBody>
      </p:sp>
      <p:sp>
        <p:nvSpPr>
          <p:cNvPr id="57" name="Down Arrow 56"/>
          <p:cNvSpPr/>
          <p:nvPr/>
        </p:nvSpPr>
        <p:spPr>
          <a:xfrm rot="16200000">
            <a:off x="2652358" y="4181932"/>
            <a:ext cx="296173" cy="923715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8" name="Down Arrow 57"/>
          <p:cNvSpPr/>
          <p:nvPr/>
        </p:nvSpPr>
        <p:spPr>
          <a:xfrm rot="10800000">
            <a:off x="6851797" y="1962364"/>
            <a:ext cx="296173" cy="48742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292903" y="3207588"/>
            <a:ext cx="1929732" cy="67399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Outlier Removal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296169" y="4300590"/>
            <a:ext cx="1926466" cy="65072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MILP Encoding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2" name="Down Arrow 51"/>
          <p:cNvSpPr/>
          <p:nvPr/>
        </p:nvSpPr>
        <p:spPr>
          <a:xfrm>
            <a:off x="4093801" y="2417342"/>
            <a:ext cx="331202" cy="789703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543501" y="1448032"/>
            <a:ext cx="2139217" cy="178885"/>
            <a:chOff x="3157134" y="1063984"/>
            <a:chExt cx="2139217" cy="178885"/>
          </a:xfrm>
          <a:effectLst/>
        </p:grpSpPr>
        <p:sp>
          <p:nvSpPr>
            <p:cNvPr id="61" name="Oval 60"/>
            <p:cNvSpPr/>
            <p:nvPr/>
          </p:nvSpPr>
          <p:spPr>
            <a:xfrm>
              <a:off x="315713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348385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3810578" y="1063984"/>
              <a:ext cx="178885" cy="17888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4137300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4464022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479074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511746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43501" y="1696816"/>
            <a:ext cx="2139217" cy="178885"/>
            <a:chOff x="3157134" y="1312768"/>
            <a:chExt cx="2139217" cy="178885"/>
          </a:xfrm>
          <a:effectLst/>
        </p:grpSpPr>
        <p:sp>
          <p:nvSpPr>
            <p:cNvPr id="71" name="Oval 70"/>
            <p:cNvSpPr/>
            <p:nvPr/>
          </p:nvSpPr>
          <p:spPr>
            <a:xfrm>
              <a:off x="3157134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348385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3810578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4137300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4464022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4790744" y="1312768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511746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543501" y="1945600"/>
            <a:ext cx="2139217" cy="178885"/>
            <a:chOff x="3157134" y="1561552"/>
            <a:chExt cx="2139217" cy="178885"/>
          </a:xfrm>
          <a:effectLst/>
        </p:grpSpPr>
        <p:sp>
          <p:nvSpPr>
            <p:cNvPr id="79" name="Oval 78"/>
            <p:cNvSpPr/>
            <p:nvPr/>
          </p:nvSpPr>
          <p:spPr>
            <a:xfrm>
              <a:off x="315713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3483856" y="1561552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3810578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4137300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4464022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479074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5117466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2527916" y="918644"/>
            <a:ext cx="1157689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Database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21499" y="886759"/>
            <a:ext cx="2583220" cy="153119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406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2719775" y="2409044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719775" y="2632526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719775" y="2851100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719775" y="3068879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719775" y="3516232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719775" y="3739714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719775" y="3958288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719775" y="4176067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69675" y="3736177"/>
            <a:ext cx="16129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95325" y="3956122"/>
            <a:ext cx="1612900" cy="0"/>
          </a:xfrm>
          <a:prstGeom prst="line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82575" y="4176067"/>
            <a:ext cx="2025650" cy="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69675" y="2628992"/>
            <a:ext cx="16129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72975" y="2848937"/>
            <a:ext cx="1612900" cy="0"/>
          </a:xfrm>
          <a:prstGeom prst="line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82500" y="3068879"/>
            <a:ext cx="1603375" cy="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02330" y="333541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tuples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17938" y="3551511"/>
            <a:ext cx="62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dirty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84083" y="377145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Gill Sans"/>
                <a:cs typeface="Gill Sans"/>
              </a:rPr>
              <a:t>truth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06947" y="3973762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Gill Sans"/>
                <a:cs typeface="Gill Sans"/>
              </a:rPr>
              <a:t>repair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02330" y="219499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tuples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17938" y="2414343"/>
            <a:ext cx="62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dirty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84083" y="263428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Gill Sans"/>
                <a:cs typeface="Gill Sans"/>
              </a:rPr>
              <a:t>truth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06947" y="2857769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6"/>
                </a:solidFill>
                <a:latin typeface="Gill Sans"/>
                <a:cs typeface="Gill Sans"/>
              </a:rPr>
              <a:t>repair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03766" y="3603014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(b)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89339" y="2469989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(a)</a:t>
            </a:r>
          </a:p>
        </p:txBody>
      </p:sp>
      <p:sp>
        <p:nvSpPr>
          <p:cNvPr id="3" name="Oval 2"/>
          <p:cNvSpPr/>
          <p:nvPr/>
        </p:nvSpPr>
        <p:spPr>
          <a:xfrm>
            <a:off x="2928981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32618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724147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556597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939354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374740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7411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94004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735206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950413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2847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910184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34557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323557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239232" y="2349338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944408" y="2349338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633828" y="3459062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785813" y="4393846"/>
            <a:ext cx="3559296" cy="369332"/>
            <a:chOff x="2119771" y="4386807"/>
            <a:chExt cx="355929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2346014" y="4386807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complaints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59713" y="4386807"/>
              <a:ext cx="1619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Gill Sans"/>
                  <a:cs typeface="Gill Sans"/>
                </a:rPr>
                <a:t>non-complaints</a:t>
              </a:r>
              <a:endParaRPr lang="en-US" dirty="0" err="1" smtClean="0">
                <a:latin typeface="Gill Sans"/>
                <a:cs typeface="Gill Sans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2119771" y="4459931"/>
              <a:ext cx="223084" cy="22308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832866" y="4459931"/>
              <a:ext cx="223084" cy="2230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291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42931" y="2533210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1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42931" y="2950539"/>
            <a:ext cx="1520456" cy="425303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baseline="-25000" dirty="0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2</a:t>
            </a:r>
            <a:endParaRPr lang="en-US" baseline="-25000" dirty="0">
              <a:solidFill>
                <a:schemeClr val="bg1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42931" y="3381157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2931" y="3801142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N-1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42931" y="4231760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N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05790" y="2530546"/>
            <a:ext cx="2424224" cy="1424764"/>
          </a:xfrm>
          <a:prstGeom prst="wedgeRoundRectCallout">
            <a:avLst>
              <a:gd name="adj1" fmla="val 76942"/>
              <a:gd name="adj2" fmla="val -3172"/>
              <a:gd name="adj3" fmla="val 16667"/>
            </a:avLst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UPDATE 	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      SET 	tax =  </a:t>
            </a:r>
            <a:r>
              <a:rPr lang="en-US" strike="sngStrike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3</a:t>
            </a:r>
            <a:r>
              <a:rPr lang="en-US" strike="sngStrike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5 </a:t>
            </a:r>
            <a:r>
              <a:rPr lang="en-US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4</a:t>
            </a:r>
            <a:r>
              <a:rPr lang="en-US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5</a:t>
            </a:r>
            <a:endParaRPr lang="en-US" strike="sngStrike" dirty="0" smtClean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WHERE 	age &gt; 20</a:t>
            </a: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395017"/>
              </p:ext>
            </p:extLst>
          </p:nvPr>
        </p:nvGraphicFramePr>
        <p:xfrm>
          <a:off x="5076303" y="2466748"/>
          <a:ext cx="3229336" cy="1463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13458"/>
                <a:gridCol w="613458"/>
                <a:gridCol w="995423"/>
                <a:gridCol w="1006997"/>
              </a:tblGrid>
              <a:tr h="287866">
                <a:tc>
                  <a:txBody>
                    <a:bodyPr/>
                    <a:lstStyle/>
                    <a:p>
                      <a:pPr algn="l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rate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income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owed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7866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rPr>
                        <a:t>t1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rgbClr val="FF0000"/>
                          </a:solidFill>
                          <a:latin typeface="Gill Sans"/>
                          <a:cs typeface="Gill Sans"/>
                        </a:rPr>
                        <a:t>10</a:t>
                      </a:r>
                      <a:endParaRPr lang="en-US" sz="1800" b="0" dirty="0">
                        <a:solidFill>
                          <a:srgbClr val="FF0000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9500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950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rPr>
                        <a:t>t2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rPr>
                        <a:t>25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90000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22500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rPr>
                        <a:t>t3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rgbClr val="FF0000"/>
                          </a:solidFill>
                          <a:latin typeface="Gill Sans"/>
                          <a:cs typeface="Gill Sans"/>
                        </a:rPr>
                        <a:t>25</a:t>
                      </a:r>
                      <a:endParaRPr lang="en-US" sz="1800" b="0" dirty="0">
                        <a:solidFill>
                          <a:srgbClr val="FF0000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86000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21500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5076303" y="4226445"/>
            <a:ext cx="3229336" cy="4306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Run </a:t>
            </a:r>
            <a:r>
              <a:rPr lang="en-US" dirty="0" err="1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QueryFix</a:t>
            </a:r>
            <a:endParaRPr lang="en-US" dirty="0" smtClean="0">
              <a:solidFill>
                <a:schemeClr val="bg1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76304" y="3561905"/>
            <a:ext cx="3229335" cy="3934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76304" y="2804863"/>
            <a:ext cx="3229335" cy="3934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79179" y="1945758"/>
            <a:ext cx="3023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Candidate Complaints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2307" y="1945758"/>
            <a:ext cx="1541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Alegreya" charset="0"/>
                <a:ea typeface="Alegreya" charset="0"/>
                <a:cs typeface="Alegreya" charset="0"/>
              </a:rPr>
              <a:t>Query Log</a:t>
            </a:r>
            <a:endParaRPr lang="en-US" sz="2400" dirty="0" err="1" smtClean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990402" y="716753"/>
            <a:ext cx="2315237" cy="37213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# Queries 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alphaModFix amt="53000"/>
          </a:blip>
          <a:stretch>
            <a:fillRect/>
          </a:stretch>
        </p:blipFill>
        <p:spPr>
          <a:xfrm flipH="1">
            <a:off x="7589216" y="797381"/>
            <a:ext cx="211766" cy="211766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3070737" y="2292472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132019" y="2288566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232307" y="1072850"/>
            <a:ext cx="1946872" cy="37213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TPC-C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228609" y="1438828"/>
            <a:ext cx="1950570" cy="37213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Synthetic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232307" y="716753"/>
            <a:ext cx="2358727" cy="372140"/>
            <a:chOff x="3232307" y="1153633"/>
            <a:chExt cx="2358727" cy="372140"/>
          </a:xfrm>
        </p:grpSpPr>
        <p:sp>
          <p:nvSpPr>
            <p:cNvPr id="17" name="Rectangle 16"/>
            <p:cNvSpPr/>
            <p:nvPr/>
          </p:nvSpPr>
          <p:spPr>
            <a:xfrm>
              <a:off x="3232307" y="1153634"/>
              <a:ext cx="1946872" cy="3721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TPCC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79180" y="1153633"/>
              <a:ext cx="411854" cy="3721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Triangle 34"/>
            <p:cNvSpPr/>
            <p:nvPr/>
          </p:nvSpPr>
          <p:spPr>
            <a:xfrm rot="10800000">
              <a:off x="5268090" y="1238642"/>
              <a:ext cx="234035" cy="20212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0" name="Oval 39"/>
          <p:cNvSpPr/>
          <p:nvPr/>
        </p:nvSpPr>
        <p:spPr>
          <a:xfrm>
            <a:off x="3069311" y="450141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0700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59488" y="95693"/>
            <a:ext cx="8984512" cy="5943600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28581" y="348340"/>
            <a:ext cx="3991267" cy="372139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CORRUPT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THE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QUERY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LOG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6544" y="348340"/>
            <a:ext cx="3021949" cy="372139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SELECT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DATASET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9628269"/>
              </p:ext>
            </p:extLst>
          </p:nvPr>
        </p:nvGraphicFramePr>
        <p:xfrm>
          <a:off x="576535" y="3610203"/>
          <a:ext cx="7922597" cy="1463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05009"/>
                <a:gridCol w="1505009"/>
                <a:gridCol w="2442091"/>
                <a:gridCol w="2470488"/>
              </a:tblGrid>
              <a:tr h="287866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 smtClean="0">
                          <a:solidFill>
                            <a:srgbClr val="595959"/>
                          </a:solidFill>
                          <a:latin typeface="Gill Sans"/>
                          <a:cs typeface="Gill Sans"/>
                        </a:rPr>
                        <a:t>ID</a:t>
                      </a:r>
                      <a:endParaRPr lang="en-US" sz="1800" b="1" u="none" dirty="0">
                        <a:solidFill>
                          <a:srgbClr val="595959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dirty="0" smtClean="0">
                          <a:solidFill>
                            <a:srgbClr val="595959"/>
                          </a:solidFill>
                          <a:latin typeface="Gill Sans"/>
                          <a:cs typeface="Gill Sans"/>
                        </a:rPr>
                        <a:t>tax</a:t>
                      </a:r>
                      <a:endParaRPr lang="en-US" sz="1800" b="1" u="none" dirty="0">
                        <a:solidFill>
                          <a:srgbClr val="595959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dirty="0" smtClean="0">
                          <a:solidFill>
                            <a:srgbClr val="595959"/>
                          </a:solidFill>
                          <a:latin typeface="Gill Sans"/>
                          <a:cs typeface="Gill Sans"/>
                        </a:rPr>
                        <a:t>income</a:t>
                      </a:r>
                      <a:endParaRPr lang="en-US" sz="1800" b="1" u="none" dirty="0">
                        <a:solidFill>
                          <a:srgbClr val="595959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dirty="0" smtClean="0">
                          <a:solidFill>
                            <a:srgbClr val="595959"/>
                          </a:solidFill>
                          <a:latin typeface="Gill Sans"/>
                          <a:cs typeface="Gill Sans"/>
                        </a:rPr>
                        <a:t>pay</a:t>
                      </a:r>
                      <a:endParaRPr lang="en-US" sz="1800" b="1" u="none" dirty="0">
                        <a:solidFill>
                          <a:srgbClr val="595959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786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rPr>
                        <a:t>t1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rgbClr val="FF0000"/>
                          </a:solidFill>
                          <a:latin typeface="Gill Sans"/>
                          <a:cs typeface="Gill Sans"/>
                        </a:rPr>
                        <a:t>950</a:t>
                      </a:r>
                      <a:endParaRPr lang="en-US" sz="1800" b="0" dirty="0">
                        <a:solidFill>
                          <a:srgbClr val="FF0000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950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8550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rPr>
                        <a:t>t2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solidFill>
                            <a:srgbClr val="7F7F7F"/>
                          </a:solidFill>
                          <a:latin typeface="Gill Sans"/>
                          <a:cs typeface="Gill Sans"/>
                        </a:rPr>
                        <a:t>2</a:t>
                      </a:r>
                      <a:r>
                        <a:rPr lang="en-US" altLang="zh-CN" sz="1800" b="0" dirty="0" smtClean="0">
                          <a:solidFill>
                            <a:srgbClr val="7F7F7F"/>
                          </a:solidFill>
                          <a:latin typeface="Gill Sans"/>
                          <a:cs typeface="Gill Sans"/>
                        </a:rPr>
                        <a:t>2500</a:t>
                      </a:r>
                      <a:endParaRPr lang="en-US" sz="1800" b="0" dirty="0">
                        <a:solidFill>
                          <a:srgbClr val="7F7F7F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7F7F7F"/>
                          </a:solidFill>
                        </a:rPr>
                        <a:t>90000</a:t>
                      </a:r>
                      <a:endParaRPr lang="en-US" sz="18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7F7F7F"/>
                          </a:solidFill>
                        </a:rPr>
                        <a:t>67500</a:t>
                      </a:r>
                      <a:endParaRPr lang="en-US" sz="18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Gill Sans"/>
                          <a:cs typeface="Gill Sans"/>
                        </a:rPr>
                        <a:t>t3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 smtClean="0">
                          <a:solidFill>
                            <a:srgbClr val="7F7F7F"/>
                          </a:solidFill>
                          <a:latin typeface="Gill Sans"/>
                          <a:cs typeface="Gill Sans"/>
                        </a:rPr>
                        <a:t>21500</a:t>
                      </a:r>
                      <a:endParaRPr lang="en-US" sz="1800" b="0" dirty="0">
                        <a:solidFill>
                          <a:srgbClr val="7F7F7F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7F7F7F"/>
                          </a:solidFill>
                        </a:rPr>
                        <a:t>86000</a:t>
                      </a:r>
                      <a:endParaRPr lang="en-US" sz="18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7F7F7F"/>
                          </a:solidFill>
                        </a:rPr>
                        <a:t>64500</a:t>
                      </a:r>
                      <a:endParaRPr lang="en-US" sz="18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576535" y="5265258"/>
            <a:ext cx="8337393" cy="4306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ill Sans"/>
                <a:ea typeface="Gill Sans" charset="0"/>
                <a:cs typeface="Gill Sans"/>
              </a:rPr>
              <a:t>Run </a:t>
            </a:r>
            <a:r>
              <a:rPr lang="en-US" dirty="0" err="1" smtClean="0">
                <a:solidFill>
                  <a:schemeClr val="bg1"/>
                </a:solidFill>
                <a:latin typeface="Gill Sans"/>
                <a:ea typeface="Gill Sans" charset="0"/>
                <a:cs typeface="Gill Sans"/>
              </a:rPr>
              <a:t>QFix</a:t>
            </a:r>
            <a:endParaRPr lang="en-US" dirty="0" smtClean="0">
              <a:solidFill>
                <a:schemeClr val="bg1"/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9540" y="3241929"/>
            <a:ext cx="3811073" cy="369332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CANDIDATE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COMPLAINTS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36544" y="2239669"/>
            <a:ext cx="2315237" cy="372139"/>
            <a:chOff x="5990402" y="716753"/>
            <a:chExt cx="2315237" cy="372139"/>
          </a:xfrm>
        </p:grpSpPr>
        <p:sp>
          <p:nvSpPr>
            <p:cNvPr id="36" name="Rectangle 35"/>
            <p:cNvSpPr/>
            <p:nvPr/>
          </p:nvSpPr>
          <p:spPr>
            <a:xfrm>
              <a:off x="5990402" y="716753"/>
              <a:ext cx="2315237" cy="3721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# Queries 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>
              <a:alphaModFix amt="53000"/>
            </a:blip>
            <a:stretch>
              <a:fillRect/>
            </a:stretch>
          </p:blipFill>
          <p:spPr>
            <a:xfrm flipH="1">
              <a:off x="7589216" y="797381"/>
              <a:ext cx="211766" cy="211766"/>
            </a:xfrm>
            <a:prstGeom prst="rect">
              <a:avLst/>
            </a:prstGeom>
          </p:spPr>
        </p:pic>
      </p:grpSp>
      <p:sp>
        <p:nvSpPr>
          <p:cNvPr id="45" name="Rectangle 44"/>
          <p:cNvSpPr/>
          <p:nvPr/>
        </p:nvSpPr>
        <p:spPr>
          <a:xfrm>
            <a:off x="632846" y="1104936"/>
            <a:ext cx="1946872" cy="37213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Gill Sans"/>
                <a:ea typeface="Gill Sans" charset="0"/>
                <a:cs typeface="Gill Sans"/>
              </a:rPr>
              <a:t>TATP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32846" y="1470914"/>
            <a:ext cx="1950570" cy="37213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Gill Sans"/>
                <a:ea typeface="Gill Sans" charset="0"/>
                <a:cs typeface="Gill Sans"/>
              </a:rPr>
              <a:t>Synthetic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632846" y="748839"/>
            <a:ext cx="2358727" cy="372140"/>
            <a:chOff x="3232307" y="1153633"/>
            <a:chExt cx="2358727" cy="372140"/>
          </a:xfrm>
        </p:grpSpPr>
        <p:sp>
          <p:nvSpPr>
            <p:cNvPr id="17" name="Rectangle 16"/>
            <p:cNvSpPr/>
            <p:nvPr/>
          </p:nvSpPr>
          <p:spPr>
            <a:xfrm>
              <a:off x="3232307" y="1153634"/>
              <a:ext cx="1946872" cy="3721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rPr>
                <a:t>TPCC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79180" y="1153633"/>
              <a:ext cx="411854" cy="3721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endParaRPr>
            </a:p>
          </p:txBody>
        </p:sp>
        <p:sp>
          <p:nvSpPr>
            <p:cNvPr id="35" name="Triangle 34"/>
            <p:cNvSpPr/>
            <p:nvPr/>
          </p:nvSpPr>
          <p:spPr>
            <a:xfrm rot="10800000">
              <a:off x="5268090" y="1238642"/>
              <a:ext cx="234035" cy="20212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endParaRPr>
            </a:p>
          </p:txBody>
        </p:sp>
      </p:grpSp>
      <p:sp>
        <p:nvSpPr>
          <p:cNvPr id="40" name="Oval 39"/>
          <p:cNvSpPr/>
          <p:nvPr/>
        </p:nvSpPr>
        <p:spPr>
          <a:xfrm>
            <a:off x="253221" y="510304"/>
            <a:ext cx="455182" cy="4551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Times New Roman" charset="0"/>
                <a:cs typeface="Gill Sans"/>
              </a:rPr>
              <a:t>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38264" y="1132209"/>
            <a:ext cx="420881" cy="137955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16336" y="760051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Q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1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16336" y="1177380"/>
            <a:ext cx="1520456" cy="425303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ill Sans"/>
                <a:ea typeface="Gill Sans" charset="0"/>
                <a:cs typeface="Gill Sans"/>
              </a:rPr>
              <a:t>Q</a:t>
            </a:r>
            <a:r>
              <a:rPr lang="en-US" baseline="-25000" dirty="0" smtClean="0">
                <a:solidFill>
                  <a:schemeClr val="bg1"/>
                </a:solidFill>
                <a:latin typeface="Gill Sans"/>
                <a:ea typeface="Gill Sans" charset="0"/>
                <a:cs typeface="Gill Sans"/>
              </a:rPr>
              <a:t>2</a:t>
            </a:r>
            <a:endParaRPr lang="en-US" baseline="-25000" dirty="0">
              <a:solidFill>
                <a:schemeClr val="bg1"/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16336" y="1607998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Q</a:t>
            </a:r>
            <a:r>
              <a:rPr lang="en-US" altLang="zh-CN" baseline="-25000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3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16336" y="2027983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Q</a:t>
            </a:r>
            <a:r>
              <a:rPr lang="en-US" altLang="zh-CN" baseline="-25000" dirty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4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16336" y="2458601"/>
            <a:ext cx="1520456" cy="42530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Q</a:t>
            </a:r>
            <a:r>
              <a:rPr lang="zh-CN" altLang="zh-CN" baseline="-25000" dirty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5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136792" y="2514248"/>
            <a:ext cx="422353" cy="372139"/>
            <a:chOff x="5136792" y="760070"/>
            <a:chExt cx="422353" cy="372139"/>
          </a:xfrm>
        </p:grpSpPr>
        <p:sp>
          <p:nvSpPr>
            <p:cNvPr id="29" name="Rectangle 28"/>
            <p:cNvSpPr/>
            <p:nvPr/>
          </p:nvSpPr>
          <p:spPr>
            <a:xfrm>
              <a:off x="5136792" y="760070"/>
              <a:ext cx="422353" cy="3721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endParaRPr>
            </a:p>
          </p:txBody>
        </p:sp>
        <p:sp>
          <p:nvSpPr>
            <p:cNvPr id="30" name="Triangle 34"/>
            <p:cNvSpPr/>
            <p:nvPr/>
          </p:nvSpPr>
          <p:spPr>
            <a:xfrm rot="10800000">
              <a:off x="5234729" y="845079"/>
              <a:ext cx="234035" cy="20212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36792" y="754068"/>
            <a:ext cx="422353" cy="372139"/>
            <a:chOff x="5725077" y="2445537"/>
            <a:chExt cx="411854" cy="372139"/>
          </a:xfrm>
        </p:grpSpPr>
        <p:sp>
          <p:nvSpPr>
            <p:cNvPr id="31" name="Rectangle 30"/>
            <p:cNvSpPr/>
            <p:nvPr/>
          </p:nvSpPr>
          <p:spPr>
            <a:xfrm rot="10800000">
              <a:off x="5725077" y="2445537"/>
              <a:ext cx="411854" cy="3721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endParaRPr>
            </a:p>
          </p:txBody>
        </p:sp>
        <p:sp>
          <p:nvSpPr>
            <p:cNvPr id="32" name="Triangle 34"/>
            <p:cNvSpPr/>
            <p:nvPr/>
          </p:nvSpPr>
          <p:spPr>
            <a:xfrm>
              <a:off x="5813987" y="2530546"/>
              <a:ext cx="234035" cy="20212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5138264" y="1162754"/>
            <a:ext cx="420881" cy="308160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761554" y="748839"/>
            <a:ext cx="3308017" cy="1424764"/>
          </a:xfrm>
          <a:prstGeom prst="wedgeRoundRectCallout">
            <a:avLst>
              <a:gd name="adj1" fmla="val -76862"/>
              <a:gd name="adj2" fmla="val -7510"/>
              <a:gd name="adj3" fmla="val 16667"/>
            </a:avLst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UPDATE 	T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  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SET	      	income += 950 </a:t>
            </a:r>
            <a:endParaRPr lang="en-US" strike="sngStrike" dirty="0" smtClean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 WHERE 	income </a:t>
            </a:r>
            <a:r>
              <a:rPr lang="zh-CN" altLang="zh-CN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&lt;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 </a:t>
            </a:r>
            <a:r>
              <a:rPr lang="en-US" altLang="zh-CN" strike="sngStrike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10000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Gill Sans"/>
                <a:ea typeface="Gill Sans" charset="0"/>
                <a:cs typeface="Gill Sans"/>
              </a:rPr>
              <a:t>1000</a:t>
            </a:r>
            <a:endParaRPr lang="en-US" dirty="0">
              <a:solidFill>
                <a:srgbClr val="FF0000"/>
              </a:solidFill>
              <a:latin typeface="Gill Sans"/>
              <a:ea typeface="Gill Sans" charset="0"/>
              <a:cs typeface="Gill Sans"/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962305" y="2394651"/>
            <a:ext cx="2952360" cy="4306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ill Sans"/>
                <a:ea typeface="Gill Sans" charset="0"/>
                <a:cs typeface="Gill Sans"/>
              </a:rPr>
              <a:t>Generate Random</a:t>
            </a:r>
            <a:r>
              <a:rPr lang="zh-CN" altLang="en-US" dirty="0" smtClean="0">
                <a:solidFill>
                  <a:schemeClr val="bg1"/>
                </a:solidFill>
                <a:latin typeface="Gill Sans"/>
                <a:ea typeface="Gill Sans" charset="0"/>
                <a:cs typeface="Gill Sans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Gill Sans"/>
                <a:ea typeface="Gill Sans" charset="0"/>
                <a:cs typeface="Gill Sans"/>
              </a:rPr>
              <a:t>Error</a:t>
            </a:r>
            <a:endParaRPr lang="en-US" dirty="0" smtClean="0">
              <a:solidFill>
                <a:schemeClr val="bg1"/>
              </a:solidFill>
              <a:latin typeface="Gill Sans"/>
              <a:ea typeface="Gill Sans" charset="0"/>
              <a:cs typeface="Gill Sans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491574" y="3620836"/>
            <a:ext cx="423091" cy="1451258"/>
            <a:chOff x="6546016" y="3902691"/>
            <a:chExt cx="423091" cy="1451258"/>
          </a:xfrm>
        </p:grpSpPr>
        <p:sp>
          <p:nvSpPr>
            <p:cNvPr id="46" name="Rectangle 45"/>
            <p:cNvSpPr/>
            <p:nvPr/>
          </p:nvSpPr>
          <p:spPr>
            <a:xfrm>
              <a:off x="6546753" y="4279470"/>
              <a:ext cx="422354" cy="6980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546016" y="4981810"/>
              <a:ext cx="422354" cy="372139"/>
              <a:chOff x="6546753" y="3917964"/>
              <a:chExt cx="422354" cy="37213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6546753" y="3917964"/>
                <a:ext cx="422354" cy="3721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endParaRPr>
              </a:p>
            </p:txBody>
          </p:sp>
          <p:sp>
            <p:nvSpPr>
              <p:cNvPr id="49" name="Triangle 34"/>
              <p:cNvSpPr/>
              <p:nvPr/>
            </p:nvSpPr>
            <p:spPr>
              <a:xfrm rot="10800000">
                <a:off x="6644691" y="3992340"/>
                <a:ext cx="234035" cy="202121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 w="381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6546753" y="3902691"/>
              <a:ext cx="422354" cy="372139"/>
              <a:chOff x="5725077" y="2445537"/>
              <a:chExt cx="411854" cy="372139"/>
            </a:xfrm>
          </p:grpSpPr>
          <p:sp>
            <p:nvSpPr>
              <p:cNvPr id="51" name="Rectangle 50"/>
              <p:cNvSpPr/>
              <p:nvPr/>
            </p:nvSpPr>
            <p:spPr>
              <a:xfrm rot="10800000">
                <a:off x="5725077" y="2445537"/>
                <a:ext cx="411854" cy="3721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endParaRPr>
              </a:p>
            </p:txBody>
          </p:sp>
          <p:sp>
            <p:nvSpPr>
              <p:cNvPr id="52" name="Triangle 34"/>
              <p:cNvSpPr/>
              <p:nvPr/>
            </p:nvSpPr>
            <p:spPr>
              <a:xfrm>
                <a:off x="5813987" y="2530546"/>
                <a:ext cx="234035" cy="202121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 w="381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bg1">
                      <a:lumMod val="50000"/>
                    </a:schemeClr>
                  </a:solidFill>
                  <a:latin typeface="Gill Sans"/>
                  <a:ea typeface="Gill Sans" charset="0"/>
                  <a:cs typeface="Gill Sans"/>
                </a:endParaRPr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6548227" y="4310015"/>
              <a:ext cx="420880" cy="30816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Gill Sans" charset="0"/>
                <a:cs typeface="Gill Sans"/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569541" y="3630879"/>
            <a:ext cx="7921296" cy="144236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3315673" y="505885"/>
            <a:ext cx="455182" cy="4551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ll Sans"/>
                <a:ea typeface="Times New Roman" charset="0"/>
                <a:cs typeface="Gill Sans"/>
              </a:rPr>
              <a:t>2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Times New Roman" charset="0"/>
              <a:cs typeface="Gill Sans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253221" y="3420360"/>
            <a:ext cx="455182" cy="45518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ea typeface="Times New Roman" charset="0"/>
                <a:cs typeface="Gill Sans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6535" y="4003018"/>
            <a:ext cx="7914302" cy="3387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Gill Sans"/>
              <a:ea typeface="Gill Sans" charset="0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96953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1658452"/>
              </p:ext>
            </p:extLst>
          </p:nvPr>
        </p:nvGraphicFramePr>
        <p:xfrm>
          <a:off x="578735" y="17344"/>
          <a:ext cx="3229336" cy="1463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13458"/>
                <a:gridCol w="613458"/>
                <a:gridCol w="995423"/>
                <a:gridCol w="1006997"/>
              </a:tblGrid>
              <a:tr h="287866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rate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income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owed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t1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10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9500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950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t2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25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90000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22500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t3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25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86000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21500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1961" y="1786240"/>
            <a:ext cx="30636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UPDATE Taxes </a:t>
            </a:r>
          </a:p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SET rate = 30</a:t>
            </a:r>
          </a:p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WHERE income &gt; </a:t>
            </a:r>
            <a:r>
              <a:rPr lang="en-US" sz="2000" dirty="0" smtClean="0">
                <a:solidFill>
                  <a:srgbClr val="DB2D35"/>
                </a:solidFill>
                <a:latin typeface="Consolas" charset="0"/>
                <a:ea typeface="Consolas" charset="0"/>
                <a:cs typeface="Consolas" charset="0"/>
              </a:rPr>
              <a:t>85700</a:t>
            </a:r>
            <a:endParaRPr lang="en-US" sz="2000" dirty="0">
              <a:solidFill>
                <a:srgbClr val="DB2D35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1961" y="3053855"/>
            <a:ext cx="4051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UPDATE Taxes </a:t>
            </a:r>
          </a:p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SET owed = income*rate/100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8943086"/>
              </p:ext>
            </p:extLst>
          </p:nvPr>
        </p:nvGraphicFramePr>
        <p:xfrm>
          <a:off x="578735" y="4989182"/>
          <a:ext cx="3229336" cy="18288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13458"/>
                <a:gridCol w="613458"/>
                <a:gridCol w="995423"/>
                <a:gridCol w="1006997"/>
              </a:tblGrid>
              <a:tr h="287866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rate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income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owed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t1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10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9500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950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t2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30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90000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27000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t3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DB2D35"/>
                          </a:solidFill>
                          <a:latin typeface="Gill Sans"/>
                          <a:cs typeface="Gill Sans"/>
                        </a:rPr>
                        <a:t>30</a:t>
                      </a:r>
                      <a:endParaRPr lang="en-US" sz="1800" b="1" dirty="0">
                        <a:solidFill>
                          <a:srgbClr val="DB2D35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86000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DB2D35"/>
                          </a:solidFill>
                        </a:rPr>
                        <a:t>25800</a:t>
                      </a:r>
                      <a:endParaRPr lang="en-US" sz="1800" b="1" dirty="0">
                        <a:solidFill>
                          <a:srgbClr val="DB2D3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Gill Sans"/>
                          <a:cs typeface="Gill Sans"/>
                        </a:rPr>
                        <a:t>t4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25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86500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21625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1961" y="4013692"/>
            <a:ext cx="3627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INSERT INTO Taxes VALUES</a:t>
            </a:r>
          </a:p>
          <a:p>
            <a:pPr marL="5715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(4, 25, 86500, 21625)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43737" y="223278"/>
            <a:ext cx="46764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ill Sans MT" charset="0"/>
                <a:ea typeface="Gill Sans MT" charset="0"/>
                <a:cs typeface="Gill Sans MT" charset="0"/>
              </a:rPr>
              <a:t>Tax rates for incomes </a:t>
            </a:r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&gt;</a:t>
            </a:r>
            <a:r>
              <a:rPr lang="en-US" sz="2800" dirty="0" smtClean="0">
                <a:solidFill>
                  <a:srgbClr val="007EE4"/>
                </a:solidFill>
                <a:latin typeface="Gill Sans MT" charset="0"/>
                <a:ea typeface="Gill Sans MT" charset="0"/>
                <a:cs typeface="Gill Sans MT" charset="0"/>
              </a:rPr>
              <a:t>87500</a:t>
            </a:r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sz="2800" dirty="0">
                <a:latin typeface="Gill Sans MT" charset="0"/>
                <a:ea typeface="Gill Sans MT" charset="0"/>
                <a:cs typeface="Gill Sans MT" charset="0"/>
              </a:rPr>
              <a:t>should be increased to </a:t>
            </a:r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30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43737" y="3053855"/>
            <a:ext cx="4502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"/>
            <a:r>
              <a:rPr lang="en-US" sz="2800" dirty="0">
                <a:latin typeface="Gill Sans MT" charset="0"/>
                <a:ea typeface="Gill Sans MT" charset="0"/>
                <a:cs typeface="Gill Sans MT" charset="0"/>
              </a:rPr>
              <a:t>Q2 propagates error to </a:t>
            </a:r>
            <a:r>
              <a:rPr lang="en-US" sz="2800" i="1" dirty="0" smtClean="0">
                <a:latin typeface="Gill Sans MT" charset="0"/>
                <a:ea typeface="Gill Sans MT" charset="0"/>
                <a:cs typeface="Gill Sans MT" charset="0"/>
              </a:rPr>
              <a:t>owed</a:t>
            </a:r>
            <a:endParaRPr lang="en-US" sz="2800" i="1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43737" y="1886884"/>
            <a:ext cx="2850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"/>
            <a:r>
              <a:rPr lang="en-US" sz="2800" dirty="0">
                <a:latin typeface="Gill Sans MT" charset="0"/>
                <a:ea typeface="Gill Sans MT" charset="0"/>
                <a:cs typeface="Gill Sans MT" charset="0"/>
              </a:rPr>
              <a:t>Q1 swaps </a:t>
            </a:r>
            <a:r>
              <a:rPr lang="en-US" sz="2800" dirty="0">
                <a:solidFill>
                  <a:srgbClr val="DB2D35"/>
                </a:solidFill>
                <a:latin typeface="Gill Sans MT" charset="0"/>
                <a:ea typeface="Gill Sans MT" charset="0"/>
                <a:cs typeface="Gill Sans MT" charset="0"/>
              </a:rPr>
              <a:t>7</a:t>
            </a:r>
            <a:r>
              <a:rPr lang="en-US" sz="2800" dirty="0">
                <a:latin typeface="Gill Sans MT" charset="0"/>
                <a:ea typeface="Gill Sans MT" charset="0"/>
                <a:cs typeface="Gill Sans MT" charset="0"/>
              </a:rPr>
              <a:t> and </a:t>
            </a:r>
            <a:r>
              <a:rPr lang="en-US" sz="2800" dirty="0" smtClean="0">
                <a:solidFill>
                  <a:srgbClr val="DB2D35"/>
                </a:solidFill>
                <a:latin typeface="Gill Sans MT" charset="0"/>
                <a:ea typeface="Gill Sans MT" charset="0"/>
                <a:cs typeface="Gill Sans MT" charset="0"/>
              </a:rPr>
              <a:t>5</a:t>
            </a:r>
            <a:endParaRPr lang="en-US" sz="2800" dirty="0">
              <a:solidFill>
                <a:srgbClr val="DB2D35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43737" y="3906632"/>
            <a:ext cx="46764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/>
            <a:r>
              <a:rPr lang="en-US" sz="2800">
                <a:latin typeface="Gill Sans MT" charset="0"/>
                <a:ea typeface="Gill Sans MT" charset="0"/>
                <a:cs typeface="Gill Sans MT" charset="0"/>
              </a:rPr>
              <a:t>Q3 inserts a new record w/ similar income &amp; correct </a:t>
            </a:r>
            <a:r>
              <a:rPr lang="en-US" sz="2800" smtClean="0">
                <a:latin typeface="Gill Sans MT" charset="0"/>
                <a:ea typeface="Gill Sans MT" charset="0"/>
                <a:cs typeface="Gill Sans MT" charset="0"/>
              </a:rPr>
              <a:t>rate</a:t>
            </a:r>
            <a:endParaRPr lang="en-US" sz="280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3737" y="5426528"/>
            <a:ext cx="41612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ill Sans MT" charset="0"/>
                <a:ea typeface="Gill Sans MT" charset="0"/>
                <a:cs typeface="Gill Sans MT" charset="0"/>
              </a:rPr>
              <a:t>User Inputs </a:t>
            </a:r>
            <a:r>
              <a:rPr lang="en-US" sz="2800" i="1" dirty="0">
                <a:latin typeface="Gill Sans MT" charset="0"/>
                <a:ea typeface="Gill Sans MT" charset="0"/>
                <a:cs typeface="Gill Sans MT" charset="0"/>
              </a:rPr>
              <a:t>Complaints</a:t>
            </a:r>
          </a:p>
          <a:p>
            <a:r>
              <a:rPr lang="en-US" sz="2800" dirty="0">
                <a:solidFill>
                  <a:srgbClr val="DB2D35"/>
                </a:solidFill>
                <a:latin typeface="Gill Sans MT" charset="0"/>
                <a:ea typeface="Gill Sans MT" charset="0"/>
                <a:cs typeface="Gill Sans MT" charset="0"/>
              </a:rPr>
              <a:t>(T3, rate=25, owed=22500</a:t>
            </a:r>
            <a:r>
              <a:rPr lang="en-US" sz="2800" dirty="0" smtClean="0">
                <a:solidFill>
                  <a:srgbClr val="DB2D35"/>
                </a:solidFill>
                <a:latin typeface="Gill Sans MT" charset="0"/>
                <a:ea typeface="Gill Sans MT" charset="0"/>
                <a:cs typeface="Gill Sans MT" charset="0"/>
              </a:rPr>
              <a:t>)</a:t>
            </a:r>
            <a:endParaRPr lang="en-US" sz="2800" dirty="0">
              <a:solidFill>
                <a:srgbClr val="DB2D35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44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-467746" y="1976120"/>
            <a:ext cx="3229336" cy="1980585"/>
            <a:chOff x="-1057026" y="1976120"/>
            <a:chExt cx="3229336" cy="1980585"/>
          </a:xfrm>
        </p:grpSpPr>
        <p:graphicFrame>
          <p:nvGraphicFramePr>
            <p:cNvPr id="2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39186801"/>
                </p:ext>
              </p:extLst>
            </p:nvPr>
          </p:nvGraphicFramePr>
          <p:xfrm>
            <a:off x="-1057026" y="2493665"/>
            <a:ext cx="3229336" cy="1463040"/>
          </p:xfrm>
          <a:graphic>
            <a:graphicData uri="http://schemas.openxmlformats.org/drawingml/2006/table">
              <a:tbl>
                <a:tblPr firstRow="1" bandRow="1">
                  <a:tableStyleId>{5A111915-BE36-4E01-A7E5-04B1672EAD32}</a:tableStyleId>
                </a:tblPr>
                <a:tblGrid>
                  <a:gridCol w="613458"/>
                  <a:gridCol w="613458"/>
                  <a:gridCol w="995423"/>
                  <a:gridCol w="1006997"/>
                </a:tblGrid>
                <a:tr h="287866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ID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rate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income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pay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t1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10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9500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8550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t2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25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90000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67500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t3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25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86000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64500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</a:tbl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-675067" y="1976120"/>
              <a:ext cx="25971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legreya" charset="0"/>
                  <a:ea typeface="Alegreya" charset="0"/>
                  <a:cs typeface="Alegreya" charset="0"/>
                </a:rPr>
                <a:t>Initial database: D</a:t>
              </a:r>
              <a:r>
                <a:rPr lang="en-US" sz="2400" baseline="-25000" dirty="0" smtClean="0">
                  <a:latin typeface="Alegreya" charset="0"/>
                  <a:ea typeface="Alegreya" charset="0"/>
                  <a:cs typeface="Alegreya" charset="0"/>
                </a:rPr>
                <a:t>0</a:t>
              </a:r>
              <a:endParaRPr lang="en-US" sz="2400" dirty="0" smtClean="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05552" y="1976120"/>
            <a:ext cx="3229336" cy="2346345"/>
            <a:chOff x="6937632" y="1976120"/>
            <a:chExt cx="3229336" cy="2346345"/>
          </a:xfrm>
        </p:grpSpPr>
        <p:graphicFrame>
          <p:nvGraphicFramePr>
            <p:cNvPr id="3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02890487"/>
                </p:ext>
              </p:extLst>
            </p:nvPr>
          </p:nvGraphicFramePr>
          <p:xfrm>
            <a:off x="6937632" y="2493665"/>
            <a:ext cx="3229336" cy="1828800"/>
          </p:xfrm>
          <a:graphic>
            <a:graphicData uri="http://schemas.openxmlformats.org/drawingml/2006/table">
              <a:tbl>
                <a:tblPr firstRow="1" bandRow="1">
                  <a:tableStyleId>{5A111915-BE36-4E01-A7E5-04B1672EAD32}</a:tableStyleId>
                </a:tblPr>
                <a:tblGrid>
                  <a:gridCol w="613458"/>
                  <a:gridCol w="613458"/>
                  <a:gridCol w="995423"/>
                  <a:gridCol w="1006997"/>
                </a:tblGrid>
                <a:tr h="287866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ID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rate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income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u="none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pay</a:t>
                        </a:r>
                        <a:endParaRPr lang="en-US" sz="1800" b="0" u="none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t1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10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9500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8550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t2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30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90000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63000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t3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1" dirty="0" smtClean="0">
                            <a:solidFill>
                              <a:srgbClr val="DB2D35"/>
                            </a:solidFill>
                            <a:latin typeface="Gill Sans"/>
                            <a:cs typeface="Gill Sans"/>
                          </a:rPr>
                          <a:t>30</a:t>
                        </a:r>
                        <a:endParaRPr lang="en-US" sz="1800" b="1" dirty="0">
                          <a:solidFill>
                            <a:srgbClr val="DB2D35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86000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1" dirty="0" smtClean="0">
                            <a:solidFill>
                              <a:srgbClr val="DB2D35"/>
                            </a:solidFill>
                          </a:rPr>
                          <a:t>60200</a:t>
                        </a:r>
                        <a:endParaRPr lang="en-US" sz="1800" b="1" dirty="0">
                          <a:solidFill>
                            <a:srgbClr val="DB2D35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87866"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latin typeface="Gill Sans"/>
                            <a:cs typeface="Gill Sans"/>
                          </a:rPr>
                          <a:t>t4</a:t>
                        </a:r>
                        <a:endParaRPr lang="en-US" sz="1800" b="0" dirty="0"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b="0" dirty="0" smtClean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rPr>
                          <a:t>25</a:t>
                        </a:r>
                        <a:endParaRPr lang="en-US" sz="1800" b="0" dirty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endParaRPr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86500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800" dirty="0" smtClean="0"/>
                          <a:t>64875</a:t>
                        </a:r>
                        <a:endParaRPr lang="en-US" sz="1800" dirty="0"/>
                      </a:p>
                    </a:txBody>
                    <a:tcPr>
                      <a:lnL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prstClr val="white">
                            <a:lumMod val="75000"/>
                          </a:prst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</a:tbl>
            </a:graphicData>
          </a:graphic>
        </p:graphicFrame>
        <p:sp>
          <p:nvSpPr>
            <p:cNvPr id="18" name="TextBox 17"/>
            <p:cNvSpPr txBox="1"/>
            <p:nvPr/>
          </p:nvSpPr>
          <p:spPr>
            <a:xfrm>
              <a:off x="7370887" y="1976120"/>
              <a:ext cx="2432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legreya" charset="0"/>
                  <a:ea typeface="Alegreya" charset="0"/>
                  <a:cs typeface="Alegreya" charset="0"/>
                </a:rPr>
                <a:t>Final database: D</a:t>
              </a:r>
              <a:r>
                <a:rPr lang="en-US" sz="2400" baseline="-25000" dirty="0" smtClean="0">
                  <a:latin typeface="Alegreya" charset="0"/>
                  <a:ea typeface="Alegreya" charset="0"/>
                  <a:cs typeface="Alegreya" charset="0"/>
                </a:rPr>
                <a:t>3</a:t>
              </a:r>
              <a:endParaRPr lang="en-US" sz="2400" dirty="0" smtClean="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64787" y="1976120"/>
            <a:ext cx="3749779" cy="2552286"/>
            <a:chOff x="2441097" y="1976120"/>
            <a:chExt cx="3749779" cy="2552286"/>
          </a:xfrm>
        </p:grpSpPr>
        <p:grpSp>
          <p:nvGrpSpPr>
            <p:cNvPr id="22" name="Group 21"/>
            <p:cNvGrpSpPr/>
            <p:nvPr/>
          </p:nvGrpSpPr>
          <p:grpSpPr>
            <a:xfrm>
              <a:off x="2441097" y="2493665"/>
              <a:ext cx="3749779" cy="2034741"/>
              <a:chOff x="2441097" y="2493665"/>
              <a:chExt cx="3749779" cy="2034741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441097" y="2493665"/>
                <a:ext cx="2964307" cy="830997"/>
                <a:chOff x="2692400" y="2070720"/>
                <a:chExt cx="2964307" cy="830997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3170129" y="2070720"/>
                  <a:ext cx="248657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57150" indent="0">
                    <a:buNone/>
                  </a:pP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UPDATE Salary</a:t>
                  </a:r>
                </a:p>
                <a:p>
                  <a:pPr marL="57150" indent="0">
                    <a:buNone/>
                  </a:pP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SET rate = 30</a:t>
                  </a:r>
                </a:p>
                <a:p>
                  <a:pPr marL="57150" indent="0">
                    <a:buNone/>
                  </a:pP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WHERE income &gt; </a:t>
                  </a:r>
                  <a:r>
                    <a:rPr lang="en-US" sz="1600" dirty="0" smtClean="0">
                      <a:solidFill>
                        <a:srgbClr val="DB2D35"/>
                      </a:solidFill>
                      <a:latin typeface="Consolas" charset="0"/>
                      <a:ea typeface="Consolas" charset="0"/>
                      <a:cs typeface="Consolas" charset="0"/>
                    </a:rPr>
                    <a:t>85700</a:t>
                  </a:r>
                  <a:endParaRPr lang="en-US" sz="1600" dirty="0">
                    <a:solidFill>
                      <a:srgbClr val="DB2D35"/>
                    </a:solidFill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2692400" y="2301553"/>
                  <a:ext cx="48122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Gill Sans"/>
                      <a:cs typeface="Gill Sans"/>
                    </a:rPr>
                    <a:t>Q</a:t>
                  </a:r>
                  <a:r>
                    <a:rPr lang="en-US" sz="2000" baseline="-25000" dirty="0" smtClean="0">
                      <a:latin typeface="Gill Sans"/>
                      <a:cs typeface="Gill Sans"/>
                    </a:rPr>
                    <a:t>1</a:t>
                  </a:r>
                  <a:endParaRPr lang="en-US" sz="2000" dirty="0" smtClean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2441097" y="3341759"/>
                <a:ext cx="3749779" cy="584775"/>
                <a:chOff x="2692400" y="3294768"/>
                <a:chExt cx="3749779" cy="584775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3170129" y="3294768"/>
                  <a:ext cx="327205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57150" indent="0">
                    <a:buNone/>
                  </a:pP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UPDATE Salary</a:t>
                  </a:r>
                </a:p>
                <a:p>
                  <a:pPr marL="57150" indent="0">
                    <a:buNone/>
                  </a:pP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SET pay=(1-rate/100)*income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692400" y="3387101"/>
                  <a:ext cx="48122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Gill Sans"/>
                      <a:cs typeface="Gill Sans"/>
                    </a:rPr>
                    <a:t>Q</a:t>
                  </a:r>
                  <a:r>
                    <a:rPr lang="en-US" sz="2000" baseline="-25000" dirty="0" smtClean="0">
                      <a:latin typeface="Gill Sans"/>
                      <a:cs typeface="Gill Sans"/>
                    </a:rPr>
                    <a:t>2</a:t>
                  </a:r>
                  <a:endParaRPr lang="en-US" sz="2000" dirty="0" smtClean="0">
                    <a:latin typeface="Gill Sans"/>
                    <a:cs typeface="Gill Sans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2441097" y="3943631"/>
                <a:ext cx="3525358" cy="584775"/>
                <a:chOff x="2692400" y="4272526"/>
                <a:chExt cx="3525358" cy="584775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3170129" y="4272526"/>
                  <a:ext cx="304762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57150" indent="0">
                    <a:buNone/>
                  </a:pP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INSERT INTO Salary VALUES</a:t>
                  </a:r>
                </a:p>
                <a:p>
                  <a:pPr marL="57150" indent="0">
                    <a:buNone/>
                  </a:pPr>
                  <a:r>
                    <a:rPr lang="en-US" sz="1600" dirty="0" smtClean="0">
                      <a:latin typeface="Consolas" charset="0"/>
                      <a:ea typeface="Consolas" charset="0"/>
                      <a:cs typeface="Consolas" charset="0"/>
                    </a:rPr>
                    <a:t>(4, 25, 86500, 64875)</a:t>
                  </a:r>
                  <a:endParaRPr lang="en-US" sz="1600" dirty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692400" y="4364859"/>
                  <a:ext cx="48122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Gill Sans"/>
                      <a:cs typeface="Gill Sans"/>
                    </a:rPr>
                    <a:t>Q</a:t>
                  </a:r>
                  <a:r>
                    <a:rPr lang="en-US" sz="2000" baseline="-25000" dirty="0" smtClean="0">
                      <a:latin typeface="Gill Sans"/>
                      <a:cs typeface="Gill Sans"/>
                    </a:rPr>
                    <a:t>3</a:t>
                  </a:r>
                  <a:endParaRPr lang="en-US" sz="2000" dirty="0" smtClean="0">
                    <a:latin typeface="Gill Sans"/>
                    <a:cs typeface="Gill Sans"/>
                  </a:endParaRPr>
                </a:p>
              </p:txBody>
            </p:sp>
          </p:grpSp>
        </p:grpSp>
        <p:sp>
          <p:nvSpPr>
            <p:cNvPr id="19" name="TextBox 18"/>
            <p:cNvSpPr txBox="1"/>
            <p:nvPr/>
          </p:nvSpPr>
          <p:spPr>
            <a:xfrm>
              <a:off x="3301638" y="1976120"/>
              <a:ext cx="18389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legreya" charset="0"/>
                  <a:ea typeface="Alegreya" charset="0"/>
                  <a:cs typeface="Alegreya" charset="0"/>
                </a:rPr>
                <a:t>Query Log: 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5344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2624948"/>
              </p:ext>
            </p:extLst>
          </p:nvPr>
        </p:nvGraphicFramePr>
        <p:xfrm>
          <a:off x="932303" y="1661568"/>
          <a:ext cx="3229336" cy="1463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13458"/>
                <a:gridCol w="832287"/>
                <a:gridCol w="864745"/>
                <a:gridCol w="918846"/>
              </a:tblGrid>
              <a:tr h="287866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tax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income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pay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t1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950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9500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8550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t2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22500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90000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67500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t3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21500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86000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64500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170447" y="1144023"/>
            <a:ext cx="2753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Initial database: D</a:t>
            </a:r>
            <a:r>
              <a:rPr lang="en-US" sz="2400" baseline="-25000" dirty="0" smtClean="0">
                <a:latin typeface="Alegreya" charset="0"/>
                <a:ea typeface="Alegreya" charset="0"/>
                <a:cs typeface="Alegreya" charset="0"/>
              </a:rPr>
              <a:t>0</a:t>
            </a:r>
            <a:endParaRPr lang="en-US" sz="2400" dirty="0" smtClean="0">
              <a:latin typeface="Alegreya" charset="0"/>
              <a:ea typeface="Alegreya" charset="0"/>
              <a:cs typeface="Alegreya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923974" y="1661568"/>
            <a:ext cx="2964307" cy="830997"/>
            <a:chOff x="2692400" y="2070720"/>
            <a:chExt cx="2964307" cy="830997"/>
          </a:xfrm>
        </p:grpSpPr>
        <p:sp>
          <p:nvSpPr>
            <p:cNvPr id="7" name="TextBox 6"/>
            <p:cNvSpPr txBox="1"/>
            <p:nvPr/>
          </p:nvSpPr>
          <p:spPr>
            <a:xfrm>
              <a:off x="3170129" y="2070720"/>
              <a:ext cx="24865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7150" indent="0">
                <a:buNone/>
              </a:pP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UPDATE Salary</a:t>
              </a:r>
            </a:p>
            <a:p>
              <a:pPr marL="57150" indent="0">
                <a:buNone/>
              </a:pP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SET tax = 0.3*income</a:t>
              </a:r>
            </a:p>
            <a:p>
              <a:pPr marL="57150" indent="0">
                <a:buNone/>
              </a:pP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WHERE income &gt; </a:t>
              </a:r>
              <a:r>
                <a:rPr lang="en-US" sz="1600" dirty="0" smtClean="0">
                  <a:solidFill>
                    <a:srgbClr val="DB2D35"/>
                  </a:solidFill>
                  <a:latin typeface="Consolas" charset="0"/>
                  <a:ea typeface="Consolas" charset="0"/>
                  <a:cs typeface="Consolas" charset="0"/>
                </a:rPr>
                <a:t>85700</a:t>
              </a:r>
              <a:endParaRPr lang="en-US" sz="1600" dirty="0">
                <a:solidFill>
                  <a:srgbClr val="DB2D35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92400" y="2301553"/>
              <a:ext cx="4812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Gill Sans"/>
                  <a:cs typeface="Gill Sans"/>
                </a:rPr>
                <a:t>Q</a:t>
              </a:r>
              <a:r>
                <a:rPr lang="en-US" sz="2000" baseline="-25000" dirty="0" smtClean="0">
                  <a:latin typeface="Gill Sans"/>
                  <a:cs typeface="Gill Sans"/>
                </a:rPr>
                <a:t>1</a:t>
              </a:r>
              <a:endParaRPr lang="en-US" sz="2000" dirty="0" smtClean="0">
                <a:latin typeface="Gill Sans"/>
                <a:cs typeface="Gill Sans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23974" y="3450340"/>
            <a:ext cx="3150255" cy="584776"/>
            <a:chOff x="2692400" y="3294768"/>
            <a:chExt cx="3150255" cy="584776"/>
          </a:xfrm>
        </p:grpSpPr>
        <p:sp>
          <p:nvSpPr>
            <p:cNvPr id="8" name="TextBox 7"/>
            <p:cNvSpPr txBox="1"/>
            <p:nvPr/>
          </p:nvSpPr>
          <p:spPr>
            <a:xfrm>
              <a:off x="3170129" y="3294768"/>
              <a:ext cx="267252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7150" indent="0">
                <a:buNone/>
              </a:pP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UPDATE Salary</a:t>
              </a:r>
            </a:p>
            <a:p>
              <a:pPr marL="57150" indent="0">
                <a:buNone/>
              </a:pP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SET pay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= income - tax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92400" y="3387101"/>
              <a:ext cx="4812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Gill Sans"/>
                  <a:cs typeface="Gill Sans"/>
                </a:rPr>
                <a:t>Q</a:t>
              </a:r>
              <a:r>
                <a:rPr lang="en-US" sz="2000" baseline="-25000" dirty="0" smtClean="0">
                  <a:latin typeface="Gill Sans"/>
                  <a:cs typeface="Gill Sans"/>
                </a:rPr>
                <a:t>2</a:t>
              </a:r>
              <a:endParaRPr lang="en-US" sz="2000" dirty="0" smtClean="0">
                <a:latin typeface="Gill Sans"/>
                <a:cs typeface="Gill Sans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923974" y="4992892"/>
            <a:ext cx="3525358" cy="584775"/>
            <a:chOff x="2692400" y="4292846"/>
            <a:chExt cx="3525358" cy="584775"/>
          </a:xfrm>
        </p:grpSpPr>
        <p:sp>
          <p:nvSpPr>
            <p:cNvPr id="9" name="TextBox 8"/>
            <p:cNvSpPr txBox="1"/>
            <p:nvPr/>
          </p:nvSpPr>
          <p:spPr>
            <a:xfrm>
              <a:off x="3170129" y="4292846"/>
              <a:ext cx="30476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7150" indent="0">
                <a:buNone/>
              </a:pP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INSERT INTO Salary VALUES</a:t>
              </a:r>
            </a:p>
            <a:p>
              <a:pPr marL="57150" indent="0">
                <a:buNone/>
              </a:pPr>
              <a:r>
                <a:rPr lang="en-US" sz="1600" dirty="0" smtClean="0">
                  <a:latin typeface="Consolas" charset="0"/>
                  <a:ea typeface="Consolas" charset="0"/>
                  <a:cs typeface="Consolas" charset="0"/>
                </a:rPr>
                <a:t>(4, 21625, 86500, 64875)</a:t>
              </a:r>
              <a:endParaRPr lang="en-US" sz="1600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92400" y="4385178"/>
              <a:ext cx="4812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Gill Sans"/>
                  <a:cs typeface="Gill Sans"/>
                </a:rPr>
                <a:t>Q</a:t>
              </a:r>
              <a:r>
                <a:rPr lang="en-US" sz="2000" baseline="-25000" dirty="0" smtClean="0">
                  <a:latin typeface="Gill Sans"/>
                  <a:cs typeface="Gill Sans"/>
                </a:rPr>
                <a:t>3</a:t>
              </a:r>
              <a:endParaRPr lang="en-US" sz="2000" dirty="0" smtClean="0">
                <a:latin typeface="Gill Sans"/>
                <a:cs typeface="Gill Sans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784515" y="1144023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Query Log: Q</a:t>
            </a:r>
          </a:p>
        </p:txBody>
      </p:sp>
      <p:graphicFrame>
        <p:nvGraphicFramePr>
          <p:cNvPr id="2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47269"/>
              </p:ext>
            </p:extLst>
          </p:nvPr>
        </p:nvGraphicFramePr>
        <p:xfrm>
          <a:off x="932303" y="3748867"/>
          <a:ext cx="3229336" cy="18288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13458"/>
                <a:gridCol w="832287"/>
                <a:gridCol w="864745"/>
                <a:gridCol w="918846"/>
              </a:tblGrid>
              <a:tr h="287866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ID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tax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income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pay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t1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950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9500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8550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t2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27000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90000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63000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t3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+mn-lt"/>
                          <a:cs typeface="Gill Sans"/>
                        </a:rPr>
                        <a:t>25800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86000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60200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86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t4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Gill Sans"/>
                        </a:rPr>
                        <a:t>21625</a:t>
                      </a:r>
                      <a:endParaRPr lang="en-US" sz="1800" b="0" dirty="0">
                        <a:latin typeface="+mn-lt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86500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64875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30933" y="3256424"/>
            <a:ext cx="243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Final database: D</a:t>
            </a:r>
            <a:r>
              <a:rPr lang="en-US" sz="2400" baseline="-25000" dirty="0" smtClean="0">
                <a:latin typeface="Alegreya" charset="0"/>
                <a:ea typeface="Alegreya" charset="0"/>
                <a:cs typeface="Alegreya" charset="0"/>
              </a:rPr>
              <a:t>3</a:t>
            </a:r>
            <a:endParaRPr lang="en-US" sz="2400" dirty="0" smtClean="0">
              <a:latin typeface="Alegreya" charset="0"/>
              <a:ea typeface="Alegreya" charset="0"/>
              <a:cs typeface="Alegrey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99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721144" y="617537"/>
            <a:ext cx="3515805" cy="923330"/>
            <a:chOff x="2847044" y="454977"/>
            <a:chExt cx="3515805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2847044" y="454977"/>
              <a:ext cx="9861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atin typeface="Gill Sans"/>
                  <a:cs typeface="Gill Sans"/>
                </a:rPr>
                <a:t>Q</a:t>
              </a:r>
              <a:r>
                <a:rPr lang="en-US" sz="5400" baseline="-25000" dirty="0" smtClean="0">
                  <a:latin typeface="Gill Sans"/>
                  <a:cs typeface="Gill Sans"/>
                </a:rPr>
                <a:t>2</a:t>
              </a:r>
              <a:endParaRPr lang="en-US" sz="5400" dirty="0" smtClean="0"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037424" y="454977"/>
              <a:ext cx="232542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UPDATE 	T</a:t>
              </a:r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       SET 	tax =  </a:t>
              </a:r>
              <a:r>
                <a:rPr lang="en-US" strike="sngStrike" dirty="0" smtClean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35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45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 WHERE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	age &gt; 20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7100" y="1814374"/>
            <a:ext cx="8203892" cy="4125426"/>
            <a:chOff x="377100" y="1814374"/>
            <a:chExt cx="8203892" cy="4125426"/>
          </a:xfrm>
        </p:grpSpPr>
        <p:grpSp>
          <p:nvGrpSpPr>
            <p:cNvPr id="29" name="Group 28"/>
            <p:cNvGrpSpPr/>
            <p:nvPr/>
          </p:nvGrpSpPr>
          <p:grpSpPr>
            <a:xfrm>
              <a:off x="5351656" y="1814374"/>
              <a:ext cx="3229336" cy="4125426"/>
              <a:chOff x="560790" y="1998931"/>
              <a:chExt cx="3229336" cy="412542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395309" y="1998931"/>
                <a:ext cx="1560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Gill Sans"/>
                    <a:cs typeface="Gill Sans"/>
                  </a:rPr>
                  <a:t>Alternative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151211" y="2923277"/>
                <a:ext cx="204849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UPDATE 	T</a:t>
                </a:r>
              </a:p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       SET 	tax =  </a:t>
                </a:r>
                <a:r>
                  <a:rPr lang="en-US" b="1" dirty="0" smtClean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3</a:t>
                </a:r>
                <a:r>
                  <a:rPr lang="en-US" b="1" dirty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0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 WHERE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	age &gt; </a:t>
                </a:r>
                <a:r>
                  <a:rPr lang="en-US" b="1" dirty="0" smtClean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30</a:t>
                </a:r>
                <a:endParaRPr lang="en-US" b="1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aphicFrame>
            <p:nvGraphicFramePr>
              <p:cNvPr id="11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29855395"/>
                  </p:ext>
                </p:extLst>
              </p:nvPr>
            </p:nvGraphicFramePr>
            <p:xfrm>
              <a:off x="560790" y="4295557"/>
              <a:ext cx="3229336" cy="182880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613458"/>
                    <a:gridCol w="613458"/>
                    <a:gridCol w="995423"/>
                    <a:gridCol w="1006997"/>
                  </a:tblGrid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ID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rate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income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owed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t1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  <a:latin typeface="Gill Sans"/>
                              <a:cs typeface="Gill Sans"/>
                            </a:rPr>
                            <a:t>10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9500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950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t2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25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bg1"/>
                              </a:solidFill>
                            </a:rPr>
                            <a:t>95000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22500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t3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rgbClr val="FF0000"/>
                              </a:solidFill>
                              <a:latin typeface="Gill Sans"/>
                              <a:cs typeface="Gill Sans"/>
                            </a:rPr>
                            <a:t>25</a:t>
                          </a:r>
                          <a:endParaRPr lang="en-US" sz="1800" b="0" dirty="0">
                            <a:solidFill>
                              <a:srgbClr val="FF0000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86000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rgbClr val="FF0000"/>
                              </a:solidFill>
                            </a:rPr>
                            <a:t>21500</a:t>
                          </a:r>
                          <a:endParaRPr lang="en-US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bg1"/>
                              </a:solidFill>
                              <a:latin typeface="Gill Sans"/>
                              <a:cs typeface="Gill Sans"/>
                            </a:rPr>
                            <a:t>t9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bg1"/>
                              </a:solidFill>
                              <a:latin typeface="Gill Sans"/>
                              <a:cs typeface="Gill Sans"/>
                            </a:rPr>
                            <a:t>30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bg1"/>
                              </a:solidFill>
                            </a:rPr>
                            <a:t>74000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chemeClr val="bg1"/>
                              </a:solidFill>
                            </a:rPr>
                            <a:t>23400</a:t>
                          </a:r>
                          <a:endParaRPr lang="en-US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</a:tr>
                </a:tbl>
              </a:graphicData>
            </a:graphic>
          </p:graphicFrame>
          <p:grpSp>
            <p:nvGrpSpPr>
              <p:cNvPr id="24" name="Group 23"/>
              <p:cNvGrpSpPr/>
              <p:nvPr/>
            </p:nvGrpSpPr>
            <p:grpSpPr>
              <a:xfrm>
                <a:off x="1592112" y="2424231"/>
                <a:ext cx="1166692" cy="461665"/>
                <a:chOff x="1600392" y="2424231"/>
                <a:chExt cx="1166692" cy="461665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1600392" y="2424231"/>
                  <a:ext cx="54053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latin typeface="Gill Sans"/>
                      <a:cs typeface="Gill Sans"/>
                    </a:rPr>
                    <a:t>Q</a:t>
                  </a:r>
                  <a:r>
                    <a:rPr lang="en-US" sz="2400" baseline="-25000" dirty="0" smtClean="0">
                      <a:latin typeface="Gill Sans"/>
                      <a:cs typeface="Gill Sans"/>
                    </a:rPr>
                    <a:t>2</a:t>
                  </a:r>
                  <a:endParaRPr lang="en-US" sz="2400" dirty="0" smtClean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103120" y="2470397"/>
                  <a:ext cx="6639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>
                          <a:lumMod val="50000"/>
                        </a:schemeClr>
                      </a:solidFill>
                      <a:latin typeface="Gill Sans"/>
                      <a:cs typeface="Gill Sans"/>
                    </a:rPr>
                    <a:t>5 sec</a:t>
                  </a:r>
                </a:p>
              </p:txBody>
            </p:sp>
          </p:grpSp>
        </p:grpSp>
        <p:grpSp>
          <p:nvGrpSpPr>
            <p:cNvPr id="28" name="Group 27"/>
            <p:cNvGrpSpPr/>
            <p:nvPr/>
          </p:nvGrpSpPr>
          <p:grpSpPr>
            <a:xfrm>
              <a:off x="377100" y="1814374"/>
              <a:ext cx="3229336" cy="3759666"/>
              <a:chOff x="4966216" y="1998931"/>
              <a:chExt cx="3229336" cy="3759666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5895793" y="1998931"/>
                <a:ext cx="13701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>
                    <a:latin typeface="Gill Sans"/>
                    <a:cs typeface="Gill Sans"/>
                  </a:rPr>
                  <a:t>QueryFix</a:t>
                </a:r>
                <a:endParaRPr lang="en-US" sz="2400" dirty="0" smtClean="0">
                  <a:latin typeface="Gill Sans"/>
                  <a:cs typeface="Gill Sans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556637" y="2923277"/>
                <a:ext cx="204849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UPDATE 	T</a:t>
                </a:r>
              </a:p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       SET 	tax =  </a:t>
                </a:r>
                <a:r>
                  <a:rPr lang="en-US" b="1" dirty="0">
                    <a:solidFill>
                      <a:srgbClr val="0070C0"/>
                    </a:solidFill>
                    <a:latin typeface="Gill Sans" charset="0"/>
                    <a:ea typeface="Gill Sans" charset="0"/>
                    <a:cs typeface="Gill Sans" charset="0"/>
                  </a:rPr>
                  <a:t>35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 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WHERE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Gill Sans" charset="0"/>
                    <a:ea typeface="Gill Sans" charset="0"/>
                    <a:cs typeface="Gill Sans" charset="0"/>
                  </a:rPr>
                  <a:t>	age &gt; 20</a:t>
                </a:r>
              </a:p>
            </p:txBody>
          </p:sp>
          <p:graphicFrame>
            <p:nvGraphicFramePr>
              <p:cNvPr id="1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72547747"/>
                  </p:ext>
                </p:extLst>
              </p:nvPr>
            </p:nvGraphicFramePr>
            <p:xfrm>
              <a:off x="4966216" y="4295557"/>
              <a:ext cx="3229336" cy="146304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613458"/>
                    <a:gridCol w="613458"/>
                    <a:gridCol w="995423"/>
                    <a:gridCol w="1006997"/>
                  </a:tblGrid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ID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rate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income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u="none" dirty="0" smtClean="0">
                              <a:solidFill>
                                <a:schemeClr val="tx1"/>
                              </a:solidFill>
                              <a:latin typeface="Gill Sans"/>
                              <a:cs typeface="Gill Sans"/>
                            </a:rPr>
                            <a:t>owed</a:t>
                          </a:r>
                          <a:endParaRPr lang="en-US" sz="1800" b="0" u="none" dirty="0">
                            <a:solidFill>
                              <a:schemeClr val="tx1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t1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  <a:latin typeface="Gill Sans"/>
                              <a:cs typeface="Gill Sans"/>
                            </a:rPr>
                            <a:t>10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9500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950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t2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25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90000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22500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78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Gill Sans"/>
                              <a:cs typeface="Gill Sans"/>
                            </a:rPr>
                            <a:t>t3</a:t>
                          </a:r>
                          <a:endParaRPr lang="en-US" sz="18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  <a:latin typeface="Gill Sans"/>
                              <a:cs typeface="Gill Sans"/>
                            </a:rPr>
                            <a:t>25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  <a:latin typeface="Gill Sans"/>
                            <a:cs typeface="Gill San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86000</a:t>
                          </a:r>
                          <a:endParaRPr 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 dirty="0" smtClean="0">
                              <a:solidFill>
                                <a:srgbClr val="0070C0"/>
                              </a:solidFill>
                            </a:rPr>
                            <a:t>21500</a:t>
                          </a:r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  <p:grpSp>
            <p:nvGrpSpPr>
              <p:cNvPr id="25" name="Group 24"/>
              <p:cNvGrpSpPr/>
              <p:nvPr/>
            </p:nvGrpSpPr>
            <p:grpSpPr>
              <a:xfrm>
                <a:off x="5949563" y="2424231"/>
                <a:ext cx="1262642" cy="461665"/>
                <a:chOff x="6005818" y="2424231"/>
                <a:chExt cx="1262642" cy="461665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6005818" y="2424231"/>
                  <a:ext cx="54053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latin typeface="Gill Sans"/>
                      <a:cs typeface="Gill Sans"/>
                    </a:rPr>
                    <a:t>Q</a:t>
                  </a:r>
                  <a:r>
                    <a:rPr lang="en-US" sz="2400" baseline="-25000" dirty="0" smtClean="0">
                      <a:latin typeface="Gill Sans"/>
                      <a:cs typeface="Gill Sans"/>
                    </a:rPr>
                    <a:t>2</a:t>
                  </a:r>
                  <a:endParaRPr lang="en-US" sz="2400" dirty="0" smtClean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6553200" y="2470397"/>
                  <a:ext cx="7152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>
                          <a:lumMod val="50000"/>
                        </a:schemeClr>
                      </a:solidFill>
                      <a:latin typeface="Gill Sans"/>
                      <a:cs typeface="Gill Sans"/>
                    </a:rPr>
                    <a:t>.2 sec</a:t>
                  </a:r>
                </a:p>
              </p:txBody>
            </p:sp>
          </p:grpSp>
        </p:grpSp>
      </p:grpSp>
      <p:sp>
        <p:nvSpPr>
          <p:cNvPr id="26" name="Oval 25"/>
          <p:cNvSpPr/>
          <p:nvPr/>
        </p:nvSpPr>
        <p:spPr>
          <a:xfrm>
            <a:off x="4305426" y="2113356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</a:p>
        </p:txBody>
      </p:sp>
      <p:sp>
        <p:nvSpPr>
          <p:cNvPr id="27" name="Oval 26"/>
          <p:cNvSpPr/>
          <p:nvPr/>
        </p:nvSpPr>
        <p:spPr>
          <a:xfrm>
            <a:off x="4305426" y="4853457"/>
            <a:ext cx="347240" cy="3472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5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076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bg1">
              <a:lumMod val="50000"/>
            </a:schemeClr>
          </a:solidFill>
        </a:ln>
        <a:effectLst/>
      </a:spPr>
      <a:bodyPr rtlCol="0" anchor="ctr"/>
      <a:lstStyle>
        <a:defPPr algn="ctr">
          <a:defRPr dirty="0" smtClean="0">
            <a:solidFill>
              <a:schemeClr val="bg1">
                <a:lumMod val="50000"/>
              </a:schemeClr>
            </a:solidFill>
            <a:latin typeface="Gill Sans" charset="0"/>
            <a:ea typeface="Gill Sans" charset="0"/>
            <a:cs typeface="Gill Sans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latin typeface="Gill Sans"/>
            <a:cs typeface="Gill San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7260</TotalTime>
  <Words>1120</Words>
  <Application>Microsoft Macintosh PowerPoint</Application>
  <PresentationFormat>On-screen Show (4:3)</PresentationFormat>
  <Paragraphs>399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Alegreya</vt:lpstr>
      <vt:lpstr>Calibri</vt:lpstr>
      <vt:lpstr>Consolas</vt:lpstr>
      <vt:lpstr>Gill Sans</vt:lpstr>
      <vt:lpstr>Gill Sans MT</vt:lpstr>
      <vt:lpstr>Times New Roman</vt:lpstr>
      <vt:lpstr>Wingdings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Microsoft Office User</cp:lastModifiedBy>
  <cp:revision>101</cp:revision>
  <cp:lastPrinted>2016-01-15T22:16:06Z</cp:lastPrinted>
  <dcterms:created xsi:type="dcterms:W3CDTF">2015-01-23T22:26:57Z</dcterms:created>
  <dcterms:modified xsi:type="dcterms:W3CDTF">2016-01-16T04:21:21Z</dcterms:modified>
</cp:coreProperties>
</file>