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70" r:id="rId6"/>
    <p:sldId id="267" r:id="rId7"/>
    <p:sldId id="268" r:id="rId8"/>
    <p:sldId id="269" r:id="rId9"/>
    <p:sldId id="265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5815"/>
  </p:normalViewPr>
  <p:slideViewPr>
    <p:cSldViewPr snapToGrid="0" snapToObjects="1" showGuides="1">
      <p:cViewPr>
        <p:scale>
          <a:sx n="120" d="100"/>
          <a:sy n="120" d="100"/>
        </p:scale>
        <p:origin x="19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9488" y="340246"/>
            <a:ext cx="8984512" cy="59436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3248" y="617537"/>
            <a:ext cx="5269428" cy="923330"/>
            <a:chOff x="2721144" y="617537"/>
            <a:chExt cx="526942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721144" y="61753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2</a:t>
              </a:r>
              <a:endParaRPr lang="en-US" sz="5400" dirty="0" smtClean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1524" y="617537"/>
              <a:ext cx="40790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UPDATE 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SET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	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+= 950 </a:t>
              </a:r>
              <a:endParaRPr lang="en-US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WHERE 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r>
                <a:rPr lang="zh-CN" altLang="zh-CN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&lt;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10000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Gill Sans"/>
                  <a:ea typeface="Gill Sans" charset="0"/>
                  <a:cs typeface="Gill Sans"/>
                </a:rPr>
                <a:t>1000</a:t>
              </a:r>
              <a:endParaRPr lang="en-US" dirty="0">
                <a:solidFill>
                  <a:srgbClr val="FF0000"/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100" y="1814374"/>
            <a:ext cx="8621724" cy="4125426"/>
            <a:chOff x="377100" y="1814374"/>
            <a:chExt cx="8621724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004918" y="1814374"/>
              <a:ext cx="3993906" cy="4125426"/>
              <a:chOff x="214052" y="1998931"/>
              <a:chExt cx="399390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2343" y="2923277"/>
                <a:ext cx="3559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SET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=  </a:t>
                </a:r>
                <a:r>
                  <a:rPr lang="en-US" b="1" dirty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1.</a:t>
                </a:r>
                <a:r>
                  <a:rPr lang="en-US" altLang="zh-CN" b="1" dirty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1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*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endParaRPr lang="en-US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WHERE 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r>
                  <a:rPr lang="zh-CN" altLang="zh-CN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&lt;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9500</a:t>
                </a:r>
                <a:endParaRPr lang="en-US" b="1" dirty="0">
                  <a:solidFill>
                    <a:srgbClr val="FF0000"/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5181447"/>
                  </p:ext>
                </p:extLst>
              </p:nvPr>
            </p:nvGraphicFramePr>
            <p:xfrm>
              <a:off x="214052" y="4295557"/>
              <a:ext cx="399390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8699"/>
                    <a:gridCol w="758699"/>
                    <a:gridCol w="1231096"/>
                    <a:gridCol w="1245412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tax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pay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10450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9</a:t>
                          </a:r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405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94000</a:t>
                          </a:r>
                          <a:endParaRPr lang="en-US" sz="1800" b="0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67500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1500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ea typeface="+mn-ea"/>
                              <a:cs typeface="Gill Sans"/>
                            </a:rPr>
                            <a:t>86000</a:t>
                          </a:r>
                          <a:endParaRPr lang="en-US" sz="18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64500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990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9900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8910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282109" cy="461665"/>
                <a:chOff x="1600392" y="2424231"/>
                <a:chExt cx="1282109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6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Q</a:t>
                  </a:r>
                  <a:r>
                    <a:rPr lang="zh-CN" altLang="zh-CN" sz="2400" baseline="-25000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5</a:t>
                  </a:r>
                  <a:endParaRPr lang="en-US" sz="2400" dirty="0" smtClean="0">
                    <a:solidFill>
                      <a:srgbClr val="FF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10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928326" cy="3759666"/>
              <a:chOff x="4966216" y="1998931"/>
              <a:chExt cx="392832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solidFill>
                    <a:srgbClr val="595959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60119" y="2923277"/>
                <a:ext cx="353442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UPDATE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T</a:t>
                </a:r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SET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= 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+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950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endParaRPr lang="en-US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WHERE 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r>
                  <a:rPr lang="zh-CN" altLang="zh-CN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&lt;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b="1" dirty="0" smtClean="0">
                    <a:solidFill>
                      <a:schemeClr val="accent1"/>
                    </a:solidFill>
                    <a:latin typeface="Gill Sans"/>
                    <a:ea typeface="Gill Sans" charset="0"/>
                    <a:cs typeface="Gill Sans"/>
                  </a:rPr>
                  <a:t>10000</a:t>
                </a:r>
                <a:endParaRPr lang="en-US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3941241"/>
                  </p:ext>
                </p:extLst>
              </p:nvPr>
            </p:nvGraphicFramePr>
            <p:xfrm>
              <a:off x="4966216" y="4295557"/>
              <a:ext cx="392832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46241"/>
                    <a:gridCol w="865030"/>
                    <a:gridCol w="1092094"/>
                    <a:gridCol w="1224961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tax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pay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10450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9</a:t>
                          </a:r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405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90000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67500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1500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ea typeface="+mn-ea"/>
                              <a:cs typeface="Gill Sans"/>
                            </a:rPr>
                            <a:t>86000</a:t>
                          </a:r>
                          <a:endParaRPr lang="en-US" sz="18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64500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595959"/>
                      </a:solidFill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solidFill>
                        <a:srgbClr val="595959"/>
                      </a:solidFill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0" name="Oval 19"/>
          <p:cNvSpPr/>
          <p:nvPr/>
        </p:nvSpPr>
        <p:spPr>
          <a:xfrm>
            <a:off x="4460371" y="1762226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4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60371" y="4602342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4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TPC-C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9488" y="95693"/>
            <a:ext cx="8984512" cy="59436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28581" y="348340"/>
            <a:ext cx="3991267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CORRUPT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THE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QUERY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LOG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6544" y="348340"/>
            <a:ext cx="3021949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SELECT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DATASET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628269"/>
              </p:ext>
            </p:extLst>
          </p:nvPr>
        </p:nvGraphicFramePr>
        <p:xfrm>
          <a:off x="576535" y="3610203"/>
          <a:ext cx="7922597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5009"/>
                <a:gridCol w="1505009"/>
                <a:gridCol w="2442091"/>
                <a:gridCol w="2470488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950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8550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</a:t>
                      </a:r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67500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21500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64500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6535" y="5265258"/>
            <a:ext cx="8337393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QFix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540" y="3241929"/>
            <a:ext cx="3811073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CANDIDATE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COMPLAINTS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6544" y="2239669"/>
            <a:ext cx="2315237" cy="372139"/>
            <a:chOff x="5990402" y="716753"/>
            <a:chExt cx="2315237" cy="372139"/>
          </a:xfrm>
        </p:grpSpPr>
        <p:sp>
          <p:nvSpPr>
            <p:cNvPr id="36" name="Rectangle 35"/>
            <p:cNvSpPr/>
            <p:nvPr/>
          </p:nvSpPr>
          <p:spPr>
            <a:xfrm>
              <a:off x="5990402" y="716753"/>
              <a:ext cx="2315237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# Queries 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alphaModFix amt="53000"/>
            </a:blip>
            <a:stretch>
              <a:fillRect/>
            </a:stretch>
          </p:blipFill>
          <p:spPr>
            <a:xfrm flipH="1">
              <a:off x="7589216" y="797381"/>
              <a:ext cx="211766" cy="211766"/>
            </a:xfrm>
            <a:prstGeom prst="rect">
              <a:avLst/>
            </a:prstGeom>
          </p:spPr>
        </p:pic>
      </p:grpSp>
      <p:sp>
        <p:nvSpPr>
          <p:cNvPr id="45" name="Rectangle 44"/>
          <p:cNvSpPr/>
          <p:nvPr/>
        </p:nvSpPr>
        <p:spPr>
          <a:xfrm>
            <a:off x="632846" y="1104936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TATP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846" y="1470914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2846" y="748839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253221" y="510304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38264" y="1132209"/>
            <a:ext cx="420881" cy="13795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6336" y="76005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6336" y="1177380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6336" y="1607998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3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6336" y="2027983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4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6336" y="245860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zh-CN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5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36792" y="2514248"/>
            <a:ext cx="422353" cy="372139"/>
            <a:chOff x="5136792" y="760070"/>
            <a:chExt cx="422353" cy="372139"/>
          </a:xfrm>
        </p:grpSpPr>
        <p:sp>
          <p:nvSpPr>
            <p:cNvPr id="29" name="Rectangle 28"/>
            <p:cNvSpPr/>
            <p:nvPr/>
          </p:nvSpPr>
          <p:spPr>
            <a:xfrm>
              <a:off x="5136792" y="760070"/>
              <a:ext cx="422353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0" name="Triangle 34"/>
            <p:cNvSpPr/>
            <p:nvPr/>
          </p:nvSpPr>
          <p:spPr>
            <a:xfrm rot="10800000">
              <a:off x="5234729" y="845079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36792" y="754068"/>
            <a:ext cx="422353" cy="372139"/>
            <a:chOff x="5725077" y="2445537"/>
            <a:chExt cx="411854" cy="372139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5725077" y="2445537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2" name="Triangle 34"/>
            <p:cNvSpPr/>
            <p:nvPr/>
          </p:nvSpPr>
          <p:spPr>
            <a:xfrm>
              <a:off x="5813987" y="2530546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138264" y="1162754"/>
            <a:ext cx="420881" cy="30816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61554" y="748839"/>
            <a:ext cx="3308017" cy="1424764"/>
          </a:xfrm>
          <a:prstGeom prst="wedgeRoundRectCallout">
            <a:avLst>
              <a:gd name="adj1" fmla="val -76862"/>
              <a:gd name="adj2" fmla="val -7510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UPDATE 	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SET	      	income += 950 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WHERE 	income 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&lt;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10000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Gill Sans"/>
                <a:ea typeface="Gill Sans" charset="0"/>
                <a:cs typeface="Gill Sans"/>
              </a:rPr>
              <a:t>1000</a:t>
            </a:r>
            <a:endParaRPr lang="en-US" dirty="0">
              <a:solidFill>
                <a:srgbClr val="FF0000"/>
              </a:solidFill>
              <a:latin typeface="Gill Sans"/>
              <a:ea typeface="Gill Sans" charset="0"/>
              <a:cs typeface="Gill Sans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62305" y="2394651"/>
            <a:ext cx="2952360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Generate Random</a:t>
            </a:r>
            <a:r>
              <a:rPr lang="zh-CN" alt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Error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91574" y="3620836"/>
            <a:ext cx="423091" cy="1451258"/>
            <a:chOff x="6546016" y="3902691"/>
            <a:chExt cx="423091" cy="1451258"/>
          </a:xfrm>
        </p:grpSpPr>
        <p:sp>
          <p:nvSpPr>
            <p:cNvPr id="46" name="Rectangle 45"/>
            <p:cNvSpPr/>
            <p:nvPr/>
          </p:nvSpPr>
          <p:spPr>
            <a:xfrm>
              <a:off x="6546753" y="4279470"/>
              <a:ext cx="422354" cy="698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546016" y="4981810"/>
              <a:ext cx="422354" cy="372139"/>
              <a:chOff x="6546753" y="3917964"/>
              <a:chExt cx="422354" cy="37213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546753" y="3917964"/>
                <a:ext cx="422354" cy="372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sp>
            <p:nvSpPr>
              <p:cNvPr id="49" name="Triangle 34"/>
              <p:cNvSpPr/>
              <p:nvPr/>
            </p:nvSpPr>
            <p:spPr>
              <a:xfrm rot="10800000">
                <a:off x="6644691" y="3992340"/>
                <a:ext cx="234035" cy="20212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546753" y="3902691"/>
              <a:ext cx="422354" cy="372139"/>
              <a:chOff x="5725077" y="2445537"/>
              <a:chExt cx="411854" cy="372139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5725077" y="2445537"/>
                <a:ext cx="411854" cy="372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sp>
            <p:nvSpPr>
              <p:cNvPr id="52" name="Triangle 34"/>
              <p:cNvSpPr/>
              <p:nvPr/>
            </p:nvSpPr>
            <p:spPr>
              <a:xfrm>
                <a:off x="5813987" y="2530546"/>
                <a:ext cx="234035" cy="20212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6548227" y="4310015"/>
              <a:ext cx="420880" cy="308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69541" y="3630879"/>
            <a:ext cx="7921296" cy="144236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15673" y="505885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3221" y="3420360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535" y="4003018"/>
            <a:ext cx="7914302" cy="3387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658452"/>
              </p:ext>
            </p:extLst>
          </p:nvPr>
        </p:nvGraphicFramePr>
        <p:xfrm>
          <a:off x="578735" y="17344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961" y="1786240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rate = 30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income &gt; </a:t>
            </a:r>
            <a:r>
              <a:rPr lang="en-US" sz="2000" dirty="0" smtClean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rPr>
              <a:t>85700</a:t>
            </a:r>
            <a:endParaRPr lang="en-US" sz="2000" dirty="0">
              <a:solidFill>
                <a:srgbClr val="DB2D3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61" y="305385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owed = income*rate/100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3086"/>
              </p:ext>
            </p:extLst>
          </p:nvPr>
        </p:nvGraphicFramePr>
        <p:xfrm>
          <a:off x="578735" y="4989182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30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rPr>
                        <a:t>30</a:t>
                      </a:r>
                      <a:endParaRPr lang="en-US" sz="1800" b="1" dirty="0">
                        <a:solidFill>
                          <a:srgbClr val="DB2D35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</a:rPr>
                        <a:t>25800</a:t>
                      </a:r>
                      <a:endParaRPr lang="en-US" sz="1800" b="1" dirty="0">
                        <a:solidFill>
                          <a:srgbClr val="DB2D3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21625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1961" y="4013692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INSERT INTO Taxes VALUES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(4, 25, 86500, 21625)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737" y="223278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Tax rates for incomes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&gt;</a:t>
            </a:r>
            <a:r>
              <a:rPr lang="en-US" sz="2800" dirty="0" smtClean="0">
                <a:solidFill>
                  <a:srgbClr val="007EE4"/>
                </a:solidFill>
                <a:latin typeface="Gill Sans MT" charset="0"/>
                <a:ea typeface="Gill Sans MT" charset="0"/>
                <a:cs typeface="Gill Sans MT" charset="0"/>
              </a:rPr>
              <a:t>87500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should be increased to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737" y="3053855"/>
            <a:ext cx="450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Q2 propagates error to </a:t>
            </a:r>
            <a:r>
              <a:rPr lang="en-US" sz="2800" i="1" dirty="0" smtClean="0">
                <a:latin typeface="Gill Sans MT" charset="0"/>
                <a:ea typeface="Gill Sans MT" charset="0"/>
                <a:cs typeface="Gill Sans MT" charset="0"/>
              </a:rPr>
              <a:t>owed</a:t>
            </a:r>
            <a:endParaRPr lang="en-US" sz="2800" i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737" y="1886884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Q1 swaps </a:t>
            </a:r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5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7" y="3906632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sz="2800">
                <a:latin typeface="Gill Sans MT" charset="0"/>
                <a:ea typeface="Gill Sans MT" charset="0"/>
                <a:cs typeface="Gill Sans MT" charset="0"/>
              </a:rPr>
              <a:t>Q3 inserts a new record w/ similar income &amp; correct </a:t>
            </a:r>
            <a:r>
              <a:rPr lang="en-US" sz="2800" smtClean="0">
                <a:latin typeface="Gill Sans MT" charset="0"/>
                <a:ea typeface="Gill Sans MT" charset="0"/>
                <a:cs typeface="Gill Sans MT" charset="0"/>
              </a:rPr>
              <a:t>rate</a:t>
            </a:r>
            <a:endParaRPr lang="en-US" sz="280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737" y="5426528"/>
            <a:ext cx="4161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User Inputs </a:t>
            </a:r>
            <a:r>
              <a:rPr lang="en-US" sz="2800" i="1" dirty="0">
                <a:latin typeface="Gill Sans MT" charset="0"/>
                <a:ea typeface="Gill Sans MT" charset="0"/>
                <a:cs typeface="Gill Sans MT" charset="0"/>
              </a:rPr>
              <a:t>Complaints</a:t>
            </a:r>
          </a:p>
          <a:p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(T3, rate=25, owed=22500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186801"/>
                </p:ext>
              </p:extLst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5552" y="1976120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890487"/>
                </p:ext>
              </p:extLst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4787" y="1976120"/>
            <a:ext cx="3749779" cy="2552286"/>
            <a:chOff x="2441097" y="1976120"/>
            <a:chExt cx="3749779" cy="2552286"/>
          </a:xfrm>
        </p:grpSpPr>
        <p:grpSp>
          <p:nvGrpSpPr>
            <p:cNvPr id="22" name="Group 21"/>
            <p:cNvGrpSpPr/>
            <p:nvPr/>
          </p:nvGrpSpPr>
          <p:grpSpPr>
            <a:xfrm>
              <a:off x="2441097" y="2493665"/>
              <a:ext cx="3749779" cy="2034741"/>
              <a:chOff x="2441097" y="2493665"/>
              <a:chExt cx="3749779" cy="20347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441097" y="2493665"/>
                <a:ext cx="2964307" cy="830997"/>
                <a:chOff x="2692400" y="2070720"/>
                <a:chExt cx="2964307" cy="830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170129" y="2070720"/>
                  <a:ext cx="24865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rate = 30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WHERE income &gt; </a:t>
                  </a:r>
                  <a:r>
                    <a:rPr lang="en-US" sz="1600" dirty="0" smtClean="0">
                      <a:solidFill>
                        <a:srgbClr val="DB2D35"/>
                      </a:solidFill>
                      <a:latin typeface="Consolas" charset="0"/>
                      <a:ea typeface="Consolas" charset="0"/>
                      <a:cs typeface="Consolas" charset="0"/>
                    </a:rPr>
                    <a:t>85700</a:t>
                  </a:r>
                  <a:endParaRPr lang="en-US" sz="1600" dirty="0">
                    <a:solidFill>
                      <a:srgbClr val="DB2D35"/>
                    </a:solidFill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692400" y="2301553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1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441097" y="3341759"/>
                <a:ext cx="3749779" cy="584775"/>
                <a:chOff x="2692400" y="3294768"/>
                <a:chExt cx="3749779" cy="58477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170129" y="3294768"/>
                  <a:ext cx="32720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pay=(1-rate/100)*income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92400" y="3387101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441097" y="3943631"/>
                <a:ext cx="3525358" cy="584775"/>
                <a:chOff x="2692400" y="4272526"/>
                <a:chExt cx="3525358" cy="58477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70129" y="4272526"/>
                  <a:ext cx="30476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INSERT INTO Salary VALUES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(4, 25, 86500, 64875)</a:t>
                  </a:r>
                  <a:endParaRPr lang="en-US" sz="160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92400" y="4364859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3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301638" y="1976120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Query Log: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3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624948"/>
              </p:ext>
            </p:extLst>
          </p:nvPr>
        </p:nvGraphicFramePr>
        <p:xfrm>
          <a:off x="932303" y="166156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8550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22500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70447" y="1144023"/>
            <a:ext cx="275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Initial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0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23974" y="1661568"/>
            <a:ext cx="2964307" cy="830997"/>
            <a:chOff x="2692400" y="2070720"/>
            <a:chExt cx="296430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170129" y="2070720"/>
              <a:ext cx="2486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tax = 0.3*income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WHERE income &gt; </a:t>
              </a:r>
              <a:r>
                <a:rPr lang="en-US" sz="1600" dirty="0" smtClean="0">
                  <a:solidFill>
                    <a:srgbClr val="DB2D35"/>
                  </a:solidFill>
                  <a:latin typeface="Consolas" charset="0"/>
                  <a:ea typeface="Consolas" charset="0"/>
                  <a:cs typeface="Consolas" charset="0"/>
                </a:rPr>
                <a:t>85700</a:t>
              </a:r>
              <a:endParaRPr lang="en-US" sz="1600" dirty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400" y="2301553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1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23974" y="3450340"/>
            <a:ext cx="3150255" cy="584776"/>
            <a:chOff x="2692400" y="3294768"/>
            <a:chExt cx="3150255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3170129" y="3294768"/>
              <a:ext cx="26725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pay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income - tax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2400" y="3387101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2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3974" y="4992892"/>
            <a:ext cx="3525358" cy="584775"/>
            <a:chOff x="2692400" y="4292846"/>
            <a:chExt cx="3525358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170129" y="4292846"/>
              <a:ext cx="3047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INSERT INTO Salary VALUES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(4, 21625, 86500, 64875)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2400" y="4385178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3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4515" y="114402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Query Log: Q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7269"/>
              </p:ext>
            </p:extLst>
          </p:nvPr>
        </p:nvGraphicFramePr>
        <p:xfrm>
          <a:off x="932303" y="3748867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9500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8550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27000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63000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Gill Sans"/>
                        </a:rPr>
                        <a:t>25800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60200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t4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21625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64875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0933" y="325642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Final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3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1120</Words>
  <Application>Microsoft Macintosh PowerPoint</Application>
  <PresentationFormat>On-screen Show (4:3)</PresentationFormat>
  <Paragraphs>399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Alegreya</vt:lpstr>
      <vt:lpstr>Calibri</vt:lpstr>
      <vt:lpstr>Consolas</vt:lpstr>
      <vt:lpstr>Gill Sans</vt:lpstr>
      <vt:lpstr>Gill Sans MT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101</cp:revision>
  <cp:lastPrinted>2016-01-15T22:16:06Z</cp:lastPrinted>
  <dcterms:created xsi:type="dcterms:W3CDTF">2015-01-23T22:26:57Z</dcterms:created>
  <dcterms:modified xsi:type="dcterms:W3CDTF">2016-01-16T04:21:56Z</dcterms:modified>
</cp:coreProperties>
</file>