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/>
    <p:restoredTop sz="88746"/>
  </p:normalViewPr>
  <p:slideViewPr>
    <p:cSldViewPr snapToGrid="0" snapToObjects="1" showGuides="1">
      <p:cViewPr>
        <p:scale>
          <a:sx n="140" d="100"/>
          <a:sy n="140" d="100"/>
        </p:scale>
        <p:origin x="44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FF73-D480-144E-A535-5E58F29F298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F73-D480-144E-A535-5E58F29F2980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4CA6-FD7C-9D43-9105-19D589FF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>
          <a:xfrm>
            <a:off x="2551730" y="327255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2551730" y="298400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2551730" y="2728496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2551730" y="2603908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2551730" y="2348397"/>
            <a:ext cx="2957228" cy="760198"/>
          </a:xfrm>
          <a:prstGeom prst="parallelogram">
            <a:avLst>
              <a:gd name="adj" fmla="val 71339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63745" y="2603908"/>
            <a:ext cx="1149518" cy="380099"/>
          </a:xfrm>
          <a:prstGeom prst="ellipse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004773" y="1900493"/>
            <a:ext cx="9270" cy="62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88" y="1470177"/>
            <a:ext cx="2725069" cy="8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0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76" y="717222"/>
            <a:ext cx="5245464" cy="156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6336" y="4321985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D</a:t>
            </a:r>
            <a:r>
              <a:rPr lang="en-US" sz="2200" baseline="-25000" dirty="0" smtClean="0">
                <a:latin typeface="Gill Sans"/>
                <a:cs typeface="Gill Sans"/>
              </a:rPr>
              <a:t>0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85024" y="3369789"/>
            <a:ext cx="52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{Q</a:t>
            </a:r>
            <a:r>
              <a:rPr lang="en-US" baseline="-250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1</a:t>
            </a:r>
            <a:endParaRPr lang="en-US" baseline="-250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9761" y="339079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Q</a:t>
            </a:r>
            <a:r>
              <a:rPr lang="en-US" baseline="-25000" dirty="0" err="1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7080" y="3883403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2196" y="4902259"/>
            <a:ext cx="568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D</a:t>
            </a:r>
            <a:r>
              <a:rPr lang="en-US" sz="2200" baseline="-25000" dirty="0" err="1" smtClean="0">
                <a:latin typeface="Gill Sans"/>
                <a:cs typeface="Gill Sans"/>
              </a:rPr>
              <a:t>n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cxnSp>
        <p:nvCxnSpPr>
          <p:cNvPr id="13" name="Straight Arrow Connector 12"/>
          <p:cNvCxnSpPr>
            <a:stCxn id="6" idx="3"/>
            <a:endCxn id="22" idx="1"/>
          </p:cNvCxnSpPr>
          <p:nvPr/>
        </p:nvCxnSpPr>
        <p:spPr>
          <a:xfrm flipV="1">
            <a:off x="2148779" y="4098847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88207" y="3444636"/>
            <a:ext cx="43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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 flipH="1">
            <a:off x="5736564" y="4314290"/>
            <a:ext cx="6738" cy="5879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13005" y="3883403"/>
            <a:ext cx="673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0920" y="4902259"/>
            <a:ext cx="751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Gill Sans"/>
                <a:cs typeface="Gill Sans"/>
              </a:rPr>
              <a:t>Q</a:t>
            </a:r>
            <a:r>
              <a:rPr lang="en-US" sz="2200" baseline="-25000" dirty="0" err="1" smtClean="0">
                <a:latin typeface="Gill Sans"/>
                <a:cs typeface="Gill Sans"/>
              </a:rPr>
              <a:t>seq</a:t>
            </a:r>
            <a:r>
              <a:rPr lang="en-US" sz="2200" baseline="30000" dirty="0" smtClean="0">
                <a:latin typeface="Gill Sans"/>
                <a:cs typeface="Gill Sans"/>
              </a:rPr>
              <a:t>*</a:t>
            </a:r>
            <a:endParaRPr lang="en-US" sz="2200" dirty="0">
              <a:latin typeface="Gill Sans"/>
              <a:cs typeface="Gill Sans"/>
            </a:endParaRPr>
          </a:p>
        </p:txBody>
      </p:sp>
      <p:sp>
        <p:nvSpPr>
          <p:cNvPr id="29" name="Left Brace 28"/>
          <p:cNvSpPr/>
          <p:nvPr/>
        </p:nvSpPr>
        <p:spPr>
          <a:xfrm rot="16200000">
            <a:off x="3498594" y="2904178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5287" y="4275818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94649" y="4358714"/>
            <a:ext cx="355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Gill Sans"/>
                <a:cs typeface="Gill Sans"/>
              </a:rPr>
              <a:t>T</a:t>
            </a:r>
          </a:p>
        </p:txBody>
      </p:sp>
      <p:cxnSp>
        <p:nvCxnSpPr>
          <p:cNvPr id="36" name="Straight Arrow Connector 35"/>
          <p:cNvCxnSpPr>
            <a:stCxn id="6" idx="3"/>
            <a:endCxn id="23" idx="1"/>
          </p:cNvCxnSpPr>
          <p:nvPr/>
        </p:nvCxnSpPr>
        <p:spPr>
          <a:xfrm>
            <a:off x="2148779" y="4537429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3"/>
            <a:endCxn id="11" idx="1"/>
          </p:cNvCxnSpPr>
          <p:nvPr/>
        </p:nvCxnSpPr>
        <p:spPr>
          <a:xfrm>
            <a:off x="4032781" y="5117703"/>
            <a:ext cx="141941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3"/>
            <a:endCxn id="10" idx="1"/>
          </p:cNvCxnSpPr>
          <p:nvPr/>
        </p:nvCxnSpPr>
        <p:spPr>
          <a:xfrm>
            <a:off x="3986436" y="4098847"/>
            <a:ext cx="15106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07579" y="4358714"/>
            <a:ext cx="402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63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1635180" y="2220130"/>
            <a:ext cx="1164226" cy="4385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eft Brace 28"/>
          <p:cNvSpPr/>
          <p:nvPr/>
        </p:nvSpPr>
        <p:spPr>
          <a:xfrm rot="16200000">
            <a:off x="2984995" y="882357"/>
            <a:ext cx="248413" cy="1875550"/>
          </a:xfrm>
          <a:prstGeom prst="leftBrace">
            <a:avLst>
              <a:gd name="adj1" fmla="val 44354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09201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5180" y="2658712"/>
            <a:ext cx="1132141" cy="5802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519182" y="3270513"/>
            <a:ext cx="98798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72837" y="2191290"/>
            <a:ext cx="207169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37" y="2560104"/>
            <a:ext cx="426720" cy="31496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2033810"/>
            <a:ext cx="467360" cy="31496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65" y="3087633"/>
            <a:ext cx="467360" cy="36576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48" y="2575344"/>
            <a:ext cx="203200" cy="28448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695" y="2565184"/>
            <a:ext cx="304800" cy="3048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01" y="2033810"/>
            <a:ext cx="254000" cy="31496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81" y="3107953"/>
            <a:ext cx="396240" cy="32512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81" y="1295594"/>
            <a:ext cx="1818640" cy="37592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5856540" y="2397101"/>
            <a:ext cx="0" cy="640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4959" y="6169811"/>
            <a:ext cx="793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If the complaint set is not complete, it does not give us </a:t>
            </a:r>
            <a:r>
              <a:rPr lang="en-US" sz="2400" dirty="0" err="1" smtClean="0">
                <a:latin typeface="Gill Sans"/>
                <a:cs typeface="Gill Sans"/>
              </a:rPr>
              <a:t>D_n</a:t>
            </a:r>
            <a:r>
              <a:rPr lang="en-US" sz="2400" dirty="0" smtClean="0">
                <a:latin typeface="Gill Sans"/>
                <a:cs typeface="Gill Sans"/>
              </a:rPr>
              <a:t>^*</a:t>
            </a:r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60" y="3072393"/>
            <a:ext cx="2123440" cy="39624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146" y="3144349"/>
            <a:ext cx="304800" cy="2159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61" y="3728315"/>
            <a:ext cx="1989771" cy="273594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5374546" y="3453393"/>
            <a:ext cx="1" cy="274922"/>
          </a:xfrm>
          <a:prstGeom prst="straightConnector1">
            <a:avLst/>
          </a:prstGeom>
          <a:ln>
            <a:solidFill>
              <a:srgbClr val="C6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00330" y="2437353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DeepCleanse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21460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51"/>
          <p:cNvSpPr/>
          <p:nvPr/>
        </p:nvSpPr>
        <p:spPr>
          <a:xfrm rot="10800000">
            <a:off x="6067867" y="1481419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3067530" y="2413169"/>
            <a:ext cx="5063801" cy="3305206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637209" y="2955192"/>
            <a:ext cx="2429185" cy="2673836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595959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1826597" y="4281472"/>
            <a:ext cx="1914120" cy="957293"/>
          </a:xfrm>
          <a:prstGeom prst="downArrow">
            <a:avLst>
              <a:gd name="adj1" fmla="val 63385"/>
              <a:gd name="adj2" fmla="val 50000"/>
            </a:avLst>
          </a:prstGeom>
          <a:solidFill>
            <a:srgbClr val="FFFFFF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039846" y="2164508"/>
            <a:ext cx="2405245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>
            <a:solidFill>
              <a:srgbClr val="595959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437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Query logs</a:t>
            </a:r>
            <a:endParaRPr lang="en-US" sz="2000" dirty="0">
              <a:latin typeface="Palatino"/>
              <a:cs typeface="Palatino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2847728" y="625756"/>
            <a:ext cx="2789481" cy="153875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15713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8385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10578" y="1127992"/>
            <a:ext cx="178885" cy="1788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7300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64022" y="112799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90744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17466" y="112799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57134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85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10578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37300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64022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90744" y="1468216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17466" y="1468216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5713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856" y="1808440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0578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300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64022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90744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17466" y="1808440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68624" y="643241"/>
            <a:ext cx="1506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Complaints</a:t>
            </a:r>
            <a:endParaRPr lang="en-US" sz="2000" dirty="0">
              <a:latin typeface="Palatino"/>
              <a:cs typeface="Palatin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5" y="625756"/>
            <a:ext cx="1538752" cy="153875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0448" y="428101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Users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43495" y="1024979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43495" y="1231043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43495" y="143710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43495" y="1643171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43495" y="1849235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43418" y="2437353"/>
            <a:ext cx="182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latin typeface="Palatino"/>
                <a:cs typeface="Palatino"/>
              </a:rPr>
              <a:t>QueryXRay</a:t>
            </a:r>
            <a:endParaRPr lang="en-US" sz="2400" cap="small" dirty="0" smtClean="0">
              <a:latin typeface="Palatino"/>
              <a:cs typeface="Palatino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2302" y="4344620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MIP transform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62302" y="3111038"/>
            <a:ext cx="196033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density filtering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71635" y="358025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provenance filtering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1635" y="4585245"/>
            <a:ext cx="1960332" cy="830997"/>
          </a:xfrm>
          <a:prstGeom prst="rect">
            <a:avLst/>
          </a:prstGeom>
          <a:solidFill>
            <a:schemeClr val="bg1"/>
          </a:solidFill>
          <a:ln>
            <a:solidFill>
              <a:srgbClr val="5959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step-by-step rollback</a:t>
            </a:r>
          </a:p>
        </p:txBody>
      </p:sp>
      <p:cxnSp>
        <p:nvCxnSpPr>
          <p:cNvPr id="45" name="Straight Arrow Connector 44"/>
          <p:cNvCxnSpPr>
            <a:stCxn id="41" idx="2"/>
            <a:endCxn id="40" idx="0"/>
          </p:cNvCxnSpPr>
          <p:nvPr/>
        </p:nvCxnSpPr>
        <p:spPr>
          <a:xfrm>
            <a:off x="4242468" y="3942035"/>
            <a:ext cx="0" cy="4025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3"/>
          </p:cNvCxnSpPr>
          <p:nvPr/>
        </p:nvCxnSpPr>
        <p:spPr>
          <a:xfrm flipV="1">
            <a:off x="5222634" y="4758338"/>
            <a:ext cx="414575" cy="17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31821" y="621583"/>
            <a:ext cx="20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Palatino"/>
                <a:cs typeface="Palatino"/>
              </a:rPr>
              <a:t>diagnoses</a:t>
            </a: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4592" y="2976212"/>
            <a:ext cx="151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595959"/>
                </a:solidFill>
                <a:latin typeface="Palatino"/>
                <a:cs typeface="Palatino"/>
              </a:rPr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164928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2875999" y="6243482"/>
            <a:ext cx="178885" cy="178885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95022" y="6074660"/>
            <a:ext cx="130997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error tuple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997498" y="6243482"/>
            <a:ext cx="178885" cy="178885"/>
          </a:xfrm>
          <a:prstGeom prst="ellipse">
            <a:avLst/>
          </a:prstGeom>
          <a:solidFill>
            <a:srgbClr val="FFFFFF"/>
          </a:solidFill>
          <a:ln>
            <a:solidFill>
              <a:srgbClr val="59595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92697" y="6074660"/>
            <a:ext cx="7216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tuple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067530" y="2617513"/>
            <a:ext cx="5063801" cy="3100862"/>
          </a:xfrm>
          <a:custGeom>
            <a:avLst/>
            <a:gdLst/>
            <a:ahLst/>
            <a:cxnLst/>
            <a:rect l="l" t="t" r="r" b="b"/>
            <a:pathLst>
              <a:path w="5137259" h="3305206">
                <a:moveTo>
                  <a:pt x="3088825" y="0"/>
                </a:moveTo>
                <a:lnTo>
                  <a:pt x="4924404" y="0"/>
                </a:lnTo>
                <a:cubicBezTo>
                  <a:pt x="5041961" y="0"/>
                  <a:pt x="5137259" y="95298"/>
                  <a:pt x="5137259" y="212855"/>
                </a:cubicBezTo>
                <a:lnTo>
                  <a:pt x="5137259" y="754941"/>
                </a:lnTo>
                <a:lnTo>
                  <a:pt x="5137259" y="2602411"/>
                </a:lnTo>
                <a:lnTo>
                  <a:pt x="5137259" y="3040205"/>
                </a:lnTo>
                <a:cubicBezTo>
                  <a:pt x="5137259" y="3186561"/>
                  <a:pt x="5018614" y="3305206"/>
                  <a:pt x="4872258" y="3305206"/>
                </a:cubicBezTo>
                <a:lnTo>
                  <a:pt x="265001" y="3305206"/>
                </a:lnTo>
                <a:cubicBezTo>
                  <a:pt x="118645" y="3305206"/>
                  <a:pt x="0" y="3186561"/>
                  <a:pt x="0" y="3040205"/>
                </a:cubicBezTo>
                <a:lnTo>
                  <a:pt x="0" y="754941"/>
                </a:lnTo>
                <a:cubicBezTo>
                  <a:pt x="0" y="608585"/>
                  <a:pt x="118645" y="489940"/>
                  <a:pt x="265001" y="489940"/>
                </a:cubicBezTo>
                <a:lnTo>
                  <a:pt x="2875970" y="489940"/>
                </a:lnTo>
                <a:lnTo>
                  <a:pt x="2875970" y="212855"/>
                </a:lnTo>
                <a:cubicBezTo>
                  <a:pt x="2875970" y="95298"/>
                  <a:pt x="2971268" y="0"/>
                  <a:pt x="3088825" y="0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637209" y="3175460"/>
            <a:ext cx="2429185" cy="2453568"/>
          </a:xfrm>
          <a:custGeom>
            <a:avLst/>
            <a:gdLst/>
            <a:ahLst/>
            <a:cxnLst/>
            <a:rect l="l" t="t" r="r" b="b"/>
            <a:pathLst>
              <a:path w="2429185" h="2673836">
                <a:moveTo>
                  <a:pt x="1027397" y="0"/>
                </a:moveTo>
                <a:lnTo>
                  <a:pt x="2319171" y="0"/>
                </a:lnTo>
                <a:cubicBezTo>
                  <a:pt x="2379930" y="0"/>
                  <a:pt x="2429185" y="49255"/>
                  <a:pt x="2429185" y="110014"/>
                </a:cubicBezTo>
                <a:lnTo>
                  <a:pt x="2429185" y="625549"/>
                </a:lnTo>
                <a:lnTo>
                  <a:pt x="2429185" y="1493214"/>
                </a:lnTo>
                <a:lnTo>
                  <a:pt x="2429185" y="2513084"/>
                </a:lnTo>
                <a:cubicBezTo>
                  <a:pt x="2429185" y="2601865"/>
                  <a:pt x="2357214" y="2673836"/>
                  <a:pt x="2268433" y="2673836"/>
                </a:cubicBezTo>
                <a:lnTo>
                  <a:pt x="160752" y="2673836"/>
                </a:lnTo>
                <a:cubicBezTo>
                  <a:pt x="71971" y="2673836"/>
                  <a:pt x="0" y="2601865"/>
                  <a:pt x="0" y="2513084"/>
                </a:cubicBezTo>
                <a:lnTo>
                  <a:pt x="0" y="625549"/>
                </a:lnTo>
                <a:cubicBezTo>
                  <a:pt x="0" y="536768"/>
                  <a:pt x="71971" y="464797"/>
                  <a:pt x="160752" y="464797"/>
                </a:cubicBezTo>
                <a:lnTo>
                  <a:pt x="917383" y="464797"/>
                </a:lnTo>
                <a:lnTo>
                  <a:pt x="917383" y="110014"/>
                </a:lnTo>
                <a:cubicBezTo>
                  <a:pt x="917383" y="49255"/>
                  <a:pt x="966638" y="0"/>
                  <a:pt x="10273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4085664" y="2417342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891367" y="3207045"/>
            <a:ext cx="1438083" cy="2511330"/>
          </a:xfrm>
          <a:prstGeom prst="foldedCorner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1367" y="3635689"/>
            <a:ext cx="1484152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C_BALANCE + ? WHERE C_ID = ? AND C_D_ID = ? AND C_W_ID = ? UPDATE CUSTOMER SET C_BALANCE = ?, C_YTD_PAYMENT = ?, C_PAYMENT_CNT = ?, C_DATA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WAREHOUSE SET W_YTD = W_YTD + ? WHERE W_ID = ? 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ORDERS SET O_CARRIER_ID = ? WHERE O_ID = ? AND O_D_ID = ? AND O_W_ID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CUSTOMER SET C_BALANCE = ?, C_YTD_PAYMENT = ?, C_PAYMENT_CNT = ? WHERE C_W_ID = ? AND C_D_ID = ? AND C_ID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NEW_ORDER (NO_O_ID, NO_D_ID, NO_W_ID) VALUES (?,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STOCK SET S_QUANTITY = ?, S_YTD = ?, S_ORDER_CNT = ?, S_REMOTE_CNT = ? WHERE S_I_ID = ? AND S_W_ID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D_YTD = D_YTD + ? WHERE D_W_ID  = ? AND D_ID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DISTRICT SET D_NEXT_O_ID = ? WHERE D_ID = ? AND D_W_ID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HISTORY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ORDERS (O_ID, O_D_ID, O_W_ID, O_C_ID, O_ENTRY_D, O_CARRIER_ID, O_OL_CNT, O_ALL_LOCAL) VALUES (?,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DELETE FROM NEW_ORDER WHERE NO_D_ID = ? AND NO_W_ID = ? AND NO_O_ID = ?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INSERT INTO ORDER_LINE (OL_O_ID, OL_D_ID, OL_W_ID, OL_NUMBER, OL_I_ID, OL_SUPPLY_W_ID, OL_DELIVERY_D, OL_QUANTITY, OL_AMOUNT, OL_DIST_INFO) VALUES (?, ?, ?, ?, ?, ?, ?, ?, ?, ?)</a:t>
            </a:r>
          </a:p>
          <a:p>
            <a:r>
              <a:rPr lang="en-US" sz="3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egreya" charset="0"/>
                <a:ea typeface="Alegreya" charset="0"/>
                <a:cs typeface="Alegreya" charset="0"/>
              </a:rPr>
              <a:t>UPDATE ORDER_LINE SET OL_DELIVERY_D = ? WHERE OL_O_ID = ? AND OL_D_ID = ? AND OL_W_ID =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464" y="3235582"/>
            <a:ext cx="120257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</a:t>
            </a:r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log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157134" y="1448032"/>
            <a:ext cx="2139217" cy="178885"/>
            <a:chOff x="3157134" y="1063984"/>
            <a:chExt cx="2139217" cy="178885"/>
          </a:xfrm>
          <a:effectLst/>
        </p:grpSpPr>
        <p:sp>
          <p:nvSpPr>
            <p:cNvPr id="2" name="Oval 1"/>
            <p:cNvSpPr/>
            <p:nvPr/>
          </p:nvSpPr>
          <p:spPr>
            <a:xfrm>
              <a:off x="315713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48385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578" y="1063984"/>
              <a:ext cx="178885" cy="17888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137300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464022" y="1063984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790744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117466" y="1063984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57134" y="1696816"/>
            <a:ext cx="2139217" cy="178885"/>
            <a:chOff x="3157134" y="1312768"/>
            <a:chExt cx="2139217" cy="178885"/>
          </a:xfrm>
          <a:effectLst/>
        </p:grpSpPr>
        <p:sp>
          <p:nvSpPr>
            <p:cNvPr id="14" name="Oval 13"/>
            <p:cNvSpPr/>
            <p:nvPr/>
          </p:nvSpPr>
          <p:spPr>
            <a:xfrm>
              <a:off x="3157134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48385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810578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137300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64022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790744" y="1312768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117466" y="1312768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7134" y="1945600"/>
            <a:ext cx="2139217" cy="178885"/>
            <a:chOff x="3157134" y="1561552"/>
            <a:chExt cx="2139217" cy="17888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315713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483856" y="1561552"/>
              <a:ext cx="178885" cy="178885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810578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137300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64022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790744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117466" y="1561552"/>
              <a:ext cx="178885" cy="17888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legreya" charset="0"/>
                <a:ea typeface="Alegreya" charset="0"/>
                <a:cs typeface="Alegreya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054884" y="918644"/>
            <a:ext cx="1157689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Database</a:t>
            </a:r>
            <a:endParaRPr lang="en-US" sz="2000" dirty="0">
              <a:latin typeface="Alegreya" charset="0"/>
              <a:ea typeface="Alegreya" charset="0"/>
              <a:cs typeface="Alegrey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6" y="1084645"/>
            <a:ext cx="1230822" cy="1230822"/>
          </a:xfrm>
          <a:prstGeom prst="rect">
            <a:avLst/>
          </a:prstGeom>
          <a:effectLst/>
        </p:spPr>
      </p:pic>
      <p:sp>
        <p:nvSpPr>
          <p:cNvPr id="29" name="TextBox 28"/>
          <p:cNvSpPr txBox="1"/>
          <p:nvPr/>
        </p:nvSpPr>
        <p:spPr>
          <a:xfrm>
            <a:off x="984209" y="919609"/>
            <a:ext cx="792076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Users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143495" y="1711427"/>
            <a:ext cx="704971" cy="0"/>
          </a:xfrm>
          <a:prstGeom prst="straightConnector1">
            <a:avLst/>
          </a:prstGeom>
          <a:ln>
            <a:solidFill>
              <a:srgbClr val="595959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62290" y="2656809"/>
            <a:ext cx="141577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cap="small" dirty="0" err="1" smtClean="0">
                <a:latin typeface="Alegreya" charset="0"/>
                <a:ea typeface="Alegreya" charset="0"/>
                <a:cs typeface="Alegreya" charset="0"/>
              </a:rPr>
              <a:t>QueryXRay</a:t>
            </a:r>
            <a:endParaRPr lang="en-US" sz="2000" cap="small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71635" y="3799711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Tuple, Query, &amp; Attribute Slicing</a:t>
            </a:r>
            <a:endParaRPr lang="en-US" sz="2000" dirty="0" smtClean="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71635" y="4704117"/>
            <a:ext cx="196033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Incremental Repair</a:t>
            </a:r>
            <a:endParaRPr lang="en-US" sz="2000" dirty="0" smtClean="0">
              <a:latin typeface="Alegreya" charset="0"/>
              <a:ea typeface="Alegreya" charset="0"/>
              <a:cs typeface="Alegreya" charset="0"/>
            </a:endParaRPr>
          </a:p>
        </p:txBody>
      </p:sp>
      <p:cxnSp>
        <p:nvCxnSpPr>
          <p:cNvPr id="45" name="Straight Arrow Connector 44"/>
          <p:cNvCxnSpPr>
            <a:stCxn id="64" idx="2"/>
            <a:endCxn id="65" idx="0"/>
          </p:cNvCxnSpPr>
          <p:nvPr/>
        </p:nvCxnSpPr>
        <p:spPr>
          <a:xfrm>
            <a:off x="4257769" y="4043706"/>
            <a:ext cx="1633" cy="41900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5" idx="3"/>
          </p:cNvCxnSpPr>
          <p:nvPr/>
        </p:nvCxnSpPr>
        <p:spPr>
          <a:xfrm>
            <a:off x="5222635" y="4788071"/>
            <a:ext cx="414573" cy="33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09120" y="932479"/>
            <a:ext cx="157607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diagnoses &amp;</a:t>
            </a:r>
            <a:endParaRPr lang="en-US" sz="2000" dirty="0" smtClean="0">
              <a:latin typeface="Alegreya" charset="0"/>
              <a:ea typeface="Alegreya" charset="0"/>
              <a:cs typeface="Alegreya" charset="0"/>
            </a:endParaRPr>
          </a:p>
          <a:p>
            <a:pPr algn="ctr"/>
            <a:r>
              <a:rPr lang="en-US" sz="2000" dirty="0" smtClean="0">
                <a:latin typeface="Alegreya" charset="0"/>
                <a:ea typeface="Alegreya" charset="0"/>
                <a:cs typeface="Alegreya" charset="0"/>
              </a:rPr>
              <a:t>query repairs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73464" y="3195668"/>
            <a:ext cx="1271502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  <a:latin typeface="Alegreya" charset="0"/>
                <a:ea typeface="Alegreya" charset="0"/>
                <a:cs typeface="Alegreya" charset="0"/>
              </a:rPr>
              <a:t>Optimizer</a:t>
            </a:r>
            <a:endParaRPr lang="en-US" sz="2000" dirty="0" smtClean="0">
              <a:solidFill>
                <a:srgbClr val="595959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7" name="Down Arrow 56"/>
          <p:cNvSpPr/>
          <p:nvPr/>
        </p:nvSpPr>
        <p:spPr>
          <a:xfrm rot="16200000">
            <a:off x="2652358" y="4344052"/>
            <a:ext cx="296173" cy="923715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10800000">
            <a:off x="6851801" y="1665376"/>
            <a:ext cx="296173" cy="946530"/>
          </a:xfrm>
          <a:prstGeom prst="downArrow">
            <a:avLst>
              <a:gd name="adj1" fmla="val 63385"/>
              <a:gd name="adj2" fmla="val 50000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48466" y="886759"/>
            <a:ext cx="2788743" cy="153119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ctangle 63"/>
          <p:cNvSpPr/>
          <p:nvPr/>
        </p:nvSpPr>
        <p:spPr>
          <a:xfrm>
            <a:off x="3292903" y="3369708"/>
            <a:ext cx="1929732" cy="67399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Outlier Removal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96169" y="4462710"/>
            <a:ext cx="1926466" cy="65072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legreya" charset="0"/>
                <a:ea typeface="Alegreya" charset="0"/>
                <a:cs typeface="Alegreya" charset="0"/>
              </a:rPr>
              <a:t>MILP Encoding</a:t>
            </a:r>
            <a:endParaRPr lang="en-US" sz="2000" dirty="0">
              <a:solidFill>
                <a:schemeClr val="tx1"/>
              </a:solidFill>
              <a:latin typeface="Alegreya" charset="0"/>
              <a:ea typeface="Alegreya" charset="0"/>
              <a:cs typeface="Alegrey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2719775" y="240904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19775" y="2632526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719775" y="2851100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719775" y="3068879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19775" y="3516232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19775" y="3739714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19775" y="3958288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719775" y="4176067"/>
            <a:ext cx="41157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9675" y="3736177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95325" y="3956122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2575" y="4176067"/>
            <a:ext cx="2025650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69675" y="2628992"/>
            <a:ext cx="16129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872975" y="2848937"/>
            <a:ext cx="1612900" cy="0"/>
          </a:xfrm>
          <a:prstGeom prst="line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2500" y="3068879"/>
            <a:ext cx="1603375" cy="0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02330" y="33354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17938" y="3551511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84083" y="37714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06947" y="3973762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  <a:endParaRPr lang="en-US" dirty="0" smtClean="0">
              <a:solidFill>
                <a:schemeClr val="accent6"/>
              </a:solidFill>
              <a:latin typeface="Gill Sans"/>
              <a:cs typeface="Gill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02330" y="21949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tuples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17938" y="2414343"/>
            <a:ext cx="62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4083" y="263428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  <a:latin typeface="Gill Sans"/>
                <a:cs typeface="Gill Sans"/>
              </a:rPr>
              <a:t>truth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947" y="2857769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  <a:latin typeface="Gill Sans"/>
                <a:cs typeface="Gill Sans"/>
              </a:rPr>
              <a:t>repair</a:t>
            </a:r>
            <a:endParaRPr lang="en-US" dirty="0" smtClean="0">
              <a:solidFill>
                <a:schemeClr val="accent6"/>
              </a:solidFill>
              <a:latin typeface="Gill Sans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03766" y="360301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(b)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9339" y="2469989"/>
            <a:ext cx="51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legreya" charset="0"/>
                <a:ea typeface="Alegreya" charset="0"/>
                <a:cs typeface="Alegreya" charset="0"/>
              </a:rPr>
              <a:t>(a)</a:t>
            </a:r>
          </a:p>
        </p:txBody>
      </p:sp>
      <p:sp>
        <p:nvSpPr>
          <p:cNvPr id="3" name="Oval 2"/>
          <p:cNvSpPr/>
          <p:nvPr/>
        </p:nvSpPr>
        <p:spPr>
          <a:xfrm>
            <a:off x="292898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32618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72414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556597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39354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374740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217411" y="2349338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94004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3735206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950413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284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910184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45570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23557" y="3459062"/>
            <a:ext cx="120660" cy="120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239232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944408" y="2349338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633828" y="3459062"/>
            <a:ext cx="120660" cy="1206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85813" y="4393846"/>
            <a:ext cx="3559296" cy="369332"/>
            <a:chOff x="2119771" y="4386807"/>
            <a:chExt cx="355929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2346014" y="4386807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complaints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59713" y="4386807"/>
              <a:ext cx="1619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Gill Sans"/>
                  <a:cs typeface="Gill Sans"/>
                </a:rPr>
                <a:t>non-complaints</a:t>
              </a:r>
              <a:endParaRPr lang="en-US" dirty="0" err="1" smtClean="0">
                <a:latin typeface="Gill Sans"/>
                <a:cs typeface="Gill San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2119771" y="4459931"/>
              <a:ext cx="223084" cy="22308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832866" y="4459931"/>
              <a:ext cx="223084" cy="2230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291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5818</TotalTime>
  <Words>936</Words>
  <Application>Microsoft Macintosh PowerPoint</Application>
  <PresentationFormat>On-screen Show (4:3)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Alegreya</vt:lpstr>
      <vt:lpstr>Calibri</vt:lpstr>
      <vt:lpstr>Courier</vt:lpstr>
      <vt:lpstr>Gill Sans</vt:lpstr>
      <vt:lpstr>Palatino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39</cp:revision>
  <cp:lastPrinted>2015-02-23T05:32:52Z</cp:lastPrinted>
  <dcterms:created xsi:type="dcterms:W3CDTF">2015-01-23T22:26:57Z</dcterms:created>
  <dcterms:modified xsi:type="dcterms:W3CDTF">2015-11-18T00:05:22Z</dcterms:modified>
</cp:coreProperties>
</file>