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C6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24"/>
    <p:restoredTop sz="88746"/>
  </p:normalViewPr>
  <p:slideViewPr>
    <p:cSldViewPr snapToGrid="0" snapToObjects="1" showGuides="1">
      <p:cViewPr>
        <p:scale>
          <a:sx n="204" d="100"/>
          <a:sy n="204" d="100"/>
        </p:scale>
        <p:origin x="-456" y="-13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DFF73-D480-144E-A535-5E58F29F2980}" type="datetimeFigureOut">
              <a:rPr lang="en-US" smtClean="0"/>
              <a:t>11/17/15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F4CA6-FD7C-9D43-9105-19D589FF2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768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DFF73-D480-144E-A535-5E58F29F2980}" type="datetimeFigureOut">
              <a:rPr lang="en-US" smtClean="0"/>
              <a:t>11/17/15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F4CA6-FD7C-9D43-9105-19D589FF2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299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DFF73-D480-144E-A535-5E58F29F2980}" type="datetimeFigureOut">
              <a:rPr lang="en-US" smtClean="0"/>
              <a:t>11/17/15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F4CA6-FD7C-9D43-9105-19D589FF2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923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DFF73-D480-144E-A535-5E58F29F2980}" type="datetimeFigureOut">
              <a:rPr lang="en-US" smtClean="0"/>
              <a:t>11/17/15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F4CA6-FD7C-9D43-9105-19D589FF2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257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DFF73-D480-144E-A535-5E58F29F2980}" type="datetimeFigureOut">
              <a:rPr lang="en-US" smtClean="0"/>
              <a:t>11/17/15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F4CA6-FD7C-9D43-9105-19D589FF2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971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DFF73-D480-144E-A535-5E58F29F2980}" type="datetimeFigureOut">
              <a:rPr lang="en-US" smtClean="0"/>
              <a:t>11/17/15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F4CA6-FD7C-9D43-9105-19D589FF2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701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DFF73-D480-144E-A535-5E58F29F2980}" type="datetimeFigureOut">
              <a:rPr lang="en-US" smtClean="0"/>
              <a:t>11/17/15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F4CA6-FD7C-9D43-9105-19D589FF2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207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DFF73-D480-144E-A535-5E58F29F2980}" type="datetimeFigureOut">
              <a:rPr lang="en-US" smtClean="0"/>
              <a:t>11/17/15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F4CA6-FD7C-9D43-9105-19D589FF2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860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DFF73-D480-144E-A535-5E58F29F2980}" type="datetimeFigureOut">
              <a:rPr lang="en-US" smtClean="0"/>
              <a:t>11/17/15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F4CA6-FD7C-9D43-9105-19D589FF2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57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DFF73-D480-144E-A535-5E58F29F2980}" type="datetimeFigureOut">
              <a:rPr lang="en-US" smtClean="0"/>
              <a:t>11/17/15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F4CA6-FD7C-9D43-9105-19D589FF2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781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DFF73-D480-144E-A535-5E58F29F2980}" type="datetimeFigureOut">
              <a:rPr lang="en-US" smtClean="0"/>
              <a:t>11/17/15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F4CA6-FD7C-9D43-9105-19D589FF2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098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3DFF73-D480-144E-A535-5E58F29F2980}" type="datetimeFigureOut">
              <a:rPr lang="en-US" smtClean="0"/>
              <a:t>11/17/15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8F4CA6-FD7C-9D43-9105-19D589FF2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658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2.emf"/><Relationship Id="rId12" Type="http://schemas.openxmlformats.org/officeDocument/2006/relationships/image" Target="../media/image13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Relationship Id="rId3" Type="http://schemas.openxmlformats.org/officeDocument/2006/relationships/image" Target="../media/image4.emf"/><Relationship Id="rId4" Type="http://schemas.openxmlformats.org/officeDocument/2006/relationships/image" Target="../media/image5.emf"/><Relationship Id="rId5" Type="http://schemas.openxmlformats.org/officeDocument/2006/relationships/image" Target="../media/image6.emf"/><Relationship Id="rId6" Type="http://schemas.openxmlformats.org/officeDocument/2006/relationships/image" Target="../media/image7.emf"/><Relationship Id="rId7" Type="http://schemas.openxmlformats.org/officeDocument/2006/relationships/image" Target="../media/image8.emf"/><Relationship Id="rId8" Type="http://schemas.openxmlformats.org/officeDocument/2006/relationships/image" Target="../media/image9.emf"/><Relationship Id="rId9" Type="http://schemas.openxmlformats.org/officeDocument/2006/relationships/image" Target="../media/image10.emf"/><Relationship Id="rId10" Type="http://schemas.openxmlformats.org/officeDocument/2006/relationships/image" Target="../media/image11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elogram 4"/>
          <p:cNvSpPr/>
          <p:nvPr/>
        </p:nvSpPr>
        <p:spPr>
          <a:xfrm>
            <a:off x="2551730" y="3272557"/>
            <a:ext cx="2957228" cy="760198"/>
          </a:xfrm>
          <a:prstGeom prst="parallelogram">
            <a:avLst>
              <a:gd name="adj" fmla="val 71339"/>
            </a:avLst>
          </a:prstGeom>
          <a:solidFill>
            <a:schemeClr val="bg1"/>
          </a:solidFill>
          <a:ln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arallelogram 5"/>
          <p:cNvSpPr/>
          <p:nvPr/>
        </p:nvSpPr>
        <p:spPr>
          <a:xfrm>
            <a:off x="2551730" y="2984007"/>
            <a:ext cx="2957228" cy="760198"/>
          </a:xfrm>
          <a:prstGeom prst="parallelogram">
            <a:avLst>
              <a:gd name="adj" fmla="val 71339"/>
            </a:avLst>
          </a:prstGeom>
          <a:solidFill>
            <a:schemeClr val="bg1"/>
          </a:solidFill>
          <a:ln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arallelogram 6"/>
          <p:cNvSpPr/>
          <p:nvPr/>
        </p:nvSpPr>
        <p:spPr>
          <a:xfrm>
            <a:off x="2551730" y="2728496"/>
            <a:ext cx="2957228" cy="760198"/>
          </a:xfrm>
          <a:prstGeom prst="parallelogram">
            <a:avLst>
              <a:gd name="adj" fmla="val 71339"/>
            </a:avLst>
          </a:prstGeom>
          <a:solidFill>
            <a:schemeClr val="bg1"/>
          </a:solidFill>
          <a:ln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arallelogram 7"/>
          <p:cNvSpPr/>
          <p:nvPr/>
        </p:nvSpPr>
        <p:spPr>
          <a:xfrm>
            <a:off x="2551730" y="2603908"/>
            <a:ext cx="2957228" cy="760198"/>
          </a:xfrm>
          <a:prstGeom prst="parallelogram">
            <a:avLst>
              <a:gd name="adj" fmla="val 71339"/>
            </a:avLst>
          </a:prstGeom>
          <a:solidFill>
            <a:schemeClr val="bg1"/>
          </a:solidFill>
          <a:ln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arallelogram 8"/>
          <p:cNvSpPr/>
          <p:nvPr/>
        </p:nvSpPr>
        <p:spPr>
          <a:xfrm>
            <a:off x="2551730" y="2348397"/>
            <a:ext cx="2957228" cy="760198"/>
          </a:xfrm>
          <a:prstGeom prst="parallelogram">
            <a:avLst>
              <a:gd name="adj" fmla="val 71339"/>
            </a:avLst>
          </a:prstGeom>
          <a:solidFill>
            <a:schemeClr val="bg1"/>
          </a:solidFill>
          <a:ln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763745" y="2603908"/>
            <a:ext cx="1149518" cy="380099"/>
          </a:xfrm>
          <a:prstGeom prst="ellipse">
            <a:avLst/>
          </a:prstGeom>
          <a:solidFill>
            <a:srgbClr val="FFFFFF"/>
          </a:solidFill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4004773" y="1900493"/>
            <a:ext cx="9270" cy="6211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0188" y="1470177"/>
            <a:ext cx="2725069" cy="815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804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976" y="717222"/>
            <a:ext cx="5245464" cy="156220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56336" y="4321985"/>
            <a:ext cx="49244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Gill Sans"/>
                <a:cs typeface="Gill Sans"/>
              </a:rPr>
              <a:t>D</a:t>
            </a:r>
            <a:r>
              <a:rPr lang="en-US" sz="2200" baseline="-25000" dirty="0" smtClean="0">
                <a:latin typeface="Gill Sans"/>
                <a:cs typeface="Gill Sans"/>
              </a:rPr>
              <a:t>0</a:t>
            </a:r>
            <a:endParaRPr lang="en-US" sz="2200" dirty="0">
              <a:latin typeface="Gill Sans"/>
              <a:cs typeface="Gill San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85024" y="3369789"/>
            <a:ext cx="528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ill Sans"/>
                <a:cs typeface="Gill Sans"/>
              </a:rPr>
              <a:t>{Q</a:t>
            </a:r>
            <a:r>
              <a:rPr lang="en-US" baseline="-25000" dirty="0" smtClean="0">
                <a:solidFill>
                  <a:schemeClr val="bg1">
                    <a:lumMod val="50000"/>
                  </a:schemeClr>
                </a:solidFill>
                <a:latin typeface="Gill Sans"/>
                <a:cs typeface="Gill Sans"/>
              </a:rPr>
              <a:t>1</a:t>
            </a:r>
            <a:endParaRPr lang="en-US" baseline="-25000" dirty="0">
              <a:solidFill>
                <a:schemeClr val="bg1">
                  <a:lumMod val="50000"/>
                </a:schemeClr>
              </a:solidFill>
              <a:latin typeface="Gill Sans"/>
              <a:cs typeface="Gill San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49761" y="3390791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  <a:latin typeface="Gill Sans"/>
                <a:cs typeface="Gill Sans"/>
              </a:rPr>
              <a:t>Q</a:t>
            </a:r>
            <a:r>
              <a:rPr lang="en-US" baseline="-25000" dirty="0" err="1" smtClean="0">
                <a:solidFill>
                  <a:schemeClr val="bg1">
                    <a:lumMod val="50000"/>
                  </a:schemeClr>
                </a:solidFill>
                <a:latin typeface="Gill Sans"/>
                <a:cs typeface="Gill Sans"/>
              </a:rPr>
              <a:t>n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Gill Sans"/>
                <a:cs typeface="Gill Sans"/>
              </a:rPr>
              <a:t>}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497080" y="3883403"/>
            <a:ext cx="49244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err="1" smtClean="0">
                <a:latin typeface="Gill Sans"/>
                <a:cs typeface="Gill Sans"/>
              </a:rPr>
              <a:t>D</a:t>
            </a:r>
            <a:r>
              <a:rPr lang="en-US" sz="2200" baseline="-25000" dirty="0" err="1" smtClean="0">
                <a:latin typeface="Gill Sans"/>
                <a:cs typeface="Gill Sans"/>
              </a:rPr>
              <a:t>n</a:t>
            </a:r>
            <a:endParaRPr lang="en-US" sz="2200" dirty="0">
              <a:latin typeface="Gill Sans"/>
              <a:cs typeface="Gill San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452196" y="4902259"/>
            <a:ext cx="56873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err="1" smtClean="0">
                <a:latin typeface="Gill Sans"/>
                <a:cs typeface="Gill Sans"/>
              </a:rPr>
              <a:t>D</a:t>
            </a:r>
            <a:r>
              <a:rPr lang="en-US" sz="2200" baseline="-25000" dirty="0" err="1" smtClean="0">
                <a:latin typeface="Gill Sans"/>
                <a:cs typeface="Gill Sans"/>
              </a:rPr>
              <a:t>n</a:t>
            </a:r>
            <a:r>
              <a:rPr lang="en-US" sz="2200" baseline="30000" dirty="0" smtClean="0">
                <a:latin typeface="Gill Sans"/>
                <a:cs typeface="Gill Sans"/>
              </a:rPr>
              <a:t>*</a:t>
            </a:r>
            <a:endParaRPr lang="en-US" sz="2200" dirty="0">
              <a:latin typeface="Gill Sans"/>
              <a:cs typeface="Gill Sans"/>
            </a:endParaRPr>
          </a:p>
        </p:txBody>
      </p:sp>
      <p:cxnSp>
        <p:nvCxnSpPr>
          <p:cNvPr id="13" name="Straight Arrow Connector 12"/>
          <p:cNvCxnSpPr>
            <a:stCxn id="6" idx="3"/>
            <a:endCxn id="22" idx="1"/>
          </p:cNvCxnSpPr>
          <p:nvPr/>
        </p:nvCxnSpPr>
        <p:spPr>
          <a:xfrm flipV="1">
            <a:off x="2148779" y="4098847"/>
            <a:ext cx="1164226" cy="438582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388207" y="3444636"/>
            <a:ext cx="4310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Wingdings"/>
                <a:ea typeface="Wingdings"/>
                <a:cs typeface="Wingdings"/>
                <a:sym typeface="Wingdings"/>
              </a:rPr>
              <a:t>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9" name="Straight Arrow Connector 18"/>
          <p:cNvCxnSpPr>
            <a:stCxn id="10" idx="2"/>
            <a:endCxn id="11" idx="0"/>
          </p:cNvCxnSpPr>
          <p:nvPr/>
        </p:nvCxnSpPr>
        <p:spPr>
          <a:xfrm flipH="1">
            <a:off x="5736564" y="4314290"/>
            <a:ext cx="6738" cy="587969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313005" y="3883403"/>
            <a:ext cx="67343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err="1" smtClean="0">
                <a:latin typeface="Gill Sans"/>
                <a:cs typeface="Gill Sans"/>
              </a:rPr>
              <a:t>Q</a:t>
            </a:r>
            <a:r>
              <a:rPr lang="en-US" sz="2200" baseline="-25000" dirty="0" err="1" smtClean="0">
                <a:latin typeface="Gill Sans"/>
                <a:cs typeface="Gill Sans"/>
              </a:rPr>
              <a:t>seq</a:t>
            </a:r>
            <a:endParaRPr lang="en-US" sz="2200" dirty="0">
              <a:latin typeface="Gill Sans"/>
              <a:cs typeface="Gill Sans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280920" y="4902259"/>
            <a:ext cx="75186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err="1" smtClean="0">
                <a:latin typeface="Gill Sans"/>
                <a:cs typeface="Gill Sans"/>
              </a:rPr>
              <a:t>Q</a:t>
            </a:r>
            <a:r>
              <a:rPr lang="en-US" sz="2200" baseline="-25000" dirty="0" err="1" smtClean="0">
                <a:latin typeface="Gill Sans"/>
                <a:cs typeface="Gill Sans"/>
              </a:rPr>
              <a:t>seq</a:t>
            </a:r>
            <a:r>
              <a:rPr lang="en-US" sz="2200" baseline="30000" dirty="0" smtClean="0">
                <a:latin typeface="Gill Sans"/>
                <a:cs typeface="Gill Sans"/>
              </a:rPr>
              <a:t>*</a:t>
            </a:r>
            <a:endParaRPr lang="en-US" sz="2200" dirty="0">
              <a:latin typeface="Gill Sans"/>
              <a:cs typeface="Gill Sans"/>
            </a:endParaRPr>
          </a:p>
        </p:txBody>
      </p:sp>
      <p:sp>
        <p:nvSpPr>
          <p:cNvPr id="29" name="Left Brace 28"/>
          <p:cNvSpPr/>
          <p:nvPr/>
        </p:nvSpPr>
        <p:spPr>
          <a:xfrm rot="16200000">
            <a:off x="3498594" y="2904178"/>
            <a:ext cx="248413" cy="1875550"/>
          </a:xfrm>
          <a:prstGeom prst="leftBrace">
            <a:avLst>
              <a:gd name="adj1" fmla="val 44354"/>
              <a:gd name="adj2" fmla="val 50000"/>
            </a:avLst>
          </a:prstGeom>
          <a:ln>
            <a:solidFill>
              <a:schemeClr val="bg1">
                <a:lumMod val="50000"/>
              </a:schemeClr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3605287" y="4275818"/>
            <a:ext cx="0" cy="640966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694649" y="4358714"/>
            <a:ext cx="35507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Gill Sans"/>
                <a:cs typeface="Gill Sans"/>
              </a:rPr>
              <a:t>T</a:t>
            </a:r>
          </a:p>
        </p:txBody>
      </p:sp>
      <p:cxnSp>
        <p:nvCxnSpPr>
          <p:cNvPr id="36" name="Straight Arrow Connector 35"/>
          <p:cNvCxnSpPr>
            <a:stCxn id="6" idx="3"/>
            <a:endCxn id="23" idx="1"/>
          </p:cNvCxnSpPr>
          <p:nvPr/>
        </p:nvCxnSpPr>
        <p:spPr>
          <a:xfrm>
            <a:off x="2148779" y="4537429"/>
            <a:ext cx="1132141" cy="580274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3" idx="3"/>
            <a:endCxn id="11" idx="1"/>
          </p:cNvCxnSpPr>
          <p:nvPr/>
        </p:nvCxnSpPr>
        <p:spPr>
          <a:xfrm>
            <a:off x="4032781" y="5117703"/>
            <a:ext cx="1419415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2" idx="3"/>
            <a:endCxn id="10" idx="1"/>
          </p:cNvCxnSpPr>
          <p:nvPr/>
        </p:nvCxnSpPr>
        <p:spPr>
          <a:xfrm>
            <a:off x="3986436" y="4098847"/>
            <a:ext cx="1510644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5907579" y="4358714"/>
            <a:ext cx="4025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Gill Sans"/>
                <a:cs typeface="Gill Sans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96392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Arrow Connector 12"/>
          <p:cNvCxnSpPr/>
          <p:nvPr/>
        </p:nvCxnSpPr>
        <p:spPr>
          <a:xfrm flipV="1">
            <a:off x="1635180" y="2220130"/>
            <a:ext cx="1164226" cy="438582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Left Brace 28"/>
          <p:cNvSpPr/>
          <p:nvPr/>
        </p:nvSpPr>
        <p:spPr>
          <a:xfrm rot="16200000">
            <a:off x="2984995" y="882357"/>
            <a:ext cx="248413" cy="1875550"/>
          </a:xfrm>
          <a:prstGeom prst="leftBrace">
            <a:avLst>
              <a:gd name="adj1" fmla="val 44354"/>
              <a:gd name="adj2" fmla="val 50000"/>
            </a:avLst>
          </a:prstGeom>
          <a:ln>
            <a:solidFill>
              <a:schemeClr val="bg1">
                <a:lumMod val="50000"/>
              </a:schemeClr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3109201" y="2397101"/>
            <a:ext cx="0" cy="640966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1635180" y="2658712"/>
            <a:ext cx="1132141" cy="580274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3519182" y="3270513"/>
            <a:ext cx="987983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3472837" y="2191290"/>
            <a:ext cx="2071691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" name="Picture 1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637" y="2560104"/>
            <a:ext cx="426720" cy="314960"/>
          </a:xfrm>
          <a:prstGeom prst="rect">
            <a:avLst/>
          </a:prstGeom>
        </p:spPr>
      </p:pic>
      <p:pic>
        <p:nvPicPr>
          <p:cNvPr id="3" name="Picture 2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2860" y="2033810"/>
            <a:ext cx="467360" cy="314960"/>
          </a:xfrm>
          <a:prstGeom prst="rect">
            <a:avLst/>
          </a:prstGeom>
        </p:spPr>
      </p:pic>
      <p:pic>
        <p:nvPicPr>
          <p:cNvPr id="5" name="Picture 4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7665" y="3087633"/>
            <a:ext cx="467360" cy="365760"/>
          </a:xfrm>
          <a:prstGeom prst="rect">
            <a:avLst/>
          </a:prstGeom>
        </p:spPr>
      </p:pic>
      <p:pic>
        <p:nvPicPr>
          <p:cNvPr id="8" name="Picture 7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4448" y="2575344"/>
            <a:ext cx="203200" cy="284480"/>
          </a:xfrm>
          <a:prstGeom prst="rect">
            <a:avLst/>
          </a:prstGeom>
        </p:spPr>
      </p:pic>
      <p:pic>
        <p:nvPicPr>
          <p:cNvPr id="12" name="Picture 11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1695" y="2565184"/>
            <a:ext cx="304800" cy="304800"/>
          </a:xfrm>
          <a:prstGeom prst="rect">
            <a:avLst/>
          </a:prstGeom>
        </p:spPr>
      </p:pic>
      <p:pic>
        <p:nvPicPr>
          <p:cNvPr id="15" name="Picture 14" descr="latex-image-1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2201" y="2033810"/>
            <a:ext cx="254000" cy="314960"/>
          </a:xfrm>
          <a:prstGeom prst="rect">
            <a:avLst/>
          </a:prstGeom>
        </p:spPr>
      </p:pic>
      <p:pic>
        <p:nvPicPr>
          <p:cNvPr id="16" name="Picture 15" descr="latex-image-1.pd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1081" y="3107953"/>
            <a:ext cx="396240" cy="325120"/>
          </a:xfrm>
          <a:prstGeom prst="rect">
            <a:avLst/>
          </a:prstGeom>
        </p:spPr>
      </p:pic>
      <p:pic>
        <p:nvPicPr>
          <p:cNvPr id="17" name="Picture 16" descr="latex-image-1.pdf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9881" y="1295594"/>
            <a:ext cx="1818640" cy="375920"/>
          </a:xfrm>
          <a:prstGeom prst="rect">
            <a:avLst/>
          </a:prstGeom>
        </p:spPr>
      </p:pic>
      <p:cxnSp>
        <p:nvCxnSpPr>
          <p:cNvPr id="28" name="Straight Arrow Connector 27"/>
          <p:cNvCxnSpPr/>
          <p:nvPr/>
        </p:nvCxnSpPr>
        <p:spPr>
          <a:xfrm>
            <a:off x="5856540" y="2397101"/>
            <a:ext cx="0" cy="640966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604959" y="6169811"/>
            <a:ext cx="79340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Gill Sans"/>
                <a:cs typeface="Gill Sans"/>
              </a:rPr>
              <a:t>If the complaint set is not complete, it does not give us </a:t>
            </a:r>
            <a:r>
              <a:rPr lang="en-US" sz="2400" dirty="0" err="1" smtClean="0">
                <a:latin typeface="Gill Sans"/>
                <a:cs typeface="Gill Sans"/>
              </a:rPr>
              <a:t>D_n</a:t>
            </a:r>
            <a:r>
              <a:rPr lang="en-US" sz="2400" dirty="0" smtClean="0">
                <a:latin typeface="Gill Sans"/>
                <a:cs typeface="Gill Sans"/>
              </a:rPr>
              <a:t>^*</a:t>
            </a:r>
          </a:p>
        </p:txBody>
      </p:sp>
      <p:pic>
        <p:nvPicPr>
          <p:cNvPr id="9" name="Picture 8" descr="latex-image-1.pdf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2860" y="3072393"/>
            <a:ext cx="2123440" cy="396240"/>
          </a:xfrm>
          <a:prstGeom prst="rect">
            <a:avLst/>
          </a:prstGeom>
        </p:spPr>
      </p:pic>
      <p:pic>
        <p:nvPicPr>
          <p:cNvPr id="18" name="Picture 17" descr="latex-image-1.pdf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2146" y="3144349"/>
            <a:ext cx="304800" cy="215900"/>
          </a:xfrm>
          <a:prstGeom prst="rect">
            <a:avLst/>
          </a:prstGeom>
        </p:spPr>
      </p:pic>
      <p:pic>
        <p:nvPicPr>
          <p:cNvPr id="19" name="Picture 18" descr="latex-image-1.pdf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9661" y="3728315"/>
            <a:ext cx="1989771" cy="273594"/>
          </a:xfrm>
          <a:prstGeom prst="rect">
            <a:avLst/>
          </a:prstGeom>
        </p:spPr>
      </p:pic>
      <p:cxnSp>
        <p:nvCxnSpPr>
          <p:cNvPr id="21" name="Straight Arrow Connector 20"/>
          <p:cNvCxnSpPr>
            <a:stCxn id="19" idx="0"/>
          </p:cNvCxnSpPr>
          <p:nvPr/>
        </p:nvCxnSpPr>
        <p:spPr>
          <a:xfrm flipH="1" flipV="1">
            <a:off x="5374546" y="3453393"/>
            <a:ext cx="1" cy="274922"/>
          </a:xfrm>
          <a:prstGeom prst="straightConnector1">
            <a:avLst/>
          </a:prstGeom>
          <a:ln>
            <a:solidFill>
              <a:srgbClr val="C6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1426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Down Arrow 51"/>
          <p:cNvSpPr/>
          <p:nvPr/>
        </p:nvSpPr>
        <p:spPr>
          <a:xfrm rot="10800000">
            <a:off x="6067867" y="1481419"/>
            <a:ext cx="1914120" cy="957293"/>
          </a:xfrm>
          <a:prstGeom prst="downArrow">
            <a:avLst>
              <a:gd name="adj1" fmla="val 63385"/>
              <a:gd name="adj2" fmla="val 50000"/>
            </a:avLst>
          </a:prstGeom>
          <a:solidFill>
            <a:srgbClr val="FFFFFF"/>
          </a:solidFill>
          <a:ln>
            <a:solidFill>
              <a:srgbClr val="595959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ounded Rectangle 49"/>
          <p:cNvSpPr/>
          <p:nvPr/>
        </p:nvSpPr>
        <p:spPr>
          <a:xfrm>
            <a:off x="3067530" y="2413169"/>
            <a:ext cx="5063801" cy="3305206"/>
          </a:xfrm>
          <a:custGeom>
            <a:avLst/>
            <a:gdLst/>
            <a:ahLst/>
            <a:cxnLst/>
            <a:rect l="l" t="t" r="r" b="b"/>
            <a:pathLst>
              <a:path w="5137259" h="3305206">
                <a:moveTo>
                  <a:pt x="3088825" y="0"/>
                </a:moveTo>
                <a:lnTo>
                  <a:pt x="4924404" y="0"/>
                </a:lnTo>
                <a:cubicBezTo>
                  <a:pt x="5041961" y="0"/>
                  <a:pt x="5137259" y="95298"/>
                  <a:pt x="5137259" y="212855"/>
                </a:cubicBezTo>
                <a:lnTo>
                  <a:pt x="5137259" y="754941"/>
                </a:lnTo>
                <a:lnTo>
                  <a:pt x="5137259" y="2602411"/>
                </a:lnTo>
                <a:lnTo>
                  <a:pt x="5137259" y="3040205"/>
                </a:lnTo>
                <a:cubicBezTo>
                  <a:pt x="5137259" y="3186561"/>
                  <a:pt x="5018614" y="3305206"/>
                  <a:pt x="4872258" y="3305206"/>
                </a:cubicBezTo>
                <a:lnTo>
                  <a:pt x="265001" y="3305206"/>
                </a:lnTo>
                <a:cubicBezTo>
                  <a:pt x="118645" y="3305206"/>
                  <a:pt x="0" y="3186561"/>
                  <a:pt x="0" y="3040205"/>
                </a:cubicBezTo>
                <a:lnTo>
                  <a:pt x="0" y="754941"/>
                </a:lnTo>
                <a:cubicBezTo>
                  <a:pt x="0" y="608585"/>
                  <a:pt x="118645" y="489940"/>
                  <a:pt x="265001" y="489940"/>
                </a:cubicBezTo>
                <a:lnTo>
                  <a:pt x="2875970" y="489940"/>
                </a:lnTo>
                <a:lnTo>
                  <a:pt x="2875970" y="212855"/>
                </a:lnTo>
                <a:cubicBezTo>
                  <a:pt x="2875970" y="95298"/>
                  <a:pt x="2971268" y="0"/>
                  <a:pt x="3088825" y="0"/>
                </a:cubicBezTo>
                <a:close/>
              </a:path>
            </a:pathLst>
          </a:custGeom>
          <a:solidFill>
            <a:srgbClr val="FFFFFF"/>
          </a:solidFill>
          <a:ln>
            <a:solidFill>
              <a:srgbClr val="595959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ounded Rectangle 53"/>
          <p:cNvSpPr/>
          <p:nvPr/>
        </p:nvSpPr>
        <p:spPr>
          <a:xfrm>
            <a:off x="5637209" y="2955192"/>
            <a:ext cx="2429185" cy="2673836"/>
          </a:xfrm>
          <a:custGeom>
            <a:avLst/>
            <a:gdLst/>
            <a:ahLst/>
            <a:cxnLst/>
            <a:rect l="l" t="t" r="r" b="b"/>
            <a:pathLst>
              <a:path w="2429185" h="2673836">
                <a:moveTo>
                  <a:pt x="1027397" y="0"/>
                </a:moveTo>
                <a:lnTo>
                  <a:pt x="2319171" y="0"/>
                </a:lnTo>
                <a:cubicBezTo>
                  <a:pt x="2379930" y="0"/>
                  <a:pt x="2429185" y="49255"/>
                  <a:pt x="2429185" y="110014"/>
                </a:cubicBezTo>
                <a:lnTo>
                  <a:pt x="2429185" y="625549"/>
                </a:lnTo>
                <a:lnTo>
                  <a:pt x="2429185" y="1493214"/>
                </a:lnTo>
                <a:lnTo>
                  <a:pt x="2429185" y="2513084"/>
                </a:lnTo>
                <a:cubicBezTo>
                  <a:pt x="2429185" y="2601865"/>
                  <a:pt x="2357214" y="2673836"/>
                  <a:pt x="2268433" y="2673836"/>
                </a:cubicBezTo>
                <a:lnTo>
                  <a:pt x="160752" y="2673836"/>
                </a:lnTo>
                <a:cubicBezTo>
                  <a:pt x="71971" y="2673836"/>
                  <a:pt x="0" y="2601865"/>
                  <a:pt x="0" y="2513084"/>
                </a:cubicBezTo>
                <a:lnTo>
                  <a:pt x="0" y="625549"/>
                </a:lnTo>
                <a:cubicBezTo>
                  <a:pt x="0" y="536768"/>
                  <a:pt x="71971" y="464797"/>
                  <a:pt x="160752" y="464797"/>
                </a:cubicBezTo>
                <a:lnTo>
                  <a:pt x="917383" y="464797"/>
                </a:lnTo>
                <a:lnTo>
                  <a:pt x="917383" y="110014"/>
                </a:lnTo>
                <a:cubicBezTo>
                  <a:pt x="917383" y="49255"/>
                  <a:pt x="966638" y="0"/>
                  <a:pt x="1027397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solidFill>
              <a:srgbClr val="595959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Down Arrow 38"/>
          <p:cNvSpPr/>
          <p:nvPr/>
        </p:nvSpPr>
        <p:spPr>
          <a:xfrm rot="16200000">
            <a:off x="1826597" y="4281472"/>
            <a:ext cx="1914120" cy="957293"/>
          </a:xfrm>
          <a:prstGeom prst="downArrow">
            <a:avLst>
              <a:gd name="adj1" fmla="val 63385"/>
              <a:gd name="adj2" fmla="val 50000"/>
            </a:avLst>
          </a:prstGeom>
          <a:solidFill>
            <a:srgbClr val="FFFFFF"/>
          </a:solidFill>
          <a:ln>
            <a:solidFill>
              <a:srgbClr val="595959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Down Arrow 37"/>
          <p:cNvSpPr/>
          <p:nvPr/>
        </p:nvSpPr>
        <p:spPr>
          <a:xfrm>
            <a:off x="3039846" y="2164508"/>
            <a:ext cx="2405245" cy="946530"/>
          </a:xfrm>
          <a:prstGeom prst="downArrow">
            <a:avLst>
              <a:gd name="adj1" fmla="val 63385"/>
              <a:gd name="adj2" fmla="val 50000"/>
            </a:avLst>
          </a:prstGeom>
          <a:solidFill>
            <a:schemeClr val="bg1"/>
          </a:solidFill>
          <a:ln>
            <a:solidFill>
              <a:srgbClr val="595959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lded Corner 4"/>
          <p:cNvSpPr/>
          <p:nvPr/>
        </p:nvSpPr>
        <p:spPr>
          <a:xfrm>
            <a:off x="891367" y="3207045"/>
            <a:ext cx="1438083" cy="251133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891367" y="3635689"/>
            <a:ext cx="1484152" cy="1977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UPDATE CUSTOMER SET C_BALANCE = C_BALANCE + ? WHERE C_ID = ? AND C_D_ID = ? AND C_W_ID = ? UPDATE CUSTOMER SET C_BALANCE = ?, C_YTD_PAYMENT = ?, C_PAYMENT_CNT = ?, C_DATA = ? WHERE C_W_ID = ? AND C_D_ID = ? AND C_ID = ?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UPDATE WAREHOUSE SET W_YTD = W_YTD + ? WHERE W_ID = ? 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UPDATE ORDERS SET O_CARRIER_ID = ? WHERE O_ID = ? AND O_D_ID = ? AND O_W_ID = ?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UPDATE CUSTOMER SET C_BALANCE = ?, C_YTD_PAYMENT = ?, C_PAYMENT_CNT = ? WHERE C_W_ID = ? AND C_D_ID = ? AND C_ID = ?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INSERT INTO NEW_ORDER (NO_O_ID, NO_D_ID, NO_W_ID) VALUES (?, ?, ?)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UPDATE STOCK SET S_QUANTITY = ?, S_YTD = ?, S_ORDER_CNT = ?, S_REMOTE_CNT = ? WHERE S_I_ID = ? AND S_W_ID = ?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UPDATE DISTRICT SET D_YTD = D_YTD + ? WHERE D_W_ID  = ? AND D_ID = ?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UPDATE DISTRICT SET D_NEXT_O_ID = ? WHERE D_ID = ? AND D_W_ID = ?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INSERT INTO HISTORY VALUES (?, ?, ?, ?, ?, ?, ?, ?)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INSERT INTO ORDERS (O_ID, O_D_ID, O_W_ID, O_C_ID, O_ENTRY_D, O_CARRIER_ID, O_OL_CNT, O_ALL_LOCAL) VALUES (?, ?, ?, ?, ?, ?, ?, ?)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DELETE FROM NEW_ORDER WHERE NO_D_ID = ? AND NO_W_ID = ? AND NO_O_ID = ?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INSERT INTO ORDER_LINE (OL_O_ID, OL_D_ID, OL_W_ID, OL_NUMBER, OL_I_ID, OL_SUPPLY_W_ID, OL_DELIVERY_D, OL_QUANTITY, OL_AMOUNT, OL_DIST_INFO) VALUES (?, ?, ?, ?, ?, ?, ?, ?, ?, ?)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UPDATE ORDER_LINE SET OL_DELIVERY_D = ? WHERE OL_O_ID = ? AND OL_D_ID = ? AND OL_W_ID = 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91464" y="3235582"/>
            <a:ext cx="14378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Palatino"/>
                <a:cs typeface="Palatino"/>
              </a:rPr>
              <a:t>Query logs</a:t>
            </a:r>
            <a:endParaRPr lang="en-US" sz="2000" dirty="0">
              <a:latin typeface="Palatino"/>
              <a:cs typeface="Palatino"/>
            </a:endParaRPr>
          </a:p>
        </p:txBody>
      </p:sp>
      <p:sp>
        <p:nvSpPr>
          <p:cNvPr id="7" name="Folded Corner 6"/>
          <p:cNvSpPr/>
          <p:nvPr/>
        </p:nvSpPr>
        <p:spPr>
          <a:xfrm>
            <a:off x="2847728" y="625756"/>
            <a:ext cx="2789481" cy="1538752"/>
          </a:xfrm>
          <a:prstGeom prst="foldedCorner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/>
          <p:cNvSpPr/>
          <p:nvPr/>
        </p:nvSpPr>
        <p:spPr>
          <a:xfrm>
            <a:off x="3157134" y="1127992"/>
            <a:ext cx="178885" cy="178885"/>
          </a:xfrm>
          <a:prstGeom prst="ellipse">
            <a:avLst/>
          </a:prstGeom>
          <a:solidFill>
            <a:srgbClr val="FFFFFF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483856" y="1127992"/>
            <a:ext cx="178885" cy="178885"/>
          </a:xfrm>
          <a:prstGeom prst="ellipse">
            <a:avLst/>
          </a:prstGeom>
          <a:solidFill>
            <a:srgbClr val="FFFFFF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810578" y="1127992"/>
            <a:ext cx="178885" cy="178885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137300" y="1127992"/>
            <a:ext cx="178885" cy="178885"/>
          </a:xfrm>
          <a:prstGeom prst="ellipse">
            <a:avLst/>
          </a:prstGeom>
          <a:solidFill>
            <a:srgbClr val="595959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464022" y="1127992"/>
            <a:ext cx="178885" cy="178885"/>
          </a:xfrm>
          <a:prstGeom prst="ellipse">
            <a:avLst/>
          </a:prstGeom>
          <a:solidFill>
            <a:srgbClr val="595959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790744" y="1127992"/>
            <a:ext cx="178885" cy="178885"/>
          </a:xfrm>
          <a:prstGeom prst="ellipse">
            <a:avLst/>
          </a:prstGeom>
          <a:solidFill>
            <a:srgbClr val="FFFFFF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117466" y="1127992"/>
            <a:ext cx="178885" cy="178885"/>
          </a:xfrm>
          <a:prstGeom prst="ellipse">
            <a:avLst/>
          </a:prstGeom>
          <a:solidFill>
            <a:srgbClr val="FFFFFF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157134" y="1468216"/>
            <a:ext cx="178885" cy="178885"/>
          </a:xfrm>
          <a:prstGeom prst="ellipse">
            <a:avLst/>
          </a:prstGeom>
          <a:solidFill>
            <a:srgbClr val="FFFFFF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483856" y="1468216"/>
            <a:ext cx="178885" cy="178885"/>
          </a:xfrm>
          <a:prstGeom prst="ellipse">
            <a:avLst/>
          </a:prstGeom>
          <a:solidFill>
            <a:srgbClr val="FFFFFF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810578" y="1468216"/>
            <a:ext cx="178885" cy="178885"/>
          </a:xfrm>
          <a:prstGeom prst="ellipse">
            <a:avLst/>
          </a:prstGeom>
          <a:solidFill>
            <a:srgbClr val="FFFFFF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137300" y="1468216"/>
            <a:ext cx="178885" cy="178885"/>
          </a:xfrm>
          <a:prstGeom prst="ellipse">
            <a:avLst/>
          </a:prstGeom>
          <a:solidFill>
            <a:srgbClr val="FFFFFF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4464022" y="1468216"/>
            <a:ext cx="178885" cy="178885"/>
          </a:xfrm>
          <a:prstGeom prst="ellipse">
            <a:avLst/>
          </a:prstGeom>
          <a:solidFill>
            <a:srgbClr val="FFFFFF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4790744" y="1468216"/>
            <a:ext cx="178885" cy="178885"/>
          </a:xfrm>
          <a:prstGeom prst="ellipse">
            <a:avLst/>
          </a:prstGeom>
          <a:solidFill>
            <a:srgbClr val="595959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5117466" y="1468216"/>
            <a:ext cx="178885" cy="178885"/>
          </a:xfrm>
          <a:prstGeom prst="ellipse">
            <a:avLst/>
          </a:prstGeom>
          <a:solidFill>
            <a:srgbClr val="FFFFFF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157134" y="1808440"/>
            <a:ext cx="178885" cy="178885"/>
          </a:xfrm>
          <a:prstGeom prst="ellipse">
            <a:avLst/>
          </a:prstGeom>
          <a:solidFill>
            <a:srgbClr val="FFFFFF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3483856" y="1808440"/>
            <a:ext cx="178885" cy="178885"/>
          </a:xfrm>
          <a:prstGeom prst="ellipse">
            <a:avLst/>
          </a:prstGeom>
          <a:solidFill>
            <a:srgbClr val="595959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3810578" y="1808440"/>
            <a:ext cx="178885" cy="178885"/>
          </a:xfrm>
          <a:prstGeom prst="ellipse">
            <a:avLst/>
          </a:prstGeom>
          <a:solidFill>
            <a:srgbClr val="FFFFFF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4137300" y="1808440"/>
            <a:ext cx="178885" cy="178885"/>
          </a:xfrm>
          <a:prstGeom prst="ellipse">
            <a:avLst/>
          </a:prstGeom>
          <a:solidFill>
            <a:srgbClr val="FFFFFF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4464022" y="1808440"/>
            <a:ext cx="178885" cy="178885"/>
          </a:xfrm>
          <a:prstGeom prst="ellipse">
            <a:avLst/>
          </a:prstGeom>
          <a:solidFill>
            <a:srgbClr val="FFFFFF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790744" y="1808440"/>
            <a:ext cx="178885" cy="178885"/>
          </a:xfrm>
          <a:prstGeom prst="ellipse">
            <a:avLst/>
          </a:prstGeom>
          <a:solidFill>
            <a:srgbClr val="FFFFFF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117466" y="1808440"/>
            <a:ext cx="178885" cy="178885"/>
          </a:xfrm>
          <a:prstGeom prst="ellipse">
            <a:avLst/>
          </a:prstGeom>
          <a:solidFill>
            <a:srgbClr val="FFFFFF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3068624" y="643241"/>
            <a:ext cx="15062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Palatino"/>
                <a:cs typeface="Palatino"/>
              </a:rPr>
              <a:t>Complaints</a:t>
            </a:r>
            <a:endParaRPr lang="en-US" sz="2000" dirty="0">
              <a:latin typeface="Palatino"/>
              <a:cs typeface="Palatino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005" y="625756"/>
            <a:ext cx="1538752" cy="1538752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960448" y="428101"/>
            <a:ext cx="8258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Palatino"/>
                <a:cs typeface="Palatino"/>
              </a:rPr>
              <a:t>Users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2143495" y="1024979"/>
            <a:ext cx="704971" cy="0"/>
          </a:xfrm>
          <a:prstGeom prst="straightConnector1">
            <a:avLst/>
          </a:prstGeom>
          <a:ln>
            <a:solidFill>
              <a:srgbClr val="595959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2143495" y="1231043"/>
            <a:ext cx="704971" cy="0"/>
          </a:xfrm>
          <a:prstGeom prst="straightConnector1">
            <a:avLst/>
          </a:prstGeom>
          <a:ln>
            <a:solidFill>
              <a:srgbClr val="595959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2143495" y="1437107"/>
            <a:ext cx="704971" cy="0"/>
          </a:xfrm>
          <a:prstGeom prst="straightConnector1">
            <a:avLst/>
          </a:prstGeom>
          <a:ln>
            <a:solidFill>
              <a:srgbClr val="595959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2143495" y="1643171"/>
            <a:ext cx="704971" cy="0"/>
          </a:xfrm>
          <a:prstGeom prst="straightConnector1">
            <a:avLst/>
          </a:prstGeom>
          <a:ln>
            <a:solidFill>
              <a:srgbClr val="595959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2143495" y="1849235"/>
            <a:ext cx="704971" cy="0"/>
          </a:xfrm>
          <a:prstGeom prst="straightConnector1">
            <a:avLst/>
          </a:prstGeom>
          <a:ln>
            <a:solidFill>
              <a:srgbClr val="595959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000330" y="2437353"/>
            <a:ext cx="20697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cap="small" dirty="0" err="1" smtClean="0">
                <a:latin typeface="Palatino"/>
                <a:cs typeface="Palatino"/>
              </a:rPr>
              <a:t>DeepCleanse</a:t>
            </a:r>
            <a:endParaRPr lang="en-US" sz="2400" cap="small" dirty="0" smtClean="0">
              <a:latin typeface="Palatino"/>
              <a:cs typeface="Palatino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262302" y="4344620"/>
            <a:ext cx="1960332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595959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Palatino"/>
                <a:cs typeface="Palatino"/>
              </a:rPr>
              <a:t>MIP transform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262302" y="3111038"/>
            <a:ext cx="1960332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595959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Palatino"/>
                <a:cs typeface="Palatino"/>
              </a:rPr>
              <a:t>density filtering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871635" y="3580255"/>
            <a:ext cx="1960332" cy="830997"/>
          </a:xfrm>
          <a:prstGeom prst="rect">
            <a:avLst/>
          </a:prstGeom>
          <a:solidFill>
            <a:schemeClr val="bg1"/>
          </a:solidFill>
          <a:ln>
            <a:solidFill>
              <a:srgbClr val="595959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Palatino"/>
                <a:cs typeface="Palatino"/>
              </a:rPr>
              <a:t>provenance filtering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871635" y="4585245"/>
            <a:ext cx="1960332" cy="830997"/>
          </a:xfrm>
          <a:prstGeom prst="rect">
            <a:avLst/>
          </a:prstGeom>
          <a:solidFill>
            <a:schemeClr val="bg1"/>
          </a:solidFill>
          <a:ln>
            <a:solidFill>
              <a:srgbClr val="595959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Palatino"/>
                <a:cs typeface="Palatino"/>
              </a:rPr>
              <a:t>step-by-step rollback</a:t>
            </a:r>
          </a:p>
        </p:txBody>
      </p:sp>
      <p:cxnSp>
        <p:nvCxnSpPr>
          <p:cNvPr id="45" name="Straight Arrow Connector 44"/>
          <p:cNvCxnSpPr>
            <a:stCxn id="41" idx="2"/>
            <a:endCxn id="40" idx="0"/>
          </p:cNvCxnSpPr>
          <p:nvPr/>
        </p:nvCxnSpPr>
        <p:spPr>
          <a:xfrm>
            <a:off x="4242468" y="3942035"/>
            <a:ext cx="0" cy="402585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0" idx="3"/>
          </p:cNvCxnSpPr>
          <p:nvPr/>
        </p:nvCxnSpPr>
        <p:spPr>
          <a:xfrm flipV="1">
            <a:off x="5222634" y="4758338"/>
            <a:ext cx="414575" cy="178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6031821" y="621583"/>
            <a:ext cx="200382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latin typeface="Palatino"/>
                <a:cs typeface="Palatino"/>
              </a:rPr>
              <a:t>diagnoses</a:t>
            </a:r>
          </a:p>
          <a:p>
            <a:pPr algn="ctr"/>
            <a:r>
              <a:rPr lang="en-US" sz="2400" dirty="0" smtClean="0">
                <a:latin typeface="Palatino"/>
                <a:cs typeface="Palatino"/>
              </a:rPr>
              <a:t>query repairs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554592" y="2976212"/>
            <a:ext cx="15118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595959"/>
                </a:solidFill>
                <a:latin typeface="Palatino"/>
                <a:cs typeface="Palatino"/>
              </a:rPr>
              <a:t>optimizer</a:t>
            </a:r>
          </a:p>
        </p:txBody>
      </p:sp>
    </p:spTree>
    <p:extLst>
      <p:ext uri="{BB962C8B-B14F-4D97-AF65-F5344CB8AC3E}">
        <p14:creationId xmlns:p14="http://schemas.microsoft.com/office/powerpoint/2010/main" val="1214605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Down Arrow 51"/>
          <p:cNvSpPr/>
          <p:nvPr/>
        </p:nvSpPr>
        <p:spPr>
          <a:xfrm rot="10800000">
            <a:off x="6067867" y="1481419"/>
            <a:ext cx="1914120" cy="957293"/>
          </a:xfrm>
          <a:prstGeom prst="downArrow">
            <a:avLst>
              <a:gd name="adj1" fmla="val 63385"/>
              <a:gd name="adj2" fmla="val 50000"/>
            </a:avLst>
          </a:prstGeom>
          <a:solidFill>
            <a:srgbClr val="FFFFFF"/>
          </a:solidFill>
          <a:ln>
            <a:solidFill>
              <a:srgbClr val="595959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ounded Rectangle 49"/>
          <p:cNvSpPr/>
          <p:nvPr/>
        </p:nvSpPr>
        <p:spPr>
          <a:xfrm>
            <a:off x="3067530" y="2413169"/>
            <a:ext cx="5063801" cy="3305206"/>
          </a:xfrm>
          <a:custGeom>
            <a:avLst/>
            <a:gdLst/>
            <a:ahLst/>
            <a:cxnLst/>
            <a:rect l="l" t="t" r="r" b="b"/>
            <a:pathLst>
              <a:path w="5137259" h="3305206">
                <a:moveTo>
                  <a:pt x="3088825" y="0"/>
                </a:moveTo>
                <a:lnTo>
                  <a:pt x="4924404" y="0"/>
                </a:lnTo>
                <a:cubicBezTo>
                  <a:pt x="5041961" y="0"/>
                  <a:pt x="5137259" y="95298"/>
                  <a:pt x="5137259" y="212855"/>
                </a:cubicBezTo>
                <a:lnTo>
                  <a:pt x="5137259" y="754941"/>
                </a:lnTo>
                <a:lnTo>
                  <a:pt x="5137259" y="2602411"/>
                </a:lnTo>
                <a:lnTo>
                  <a:pt x="5137259" y="3040205"/>
                </a:lnTo>
                <a:cubicBezTo>
                  <a:pt x="5137259" y="3186561"/>
                  <a:pt x="5018614" y="3305206"/>
                  <a:pt x="4872258" y="3305206"/>
                </a:cubicBezTo>
                <a:lnTo>
                  <a:pt x="265001" y="3305206"/>
                </a:lnTo>
                <a:cubicBezTo>
                  <a:pt x="118645" y="3305206"/>
                  <a:pt x="0" y="3186561"/>
                  <a:pt x="0" y="3040205"/>
                </a:cubicBezTo>
                <a:lnTo>
                  <a:pt x="0" y="754941"/>
                </a:lnTo>
                <a:cubicBezTo>
                  <a:pt x="0" y="608585"/>
                  <a:pt x="118645" y="489940"/>
                  <a:pt x="265001" y="489940"/>
                </a:cubicBezTo>
                <a:lnTo>
                  <a:pt x="2875970" y="489940"/>
                </a:lnTo>
                <a:lnTo>
                  <a:pt x="2875970" y="212855"/>
                </a:lnTo>
                <a:cubicBezTo>
                  <a:pt x="2875970" y="95298"/>
                  <a:pt x="2971268" y="0"/>
                  <a:pt x="3088825" y="0"/>
                </a:cubicBezTo>
                <a:close/>
              </a:path>
            </a:pathLst>
          </a:custGeom>
          <a:solidFill>
            <a:srgbClr val="FFFFFF"/>
          </a:solidFill>
          <a:ln>
            <a:solidFill>
              <a:srgbClr val="595959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ounded Rectangle 53"/>
          <p:cNvSpPr/>
          <p:nvPr/>
        </p:nvSpPr>
        <p:spPr>
          <a:xfrm>
            <a:off x="5637209" y="2955192"/>
            <a:ext cx="2429185" cy="2673836"/>
          </a:xfrm>
          <a:custGeom>
            <a:avLst/>
            <a:gdLst/>
            <a:ahLst/>
            <a:cxnLst/>
            <a:rect l="l" t="t" r="r" b="b"/>
            <a:pathLst>
              <a:path w="2429185" h="2673836">
                <a:moveTo>
                  <a:pt x="1027397" y="0"/>
                </a:moveTo>
                <a:lnTo>
                  <a:pt x="2319171" y="0"/>
                </a:lnTo>
                <a:cubicBezTo>
                  <a:pt x="2379930" y="0"/>
                  <a:pt x="2429185" y="49255"/>
                  <a:pt x="2429185" y="110014"/>
                </a:cubicBezTo>
                <a:lnTo>
                  <a:pt x="2429185" y="625549"/>
                </a:lnTo>
                <a:lnTo>
                  <a:pt x="2429185" y="1493214"/>
                </a:lnTo>
                <a:lnTo>
                  <a:pt x="2429185" y="2513084"/>
                </a:lnTo>
                <a:cubicBezTo>
                  <a:pt x="2429185" y="2601865"/>
                  <a:pt x="2357214" y="2673836"/>
                  <a:pt x="2268433" y="2673836"/>
                </a:cubicBezTo>
                <a:lnTo>
                  <a:pt x="160752" y="2673836"/>
                </a:lnTo>
                <a:cubicBezTo>
                  <a:pt x="71971" y="2673836"/>
                  <a:pt x="0" y="2601865"/>
                  <a:pt x="0" y="2513084"/>
                </a:cubicBezTo>
                <a:lnTo>
                  <a:pt x="0" y="625549"/>
                </a:lnTo>
                <a:cubicBezTo>
                  <a:pt x="0" y="536768"/>
                  <a:pt x="71971" y="464797"/>
                  <a:pt x="160752" y="464797"/>
                </a:cubicBezTo>
                <a:lnTo>
                  <a:pt x="917383" y="464797"/>
                </a:lnTo>
                <a:lnTo>
                  <a:pt x="917383" y="110014"/>
                </a:lnTo>
                <a:cubicBezTo>
                  <a:pt x="917383" y="49255"/>
                  <a:pt x="966638" y="0"/>
                  <a:pt x="1027397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solidFill>
              <a:srgbClr val="595959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Down Arrow 38"/>
          <p:cNvSpPr/>
          <p:nvPr/>
        </p:nvSpPr>
        <p:spPr>
          <a:xfrm rot="16200000">
            <a:off x="1826597" y="4281472"/>
            <a:ext cx="1914120" cy="957293"/>
          </a:xfrm>
          <a:prstGeom prst="downArrow">
            <a:avLst>
              <a:gd name="adj1" fmla="val 63385"/>
              <a:gd name="adj2" fmla="val 50000"/>
            </a:avLst>
          </a:prstGeom>
          <a:solidFill>
            <a:srgbClr val="FFFFFF"/>
          </a:solidFill>
          <a:ln>
            <a:solidFill>
              <a:srgbClr val="595959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Down Arrow 37"/>
          <p:cNvSpPr/>
          <p:nvPr/>
        </p:nvSpPr>
        <p:spPr>
          <a:xfrm>
            <a:off x="3039846" y="2164508"/>
            <a:ext cx="2405245" cy="946530"/>
          </a:xfrm>
          <a:prstGeom prst="downArrow">
            <a:avLst>
              <a:gd name="adj1" fmla="val 63385"/>
              <a:gd name="adj2" fmla="val 50000"/>
            </a:avLst>
          </a:prstGeom>
          <a:solidFill>
            <a:schemeClr val="bg1"/>
          </a:solidFill>
          <a:ln>
            <a:solidFill>
              <a:srgbClr val="595959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lded Corner 4"/>
          <p:cNvSpPr/>
          <p:nvPr/>
        </p:nvSpPr>
        <p:spPr>
          <a:xfrm>
            <a:off x="891367" y="3207045"/>
            <a:ext cx="1438083" cy="251133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891367" y="3635689"/>
            <a:ext cx="1484152" cy="1977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UPDATE CUSTOMER SET C_BALANCE = C_BALANCE + ? WHERE C_ID = ? AND C_D_ID = ? AND C_W_ID = ? UPDATE CUSTOMER SET C_BALANCE = ?, C_YTD_PAYMENT = ?, C_PAYMENT_CNT = ?, C_DATA = ? WHERE C_W_ID = ? AND C_D_ID = ? AND C_ID = ?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UPDATE WAREHOUSE SET W_YTD = W_YTD + ? WHERE W_ID = ? 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UPDATE ORDERS SET O_CARRIER_ID = ? WHERE O_ID = ? AND O_D_ID = ? AND O_W_ID = ?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UPDATE CUSTOMER SET C_BALANCE = ?, C_YTD_PAYMENT = ?, C_PAYMENT_CNT = ? WHERE C_W_ID = ? AND C_D_ID = ? AND C_ID = ?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INSERT INTO NEW_ORDER (NO_O_ID, NO_D_ID, NO_W_ID) VALUES (?, ?, ?)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UPDATE STOCK SET S_QUANTITY = ?, S_YTD = ?, S_ORDER_CNT = ?, S_REMOTE_CNT = ? WHERE S_I_ID = ? AND S_W_ID = ?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UPDATE DISTRICT SET D_YTD = D_YTD + ? WHERE D_W_ID  = ? AND D_ID = ?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UPDATE DISTRICT SET D_NEXT_O_ID = ? WHERE D_ID = ? AND D_W_ID = ?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INSERT INTO HISTORY VALUES (?, ?, ?, ?, ?, ?, ?, ?)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INSERT INTO ORDERS (O_ID, O_D_ID, O_W_ID, O_C_ID, O_ENTRY_D, O_CARRIER_ID, O_OL_CNT, O_ALL_LOCAL) VALUES (?, ?, ?, ?, ?, ?, ?, ?)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DELETE FROM NEW_ORDER WHERE NO_D_ID = ? AND NO_W_ID = ? AND NO_O_ID = ?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INSERT INTO ORDER_LINE (OL_O_ID, OL_D_ID, OL_W_ID, OL_NUMBER, OL_I_ID, OL_SUPPLY_W_ID, OL_DELIVERY_D, OL_QUANTITY, OL_AMOUNT, OL_DIST_INFO) VALUES (?, ?, ?, ?, ?, ?, ?, ?, ?, ?)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UPDATE ORDER_LINE SET OL_DELIVERY_D = ? WHERE OL_O_ID = ? AND OL_D_ID = ? AND OL_W_ID = 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91464" y="3235582"/>
            <a:ext cx="14378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Palatino"/>
                <a:cs typeface="Palatino"/>
              </a:rPr>
              <a:t>Query logs</a:t>
            </a:r>
            <a:endParaRPr lang="en-US" sz="2000" dirty="0">
              <a:latin typeface="Palatino"/>
              <a:cs typeface="Palatino"/>
            </a:endParaRPr>
          </a:p>
        </p:txBody>
      </p:sp>
      <p:sp>
        <p:nvSpPr>
          <p:cNvPr id="7" name="Folded Corner 6"/>
          <p:cNvSpPr/>
          <p:nvPr/>
        </p:nvSpPr>
        <p:spPr>
          <a:xfrm>
            <a:off x="2847728" y="625756"/>
            <a:ext cx="2789481" cy="1538752"/>
          </a:xfrm>
          <a:prstGeom prst="foldedCorner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/>
          <p:cNvSpPr/>
          <p:nvPr/>
        </p:nvSpPr>
        <p:spPr>
          <a:xfrm>
            <a:off x="3157134" y="1127992"/>
            <a:ext cx="178885" cy="178885"/>
          </a:xfrm>
          <a:prstGeom prst="ellipse">
            <a:avLst/>
          </a:prstGeom>
          <a:solidFill>
            <a:srgbClr val="FFFFFF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483856" y="1127992"/>
            <a:ext cx="178885" cy="178885"/>
          </a:xfrm>
          <a:prstGeom prst="ellipse">
            <a:avLst/>
          </a:prstGeom>
          <a:solidFill>
            <a:srgbClr val="FFFFFF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810578" y="1127992"/>
            <a:ext cx="178885" cy="178885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137300" y="1127992"/>
            <a:ext cx="178885" cy="178885"/>
          </a:xfrm>
          <a:prstGeom prst="ellipse">
            <a:avLst/>
          </a:prstGeom>
          <a:solidFill>
            <a:srgbClr val="595959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464022" y="1127992"/>
            <a:ext cx="178885" cy="178885"/>
          </a:xfrm>
          <a:prstGeom prst="ellipse">
            <a:avLst/>
          </a:prstGeom>
          <a:solidFill>
            <a:srgbClr val="595959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790744" y="1127992"/>
            <a:ext cx="178885" cy="178885"/>
          </a:xfrm>
          <a:prstGeom prst="ellipse">
            <a:avLst/>
          </a:prstGeom>
          <a:solidFill>
            <a:srgbClr val="FFFFFF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117466" y="1127992"/>
            <a:ext cx="178885" cy="178885"/>
          </a:xfrm>
          <a:prstGeom prst="ellipse">
            <a:avLst/>
          </a:prstGeom>
          <a:solidFill>
            <a:srgbClr val="FFFFFF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157134" y="1468216"/>
            <a:ext cx="178885" cy="178885"/>
          </a:xfrm>
          <a:prstGeom prst="ellipse">
            <a:avLst/>
          </a:prstGeom>
          <a:solidFill>
            <a:srgbClr val="FFFFFF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483856" y="1468216"/>
            <a:ext cx="178885" cy="178885"/>
          </a:xfrm>
          <a:prstGeom prst="ellipse">
            <a:avLst/>
          </a:prstGeom>
          <a:solidFill>
            <a:srgbClr val="FFFFFF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810578" y="1468216"/>
            <a:ext cx="178885" cy="178885"/>
          </a:xfrm>
          <a:prstGeom prst="ellipse">
            <a:avLst/>
          </a:prstGeom>
          <a:solidFill>
            <a:srgbClr val="FFFFFF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137300" y="1468216"/>
            <a:ext cx="178885" cy="178885"/>
          </a:xfrm>
          <a:prstGeom prst="ellipse">
            <a:avLst/>
          </a:prstGeom>
          <a:solidFill>
            <a:srgbClr val="FFFFFF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4464022" y="1468216"/>
            <a:ext cx="178885" cy="178885"/>
          </a:xfrm>
          <a:prstGeom prst="ellipse">
            <a:avLst/>
          </a:prstGeom>
          <a:solidFill>
            <a:srgbClr val="FFFFFF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4790744" y="1468216"/>
            <a:ext cx="178885" cy="178885"/>
          </a:xfrm>
          <a:prstGeom prst="ellipse">
            <a:avLst/>
          </a:prstGeom>
          <a:solidFill>
            <a:srgbClr val="595959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5117466" y="1468216"/>
            <a:ext cx="178885" cy="178885"/>
          </a:xfrm>
          <a:prstGeom prst="ellipse">
            <a:avLst/>
          </a:prstGeom>
          <a:solidFill>
            <a:srgbClr val="FFFFFF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157134" y="1808440"/>
            <a:ext cx="178885" cy="178885"/>
          </a:xfrm>
          <a:prstGeom prst="ellipse">
            <a:avLst/>
          </a:prstGeom>
          <a:solidFill>
            <a:srgbClr val="FFFFFF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3483856" y="1808440"/>
            <a:ext cx="178885" cy="178885"/>
          </a:xfrm>
          <a:prstGeom prst="ellipse">
            <a:avLst/>
          </a:prstGeom>
          <a:solidFill>
            <a:srgbClr val="595959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3810578" y="1808440"/>
            <a:ext cx="178885" cy="178885"/>
          </a:xfrm>
          <a:prstGeom prst="ellipse">
            <a:avLst/>
          </a:prstGeom>
          <a:solidFill>
            <a:srgbClr val="FFFFFF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4137300" y="1808440"/>
            <a:ext cx="178885" cy="178885"/>
          </a:xfrm>
          <a:prstGeom prst="ellipse">
            <a:avLst/>
          </a:prstGeom>
          <a:solidFill>
            <a:srgbClr val="FFFFFF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4464022" y="1808440"/>
            <a:ext cx="178885" cy="178885"/>
          </a:xfrm>
          <a:prstGeom prst="ellipse">
            <a:avLst/>
          </a:prstGeom>
          <a:solidFill>
            <a:srgbClr val="FFFFFF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790744" y="1808440"/>
            <a:ext cx="178885" cy="178885"/>
          </a:xfrm>
          <a:prstGeom prst="ellipse">
            <a:avLst/>
          </a:prstGeom>
          <a:solidFill>
            <a:srgbClr val="FFFFFF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117466" y="1808440"/>
            <a:ext cx="178885" cy="178885"/>
          </a:xfrm>
          <a:prstGeom prst="ellipse">
            <a:avLst/>
          </a:prstGeom>
          <a:solidFill>
            <a:srgbClr val="FFFFFF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3068624" y="643241"/>
            <a:ext cx="15062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Palatino"/>
                <a:cs typeface="Palatino"/>
              </a:rPr>
              <a:t>Complaints</a:t>
            </a:r>
            <a:endParaRPr lang="en-US" sz="2000" dirty="0">
              <a:latin typeface="Palatino"/>
              <a:cs typeface="Palatino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005" y="625756"/>
            <a:ext cx="1538752" cy="1538752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960448" y="428101"/>
            <a:ext cx="8258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Palatino"/>
                <a:cs typeface="Palatino"/>
              </a:rPr>
              <a:t>Users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2143495" y="1024979"/>
            <a:ext cx="704971" cy="0"/>
          </a:xfrm>
          <a:prstGeom prst="straightConnector1">
            <a:avLst/>
          </a:prstGeom>
          <a:ln>
            <a:solidFill>
              <a:srgbClr val="595959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2143495" y="1231043"/>
            <a:ext cx="704971" cy="0"/>
          </a:xfrm>
          <a:prstGeom prst="straightConnector1">
            <a:avLst/>
          </a:prstGeom>
          <a:ln>
            <a:solidFill>
              <a:srgbClr val="595959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2143495" y="1437107"/>
            <a:ext cx="704971" cy="0"/>
          </a:xfrm>
          <a:prstGeom prst="straightConnector1">
            <a:avLst/>
          </a:prstGeom>
          <a:ln>
            <a:solidFill>
              <a:srgbClr val="595959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2143495" y="1643171"/>
            <a:ext cx="704971" cy="0"/>
          </a:xfrm>
          <a:prstGeom prst="straightConnector1">
            <a:avLst/>
          </a:prstGeom>
          <a:ln>
            <a:solidFill>
              <a:srgbClr val="595959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2143495" y="1849235"/>
            <a:ext cx="704971" cy="0"/>
          </a:xfrm>
          <a:prstGeom prst="straightConnector1">
            <a:avLst/>
          </a:prstGeom>
          <a:ln>
            <a:solidFill>
              <a:srgbClr val="595959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143418" y="2437353"/>
            <a:ext cx="18275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cap="small" dirty="0" err="1" smtClean="0">
                <a:latin typeface="Palatino"/>
                <a:cs typeface="Palatino"/>
              </a:rPr>
              <a:t>QueryXRay</a:t>
            </a:r>
            <a:endParaRPr lang="en-US" sz="2400" cap="small" dirty="0" smtClean="0">
              <a:latin typeface="Palatino"/>
              <a:cs typeface="Palatino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262302" y="4344620"/>
            <a:ext cx="1960332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595959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Palatino"/>
                <a:cs typeface="Palatino"/>
              </a:rPr>
              <a:t>MIP transform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262302" y="3111038"/>
            <a:ext cx="1960332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595959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Palatino"/>
                <a:cs typeface="Palatino"/>
              </a:rPr>
              <a:t>density filtering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871635" y="3580255"/>
            <a:ext cx="1960332" cy="830997"/>
          </a:xfrm>
          <a:prstGeom prst="rect">
            <a:avLst/>
          </a:prstGeom>
          <a:solidFill>
            <a:schemeClr val="bg1"/>
          </a:solidFill>
          <a:ln>
            <a:solidFill>
              <a:srgbClr val="595959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Palatino"/>
                <a:cs typeface="Palatino"/>
              </a:rPr>
              <a:t>provenance filtering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871635" y="4585245"/>
            <a:ext cx="1960332" cy="830997"/>
          </a:xfrm>
          <a:prstGeom prst="rect">
            <a:avLst/>
          </a:prstGeom>
          <a:solidFill>
            <a:schemeClr val="bg1"/>
          </a:solidFill>
          <a:ln>
            <a:solidFill>
              <a:srgbClr val="595959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Palatino"/>
                <a:cs typeface="Palatino"/>
              </a:rPr>
              <a:t>step-by-step rollback</a:t>
            </a:r>
          </a:p>
        </p:txBody>
      </p:sp>
      <p:cxnSp>
        <p:nvCxnSpPr>
          <p:cNvPr id="45" name="Straight Arrow Connector 44"/>
          <p:cNvCxnSpPr>
            <a:stCxn id="41" idx="2"/>
            <a:endCxn id="40" idx="0"/>
          </p:cNvCxnSpPr>
          <p:nvPr/>
        </p:nvCxnSpPr>
        <p:spPr>
          <a:xfrm>
            <a:off x="4242468" y="3942035"/>
            <a:ext cx="0" cy="402585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0" idx="3"/>
          </p:cNvCxnSpPr>
          <p:nvPr/>
        </p:nvCxnSpPr>
        <p:spPr>
          <a:xfrm flipV="1">
            <a:off x="5222634" y="4758338"/>
            <a:ext cx="414575" cy="178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6031821" y="621583"/>
            <a:ext cx="200382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latin typeface="Palatino"/>
                <a:cs typeface="Palatino"/>
              </a:rPr>
              <a:t>diagnoses</a:t>
            </a:r>
          </a:p>
          <a:p>
            <a:pPr algn="ctr"/>
            <a:r>
              <a:rPr lang="en-US" sz="2400" dirty="0" smtClean="0">
                <a:latin typeface="Palatino"/>
                <a:cs typeface="Palatino"/>
              </a:rPr>
              <a:t>query repairs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554592" y="2976212"/>
            <a:ext cx="15118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595959"/>
                </a:solidFill>
                <a:latin typeface="Palatino"/>
                <a:cs typeface="Palatino"/>
              </a:rPr>
              <a:t>optimizer</a:t>
            </a:r>
          </a:p>
        </p:txBody>
      </p:sp>
    </p:spTree>
    <p:extLst>
      <p:ext uri="{BB962C8B-B14F-4D97-AF65-F5344CB8AC3E}">
        <p14:creationId xmlns:p14="http://schemas.microsoft.com/office/powerpoint/2010/main" val="16492873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Straight Connector 42"/>
          <p:cNvCxnSpPr/>
          <p:nvPr/>
        </p:nvCxnSpPr>
        <p:spPr>
          <a:xfrm>
            <a:off x="2719775" y="2409044"/>
            <a:ext cx="411573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2719775" y="2632526"/>
            <a:ext cx="411573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2719775" y="2851100"/>
            <a:ext cx="411573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2719775" y="3068879"/>
            <a:ext cx="411573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2719775" y="3516232"/>
            <a:ext cx="411573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2719775" y="3739714"/>
            <a:ext cx="411573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2719775" y="3958288"/>
            <a:ext cx="411573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2719775" y="4176067"/>
            <a:ext cx="411573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869675" y="3736177"/>
            <a:ext cx="1612900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895325" y="3956122"/>
            <a:ext cx="1612900" cy="0"/>
          </a:xfrm>
          <a:prstGeom prst="line">
            <a:avLst/>
          </a:prstGeom>
          <a:ln w="57150">
            <a:solidFill>
              <a:schemeClr val="accent5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482575" y="4176067"/>
            <a:ext cx="2025650" cy="0"/>
          </a:xfrm>
          <a:prstGeom prst="line">
            <a:avLst/>
          </a:prstGeom>
          <a:ln w="57150">
            <a:solidFill>
              <a:schemeClr val="accent6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869675" y="2628992"/>
            <a:ext cx="1612900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872975" y="2848937"/>
            <a:ext cx="1612900" cy="0"/>
          </a:xfrm>
          <a:prstGeom prst="line">
            <a:avLst/>
          </a:prstGeom>
          <a:ln w="57150">
            <a:solidFill>
              <a:schemeClr val="accent5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882500" y="3068879"/>
            <a:ext cx="1603375" cy="0"/>
          </a:xfrm>
          <a:prstGeom prst="line">
            <a:avLst/>
          </a:prstGeom>
          <a:ln w="57150">
            <a:solidFill>
              <a:schemeClr val="accent6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002330" y="3335411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ill Sans"/>
                <a:cs typeface="Gill Sans"/>
              </a:rPr>
              <a:t>tuples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117938" y="3551511"/>
            <a:ext cx="626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Gill Sans"/>
                <a:cs typeface="Gill Sans"/>
              </a:rPr>
              <a:t>dirty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084083" y="3771456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5"/>
                </a:solidFill>
                <a:latin typeface="Gill Sans"/>
                <a:cs typeface="Gill Sans"/>
              </a:rPr>
              <a:t>truth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006947" y="3973762"/>
            <a:ext cx="737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  <a:latin typeface="Gill Sans"/>
                <a:cs typeface="Gill Sans"/>
              </a:rPr>
              <a:t>repair</a:t>
            </a:r>
            <a:endParaRPr lang="en-US" dirty="0" smtClean="0">
              <a:solidFill>
                <a:schemeClr val="accent6"/>
              </a:solidFill>
              <a:latin typeface="Gill Sans"/>
              <a:cs typeface="Gill Sans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002330" y="2194994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ill Sans"/>
                <a:cs typeface="Gill Sans"/>
              </a:rPr>
              <a:t>tuples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117938" y="2414343"/>
            <a:ext cx="626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Gill Sans"/>
                <a:cs typeface="Gill Sans"/>
              </a:rPr>
              <a:t>dirty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084083" y="2634288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5"/>
                </a:solidFill>
                <a:latin typeface="Gill Sans"/>
                <a:cs typeface="Gill Sans"/>
              </a:rPr>
              <a:t>truth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006947" y="2857769"/>
            <a:ext cx="737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>
                <a:solidFill>
                  <a:schemeClr val="accent6"/>
                </a:solidFill>
                <a:latin typeface="Gill Sans"/>
                <a:cs typeface="Gill Sans"/>
              </a:rPr>
              <a:t>repair</a:t>
            </a:r>
            <a:endParaRPr lang="en-US" dirty="0" smtClean="0">
              <a:solidFill>
                <a:schemeClr val="accent6"/>
              </a:solidFill>
              <a:latin typeface="Gill Sans"/>
              <a:cs typeface="Gill Sans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403766" y="3603014"/>
            <a:ext cx="5309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legreya" charset="0"/>
                <a:ea typeface="Alegreya" charset="0"/>
                <a:cs typeface="Alegreya" charset="0"/>
              </a:rPr>
              <a:t>(b)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389339" y="2469989"/>
            <a:ext cx="5164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legreya" charset="0"/>
                <a:ea typeface="Alegreya" charset="0"/>
                <a:cs typeface="Alegreya" charset="0"/>
              </a:rPr>
              <a:t>(a)</a:t>
            </a:r>
          </a:p>
        </p:txBody>
      </p:sp>
      <p:sp>
        <p:nvSpPr>
          <p:cNvPr id="3" name="Oval 2"/>
          <p:cNvSpPr/>
          <p:nvPr/>
        </p:nvSpPr>
        <p:spPr>
          <a:xfrm>
            <a:off x="2928981" y="2349338"/>
            <a:ext cx="120660" cy="12066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3232618" y="2349338"/>
            <a:ext cx="120660" cy="12066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3724147" y="2349338"/>
            <a:ext cx="120660" cy="12066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4556597" y="2349338"/>
            <a:ext cx="120660" cy="12066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4939354" y="2349338"/>
            <a:ext cx="120660" cy="12066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5374740" y="2349338"/>
            <a:ext cx="120660" cy="12066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5217411" y="2349338"/>
            <a:ext cx="120660" cy="12066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2940040" y="3459062"/>
            <a:ext cx="120660" cy="12066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3735206" y="3459062"/>
            <a:ext cx="120660" cy="12066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4950413" y="3459062"/>
            <a:ext cx="120660" cy="12066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5228470" y="3459062"/>
            <a:ext cx="120660" cy="12066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5910184" y="3459062"/>
            <a:ext cx="120660" cy="12066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6345570" y="3459062"/>
            <a:ext cx="120660" cy="12066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4323557" y="3459062"/>
            <a:ext cx="120660" cy="12066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4239232" y="2349338"/>
            <a:ext cx="120660" cy="12066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3944408" y="2349338"/>
            <a:ext cx="120660" cy="12066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4633828" y="3459062"/>
            <a:ext cx="120660" cy="12066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2785813" y="4393846"/>
            <a:ext cx="3559296" cy="369332"/>
            <a:chOff x="2119771" y="4386807"/>
            <a:chExt cx="3559296" cy="369332"/>
          </a:xfrm>
        </p:grpSpPr>
        <p:sp>
          <p:nvSpPr>
            <p:cNvPr id="4" name="TextBox 3"/>
            <p:cNvSpPr txBox="1"/>
            <p:nvPr/>
          </p:nvSpPr>
          <p:spPr>
            <a:xfrm>
              <a:off x="2346014" y="4386807"/>
              <a:ext cx="11865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ill Sans"/>
                  <a:cs typeface="Gill Sans"/>
                </a:rPr>
                <a:t>complaints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059713" y="4386807"/>
              <a:ext cx="16193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>
                  <a:latin typeface="Gill Sans"/>
                  <a:cs typeface="Gill Sans"/>
                </a:rPr>
                <a:t>non-complaints</a:t>
              </a:r>
              <a:endParaRPr lang="en-US" dirty="0" err="1" smtClean="0">
                <a:latin typeface="Gill Sans"/>
                <a:cs typeface="Gill Sans"/>
              </a:endParaRPr>
            </a:p>
          </p:txBody>
        </p:sp>
        <p:sp>
          <p:nvSpPr>
            <p:cNvPr id="71" name="Oval 70"/>
            <p:cNvSpPr/>
            <p:nvPr/>
          </p:nvSpPr>
          <p:spPr>
            <a:xfrm>
              <a:off x="2119771" y="4459931"/>
              <a:ext cx="223084" cy="223084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/>
            <p:cNvSpPr/>
            <p:nvPr/>
          </p:nvSpPr>
          <p:spPr>
            <a:xfrm>
              <a:off x="3832866" y="4459931"/>
              <a:ext cx="223084" cy="223084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6129182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1">
              <a:lumMod val="50000"/>
            </a:schemeClr>
          </a:solidFill>
          <a:tailEnd type="arrow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400" dirty="0" err="1" smtClean="0">
            <a:latin typeface="Gill Sans"/>
            <a:cs typeface="Gill Sans"/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5458</TotalTime>
  <Words>633</Words>
  <Application>Microsoft Macintosh PowerPoint</Application>
  <PresentationFormat>On-screen Show (4:3)</PresentationFormat>
  <Paragraphs>71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Alegreya</vt:lpstr>
      <vt:lpstr>Arial</vt:lpstr>
      <vt:lpstr>Calibri</vt:lpstr>
      <vt:lpstr>Courier</vt:lpstr>
      <vt:lpstr>Gill Sans</vt:lpstr>
      <vt:lpstr>Palatino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Eugene Wu</dc:creator>
  <cp:lastModifiedBy>Microsoft Office User</cp:lastModifiedBy>
  <cp:revision>33</cp:revision>
  <cp:lastPrinted>2015-02-23T05:32:52Z</cp:lastPrinted>
  <dcterms:created xsi:type="dcterms:W3CDTF">2015-01-23T22:26:57Z</dcterms:created>
  <dcterms:modified xsi:type="dcterms:W3CDTF">2015-11-17T18:05:39Z</dcterms:modified>
</cp:coreProperties>
</file>