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3DF"/>
    <a:srgbClr val="E98A10"/>
    <a:srgbClr val="19C000"/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/>
    <p:restoredTop sz="92849"/>
  </p:normalViewPr>
  <p:slideViewPr>
    <p:cSldViewPr snapToGrid="0" snapToObjects="1" showGuides="1">
      <p:cViewPr>
        <p:scale>
          <a:sx n="110" d="100"/>
          <a:sy n="110" d="100"/>
        </p:scale>
        <p:origin x="1280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2551730" y="327255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2551730" y="298400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551730" y="2728496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2551730" y="2603908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551730" y="234839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3745" y="2603908"/>
            <a:ext cx="1149518" cy="380099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04773" y="1900493"/>
            <a:ext cx="9270" cy="62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88" y="1470177"/>
            <a:ext cx="2725069" cy="8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76" y="717222"/>
            <a:ext cx="5245464" cy="156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6336" y="4321985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D</a:t>
            </a:r>
            <a:r>
              <a:rPr lang="en-US" sz="2200" baseline="-25000" dirty="0" smtClean="0">
                <a:latin typeface="Gill Sans"/>
                <a:cs typeface="Gill Sans"/>
              </a:rPr>
              <a:t>0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5024" y="3369789"/>
            <a:ext cx="52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{Q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9761" y="33907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Q</a:t>
            </a:r>
            <a:r>
              <a:rPr lang="en-US" baseline="-25000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7080" y="3883403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2196" y="4902259"/>
            <a:ext cx="568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6" idx="3"/>
            <a:endCxn id="22" idx="1"/>
          </p:cNvCxnSpPr>
          <p:nvPr/>
        </p:nvCxnSpPr>
        <p:spPr>
          <a:xfrm flipV="1">
            <a:off x="2148779" y="4098847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8207" y="3444636"/>
            <a:ext cx="43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5736564" y="4314290"/>
            <a:ext cx="6738" cy="5879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13005" y="3883403"/>
            <a:ext cx="673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0920" y="4902259"/>
            <a:ext cx="751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98594" y="2904178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5287" y="4275818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649" y="4358714"/>
            <a:ext cx="355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T</a:t>
            </a:r>
          </a:p>
        </p:txBody>
      </p:sp>
      <p:cxnSp>
        <p:nvCxnSpPr>
          <p:cNvPr id="36" name="Straight Arrow Connector 35"/>
          <p:cNvCxnSpPr>
            <a:stCxn id="6" idx="3"/>
            <a:endCxn id="23" idx="1"/>
          </p:cNvCxnSpPr>
          <p:nvPr/>
        </p:nvCxnSpPr>
        <p:spPr>
          <a:xfrm>
            <a:off x="2148779" y="4537429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11" idx="1"/>
          </p:cNvCxnSpPr>
          <p:nvPr/>
        </p:nvCxnSpPr>
        <p:spPr>
          <a:xfrm>
            <a:off x="4032781" y="5117703"/>
            <a:ext cx="14194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  <a:endCxn id="10" idx="1"/>
          </p:cNvCxnSpPr>
          <p:nvPr/>
        </p:nvCxnSpPr>
        <p:spPr>
          <a:xfrm>
            <a:off x="3986436" y="4098847"/>
            <a:ext cx="15106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07579" y="4358714"/>
            <a:ext cx="40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63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1635180" y="2220130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16200000">
            <a:off x="2984995" y="882357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09201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5180" y="2658712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19182" y="3270513"/>
            <a:ext cx="98798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72837" y="2191290"/>
            <a:ext cx="207169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37" y="2560104"/>
            <a:ext cx="426720" cy="31496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2033810"/>
            <a:ext cx="467360" cy="31496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65" y="3087633"/>
            <a:ext cx="467360" cy="36576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48" y="2575344"/>
            <a:ext cx="203200" cy="28448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95" y="2565184"/>
            <a:ext cx="304800" cy="3048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01" y="2033810"/>
            <a:ext cx="254000" cy="31496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81" y="3107953"/>
            <a:ext cx="396240" cy="32512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81" y="1295594"/>
            <a:ext cx="1818640" cy="37592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5856540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4959" y="6169811"/>
            <a:ext cx="793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If the complaint set is not complete, it does not give us </a:t>
            </a:r>
            <a:r>
              <a:rPr lang="en-US" sz="2400" dirty="0" err="1" smtClean="0">
                <a:latin typeface="Gill Sans"/>
                <a:cs typeface="Gill Sans"/>
              </a:rPr>
              <a:t>D_n</a:t>
            </a:r>
            <a:r>
              <a:rPr lang="en-US" sz="2400" dirty="0" smtClean="0">
                <a:latin typeface="Gill Sans"/>
                <a:cs typeface="Gill Sans"/>
              </a:rPr>
              <a:t>^*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3072393"/>
            <a:ext cx="2123440" cy="39624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6" y="3144349"/>
            <a:ext cx="304800" cy="2159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61" y="3728315"/>
            <a:ext cx="1989771" cy="273594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5374546" y="3453393"/>
            <a:ext cx="1" cy="274922"/>
          </a:xfrm>
          <a:prstGeom prst="straightConnector1">
            <a:avLst/>
          </a:prstGeom>
          <a:ln>
            <a:solidFill>
              <a:srgbClr val="C6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00330" y="2437353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DeepCleanse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1460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43418" y="2437353"/>
            <a:ext cx="182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QueryXRay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64928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875999" y="624348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5022" y="6074660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97498" y="624348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92697" y="6074660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61751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17546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085664" y="2417342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57134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2" name="Oval 1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57134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14" name="Oval 13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7134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54884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43495" y="171142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656809"/>
            <a:ext cx="14157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QueryXRay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79971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70411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404370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78807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932479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19566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34405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801" y="1665376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48466" y="886759"/>
            <a:ext cx="2788743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ctangle 63"/>
          <p:cNvSpPr/>
          <p:nvPr/>
        </p:nvSpPr>
        <p:spPr>
          <a:xfrm>
            <a:off x="3292903" y="336970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46271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 flipV="1">
            <a:off x="1095632" y="3501795"/>
            <a:ext cx="7282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3867995" y="4102621"/>
            <a:ext cx="2111" cy="24569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741192" y="5039360"/>
            <a:ext cx="417361" cy="1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62941" y="2343992"/>
            <a:ext cx="195379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Josefin Sans" charset="0"/>
                <a:ea typeface="Josefin Sans" charset="0"/>
                <a:cs typeface="Josefin Sans" charset="0"/>
              </a:rPr>
              <a:t>Q</a:t>
            </a:r>
            <a:r>
              <a:rPr lang="en-US" smtClean="0">
                <a:latin typeface="Josefin Sans" charset="0"/>
                <a:ea typeface="Josefin Sans" charset="0"/>
                <a:cs typeface="Josefin Sans" charset="0"/>
              </a:rPr>
              <a:t>uery diagnoses </a:t>
            </a:r>
          </a:p>
          <a:p>
            <a:pPr algn="ctr"/>
            <a:r>
              <a:rPr lang="en-US" dirty="0" smtClean="0">
                <a:latin typeface="Josefin Sans" charset="0"/>
                <a:ea typeface="Josefin Sans" charset="0"/>
                <a:cs typeface="Josefin Sans" charset="0"/>
              </a:rPr>
              <a:t>&amp; repairs</a:t>
            </a:r>
            <a:endParaRPr lang="en-US" dirty="0" smtClean="0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859297" y="3719553"/>
            <a:ext cx="2017396" cy="383068"/>
          </a:xfrm>
          <a:prstGeom prst="rect">
            <a:avLst/>
          </a:prstGeom>
          <a:solidFill>
            <a:srgbClr val="E98A10"/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Josefin Sans" charset="0"/>
                <a:ea typeface="Josefin Sans" charset="0"/>
                <a:cs typeface="Josefin Sans" charset="0"/>
              </a:rPr>
              <a:t>Denoiser</a:t>
            </a:r>
            <a:endParaRPr lang="en-US" dirty="0">
              <a:solidFill>
                <a:schemeClr val="bg1"/>
              </a:solidFill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863116" y="4348318"/>
            <a:ext cx="2013980" cy="1108430"/>
          </a:xfrm>
          <a:prstGeom prst="rect">
            <a:avLst/>
          </a:prstGeom>
          <a:solidFill>
            <a:srgbClr val="E98A10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Josefin Sans" charset="0"/>
                <a:ea typeface="Josefin Sans" charset="0"/>
                <a:cs typeface="Josefin Sans" charset="0"/>
              </a:rPr>
              <a:t>MILP </a:t>
            </a:r>
            <a:r>
              <a:rPr lang="en-US" dirty="0" smtClean="0">
                <a:solidFill>
                  <a:schemeClr val="bg1"/>
                </a:solidFill>
                <a:latin typeface="Josefin Sans" charset="0"/>
                <a:ea typeface="Josefin Sans" charset="0"/>
                <a:cs typeface="Josefin Sans" charset="0"/>
              </a:rPr>
              <a:t>Encoder</a:t>
            </a:r>
            <a:endParaRPr lang="en-US" dirty="0">
              <a:solidFill>
                <a:schemeClr val="bg1"/>
              </a:solidFill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156779" y="3718234"/>
            <a:ext cx="2834091" cy="385705"/>
          </a:xfrm>
          <a:prstGeom prst="rect">
            <a:avLst/>
          </a:prstGeom>
          <a:solidFill>
            <a:srgbClr val="0070C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Josefin Sans" charset="0"/>
                <a:ea typeface="Josefin Sans" charset="0"/>
                <a:cs typeface="Josefin Sans" charset="0"/>
              </a:rPr>
              <a:t>Solver</a:t>
            </a:r>
            <a:endParaRPr lang="en-US" dirty="0">
              <a:solidFill>
                <a:schemeClr val="bg1"/>
              </a:solidFill>
              <a:latin typeface="Josefin Sans" charset="0"/>
              <a:ea typeface="Josefin Sans" charset="0"/>
              <a:cs typeface="Josefin Sans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022750" y="4115115"/>
            <a:ext cx="2090" cy="31153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56779" y="4350953"/>
            <a:ext cx="2834091" cy="1105794"/>
          </a:xfrm>
          <a:prstGeom prst="rect">
            <a:avLst/>
          </a:prstGeom>
          <a:solidFill>
            <a:srgbClr val="0070C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Josefin Sans" charset="0"/>
                <a:ea typeface="Josefin Sans" charset="0"/>
                <a:cs typeface="Josefin Sans" charset="0"/>
              </a:rPr>
              <a:t>Optimizer</a:t>
            </a:r>
            <a:endParaRPr lang="en-US" dirty="0">
              <a:solidFill>
                <a:schemeClr val="bg1"/>
              </a:solidFill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88587" y="4719807"/>
            <a:ext cx="1256367" cy="584775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Josefin Sans" charset="0"/>
                <a:ea typeface="Josefin Sans" charset="0"/>
                <a:cs typeface="Josefin Sans" charset="0"/>
              </a:rPr>
              <a:t>Slicing Optimization</a:t>
            </a:r>
            <a:endParaRPr lang="en-US" sz="1600" dirty="0" smtClean="0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12188" y="4719807"/>
            <a:ext cx="1260322" cy="584775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Josefin Sans" charset="0"/>
                <a:ea typeface="Josefin Sans" charset="0"/>
                <a:cs typeface="Josefin Sans" charset="0"/>
              </a:rPr>
              <a:t>Incremental Repair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7035526" y="3022990"/>
            <a:ext cx="3700" cy="68141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4572991" y="3022990"/>
            <a:ext cx="3700" cy="68141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3121367" y="3022990"/>
            <a:ext cx="3700" cy="68141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370642" y="3529140"/>
            <a:ext cx="980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QFix</a:t>
            </a:r>
            <a:endParaRPr lang="en-US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511482" y="2399417"/>
            <a:ext cx="1827727" cy="922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Database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480910" y="2143673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9481" y="2048449"/>
            <a:ext cx="108254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complaint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3757450" y="2143673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06021" y="2048449"/>
            <a:ext cx="63350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tuple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33696" y="2048449"/>
            <a:ext cx="66415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Josefin Sans" charset="0"/>
                <a:ea typeface="Josefin Sans" charset="0"/>
                <a:cs typeface="Josefin Sans" charset="0"/>
              </a:rPr>
              <a:t>Users</a:t>
            </a:r>
          </a:p>
        </p:txBody>
      </p:sp>
      <p:sp>
        <p:nvSpPr>
          <p:cNvPr id="61" name="Oval 60"/>
          <p:cNvSpPr/>
          <p:nvPr/>
        </p:nvSpPr>
        <p:spPr>
          <a:xfrm>
            <a:off x="3660853" y="2805567"/>
            <a:ext cx="178885" cy="1788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987575" y="2805567"/>
            <a:ext cx="178885" cy="1788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660853" y="3058876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987575" y="3058876"/>
            <a:ext cx="178885" cy="178885"/>
          </a:xfrm>
          <a:prstGeom prst="ellipse">
            <a:avLst/>
          </a:prstGeom>
          <a:solidFill>
            <a:srgbClr val="595959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684231" y="2807013"/>
            <a:ext cx="178885" cy="1788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3010953" y="2807013"/>
            <a:ext cx="178885" cy="1788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3337675" y="2807013"/>
            <a:ext cx="178885" cy="1788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2684231" y="3055797"/>
            <a:ext cx="178885" cy="1788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010953" y="3055797"/>
            <a:ext cx="178885" cy="178885"/>
          </a:xfrm>
          <a:prstGeom prst="ellipse">
            <a:avLst/>
          </a:prstGeom>
          <a:solidFill>
            <a:srgbClr val="595959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3337675" y="3055797"/>
            <a:ext cx="178885" cy="1788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471336" y="2416403"/>
            <a:ext cx="1259118" cy="896310"/>
            <a:chOff x="4224302" y="2119839"/>
            <a:chExt cx="1259118" cy="896310"/>
          </a:xfrm>
        </p:grpSpPr>
        <p:sp>
          <p:nvSpPr>
            <p:cNvPr id="5" name="Folded Corner 4"/>
            <p:cNvSpPr/>
            <p:nvPr/>
          </p:nvSpPr>
          <p:spPr>
            <a:xfrm>
              <a:off x="4224302" y="2119839"/>
              <a:ext cx="1259118" cy="896310"/>
            </a:xfrm>
            <a:prstGeom prst="foldedCorner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osefin Sans" charset="0"/>
                  <a:ea typeface="Josefin Sans" charset="0"/>
                  <a:cs typeface="Josefin Sans" charset="0"/>
                </a:rPr>
                <a:t>Query Log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osefin Sans" charset="0"/>
                <a:ea typeface="Josefin Sans" charset="0"/>
                <a:cs typeface="Josefin Sans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252494" y="2425558"/>
              <a:ext cx="1143293" cy="5232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3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egreya" charset="0"/>
                  <a:ea typeface="Alegreya" charset="0"/>
                  <a:cs typeface="Alegreya" charset="0"/>
                </a:rPr>
                <a:t>UPDATE CUSTOMER SET C_BALANCE = C_BALANCE + ? WHERE C_ID = ? AND C_D_ID = ? AND C_W_ID = ? UPDATE CUSTOMER SET C_BALANCE = ?, C_YTD_PAYMENT = ?, C_PAYMENT_CNT = ?, C_DATA = ? WHERE C_W_ID = ? AND C_D_ID = ? AND C_ID = ?</a:t>
              </a:r>
            </a:p>
            <a:p>
              <a:r>
                <a:rPr lang="en-US" sz="3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egreya" charset="0"/>
                  <a:ea typeface="Alegreya" charset="0"/>
                  <a:cs typeface="Alegreya" charset="0"/>
                </a:rPr>
                <a:t>UPDATE WAREHOUSE SET W_YTD = W_YTD + ? WHERE W_ID = ? </a:t>
              </a:r>
            </a:p>
          </p:txBody>
        </p:sp>
      </p:grpSp>
      <p:cxnSp>
        <p:nvCxnSpPr>
          <p:cNvPr id="108" name="Straight Arrow Connector 107"/>
          <p:cNvCxnSpPr/>
          <p:nvPr/>
        </p:nvCxnSpPr>
        <p:spPr>
          <a:xfrm flipV="1">
            <a:off x="2092826" y="2772804"/>
            <a:ext cx="417361" cy="1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75" y="2370520"/>
            <a:ext cx="811543" cy="811543"/>
          </a:xfrm>
          <a:prstGeom prst="rect">
            <a:avLst/>
          </a:prstGeom>
          <a:solidFill>
            <a:schemeClr val="bg1"/>
          </a:solidFill>
          <a:effectLst/>
        </p:spPr>
      </p:pic>
    </p:spTree>
    <p:extLst>
      <p:ext uri="{BB962C8B-B14F-4D97-AF65-F5344CB8AC3E}">
        <p14:creationId xmlns:p14="http://schemas.microsoft.com/office/powerpoint/2010/main" val="4240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719775" y="240904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19775" y="2632526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19775" y="2851100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19775" y="3068879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19775" y="3516232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9775" y="373971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19775" y="3958288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19775" y="417606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675" y="3736177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95325" y="3956122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2575" y="4176067"/>
            <a:ext cx="2025650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69675" y="2628992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72975" y="2848937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2500" y="3068879"/>
            <a:ext cx="1603375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2330" y="33354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7938" y="3551511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4083" y="37714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6947" y="3973762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2330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17938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4083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947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03766" y="360301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9339" y="246998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sp>
        <p:nvSpPr>
          <p:cNvPr id="3" name="Oval 2"/>
          <p:cNvSpPr/>
          <p:nvPr/>
        </p:nvSpPr>
        <p:spPr>
          <a:xfrm>
            <a:off x="292898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32618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72414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5659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39354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74740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741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94004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35206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950413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284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10184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455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23557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39232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44408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33828" y="3459062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85813" y="4393846"/>
            <a:ext cx="3559296" cy="369332"/>
            <a:chOff x="2119771" y="4386807"/>
            <a:chExt cx="355929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346014" y="4386807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complaints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59713" y="4386807"/>
              <a:ext cx="1619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Gill Sans"/>
                  <a:cs typeface="Gill Sans"/>
                </a:rPr>
                <a:t>non-complaints</a:t>
              </a:r>
              <a:endParaRPr lang="en-US" dirty="0" err="1" smtClean="0">
                <a:latin typeface="Gill Sans"/>
                <a:cs typeface="Gill San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119771" y="4459931"/>
              <a:ext cx="223084" cy="2230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32866" y="4459931"/>
              <a:ext cx="223084" cy="2230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91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903096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18704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84849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07713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7766" y="182064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complaints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1465" y="182064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non-complaints</a:t>
            </a:r>
          </a:p>
        </p:txBody>
      </p:sp>
      <p:sp>
        <p:nvSpPr>
          <p:cNvPr id="71" name="Oval 70"/>
          <p:cNvSpPr/>
          <p:nvPr/>
        </p:nvSpPr>
        <p:spPr>
          <a:xfrm>
            <a:off x="2971523" y="1893773"/>
            <a:ext cx="223084" cy="22308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684618" y="1893773"/>
            <a:ext cx="223084" cy="2230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57277" y="3085705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21365" y="3085705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4848729" y="2349125"/>
            <a:ext cx="1948010" cy="717005"/>
            <a:chOff x="4848729" y="2349125"/>
            <a:chExt cx="1948010" cy="717005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4848729" y="2406295"/>
              <a:ext cx="1933839" cy="6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862900" y="2629776"/>
              <a:ext cx="1933839" cy="17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862900" y="2843435"/>
              <a:ext cx="1933839" cy="49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4862900" y="3063380"/>
              <a:ext cx="1933839" cy="27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964888" y="2626240"/>
              <a:ext cx="514424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815798" y="2846185"/>
              <a:ext cx="894031" cy="0"/>
            </a:xfrm>
            <a:prstGeom prst="line">
              <a:avLst/>
            </a:prstGeom>
            <a:ln w="57150">
              <a:solidFill>
                <a:schemeClr val="accent5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520205" y="3063380"/>
              <a:ext cx="1189624" cy="275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5035253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302099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884792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213649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561756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568207" y="2349125"/>
              <a:ext cx="120660" cy="1206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705604" y="2349338"/>
            <a:ext cx="1948010" cy="719542"/>
            <a:chOff x="2705604" y="2349338"/>
            <a:chExt cx="1948010" cy="719542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2705604" y="2409045"/>
              <a:ext cx="1933839" cy="6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719775" y="2632526"/>
              <a:ext cx="1933839" cy="17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2719775" y="2846185"/>
              <a:ext cx="1933839" cy="49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719775" y="3066130"/>
              <a:ext cx="1933839" cy="27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784624" y="2626240"/>
              <a:ext cx="1195393" cy="2752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493284" y="2846185"/>
              <a:ext cx="1075279" cy="2752"/>
            </a:xfrm>
            <a:prstGeom prst="line">
              <a:avLst/>
            </a:prstGeom>
            <a:ln w="57150">
              <a:solidFill>
                <a:schemeClr val="accent5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502809" y="3066130"/>
              <a:ext cx="1065754" cy="2749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822665" y="2349338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126302" y="2349338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043881" y="2349338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426638" y="2349338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87476" y="2349338"/>
              <a:ext cx="120660" cy="1206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12972" y="2349338"/>
              <a:ext cx="120660" cy="1206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326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5908</TotalTime>
  <Words>1027</Words>
  <Application>Microsoft Macintosh PowerPoint</Application>
  <PresentationFormat>On-screen Show (4:3)</PresentationFormat>
  <Paragraphs>121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Alegreya</vt:lpstr>
      <vt:lpstr>Calibri</vt:lpstr>
      <vt:lpstr>Courier</vt:lpstr>
      <vt:lpstr>Gill Sans</vt:lpstr>
      <vt:lpstr>Josefin Sans</vt:lpstr>
      <vt:lpstr>Palatino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58</cp:revision>
  <cp:lastPrinted>2016-01-31T19:44:08Z</cp:lastPrinted>
  <dcterms:created xsi:type="dcterms:W3CDTF">2015-01-23T22:26:57Z</dcterms:created>
  <dcterms:modified xsi:type="dcterms:W3CDTF">2016-02-01T23:29:34Z</dcterms:modified>
</cp:coreProperties>
</file>