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56"/>
  </p:notesMasterIdLst>
  <p:handoutMasterIdLst>
    <p:handoutMasterId r:id="rId57"/>
  </p:handoutMasterIdLst>
  <p:sldIdLst>
    <p:sldId id="256" r:id="rId2"/>
    <p:sldId id="877" r:id="rId3"/>
    <p:sldId id="878" r:id="rId4"/>
    <p:sldId id="879" r:id="rId5"/>
    <p:sldId id="881" r:id="rId6"/>
    <p:sldId id="882" r:id="rId7"/>
    <p:sldId id="883" r:id="rId8"/>
    <p:sldId id="884" r:id="rId9"/>
    <p:sldId id="885" r:id="rId10"/>
    <p:sldId id="887" r:id="rId11"/>
    <p:sldId id="888" r:id="rId12"/>
    <p:sldId id="889" r:id="rId13"/>
    <p:sldId id="890" r:id="rId14"/>
    <p:sldId id="891" r:id="rId15"/>
    <p:sldId id="892" r:id="rId16"/>
    <p:sldId id="894" r:id="rId17"/>
    <p:sldId id="895" r:id="rId18"/>
    <p:sldId id="896" r:id="rId19"/>
    <p:sldId id="897" r:id="rId20"/>
    <p:sldId id="898" r:id="rId21"/>
    <p:sldId id="899" r:id="rId22"/>
    <p:sldId id="901" r:id="rId23"/>
    <p:sldId id="902" r:id="rId24"/>
    <p:sldId id="903" r:id="rId25"/>
    <p:sldId id="904" r:id="rId26"/>
    <p:sldId id="905" r:id="rId27"/>
    <p:sldId id="906" r:id="rId28"/>
    <p:sldId id="907" r:id="rId29"/>
    <p:sldId id="908" r:id="rId30"/>
    <p:sldId id="909" r:id="rId31"/>
    <p:sldId id="910" r:id="rId32"/>
    <p:sldId id="911" r:id="rId33"/>
    <p:sldId id="912" r:id="rId34"/>
    <p:sldId id="913" r:id="rId35"/>
    <p:sldId id="914" r:id="rId36"/>
    <p:sldId id="915" r:id="rId37"/>
    <p:sldId id="916" r:id="rId38"/>
    <p:sldId id="917" r:id="rId39"/>
    <p:sldId id="918" r:id="rId40"/>
    <p:sldId id="919" r:id="rId41"/>
    <p:sldId id="920" r:id="rId42"/>
    <p:sldId id="921" r:id="rId43"/>
    <p:sldId id="922" r:id="rId44"/>
    <p:sldId id="924" r:id="rId45"/>
    <p:sldId id="925" r:id="rId46"/>
    <p:sldId id="926" r:id="rId47"/>
    <p:sldId id="927" r:id="rId48"/>
    <p:sldId id="928" r:id="rId49"/>
    <p:sldId id="929" r:id="rId50"/>
    <p:sldId id="930" r:id="rId51"/>
    <p:sldId id="931" r:id="rId52"/>
    <p:sldId id="932" r:id="rId53"/>
    <p:sldId id="933" r:id="rId54"/>
    <p:sldId id="275" r:id="rId55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C1BE"/>
    <a:srgbClr val="D6E7E6"/>
    <a:srgbClr val="17928F"/>
    <a:srgbClr val="40C4C1"/>
    <a:srgbClr val="98D2D0"/>
    <a:srgbClr val="E2F1F0"/>
    <a:srgbClr val="66B9B7"/>
    <a:srgbClr val="64B7CE"/>
    <a:srgbClr val="5A8DDC"/>
    <a:srgbClr val="009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94362" autoAdjust="0"/>
  </p:normalViewPr>
  <p:slideViewPr>
    <p:cSldViewPr>
      <p:cViewPr varScale="1">
        <p:scale>
          <a:sx n="105" d="100"/>
          <a:sy n="105" d="100"/>
        </p:scale>
        <p:origin x="-1386" y="-96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2018-11-20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2018-11-20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rgbClr val="D6E7E6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09130" y="5099566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50C1BE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8" name="TextBox 19"/>
          <p:cNvSpPr txBox="1">
            <a:spLocks noChangeArrowheads="1"/>
          </p:cNvSpPr>
          <p:nvPr userDrawn="1"/>
        </p:nvSpPr>
        <p:spPr bwMode="auto">
          <a:xfrm>
            <a:off x="1409130" y="5181600"/>
            <a:ext cx="7137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쉽게 배우는 </a:t>
            </a:r>
            <a:r>
              <a:rPr lang="en-US" altLang="ko-KR" sz="1800" b="1" dirty="0">
                <a:solidFill>
                  <a:schemeClr val="bg1"/>
                </a:solidFill>
                <a:latin typeface="+mj-ea"/>
                <a:ea typeface="+mj-ea"/>
              </a:rPr>
              <a:t>JSP </a:t>
            </a: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웹 프로그래밍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1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0352" y="6477000"/>
            <a:ext cx="1228725" cy="2571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8BF1E9C-21A3-41D4-8B65-A0F4F21F6AC7}"/>
              </a:ext>
            </a:extLst>
          </p:cNvPr>
          <p:cNvSpPr txBox="1"/>
          <p:nvPr userDrawn="1"/>
        </p:nvSpPr>
        <p:spPr>
          <a:xfrm>
            <a:off x="1499169" y="1340768"/>
            <a:ext cx="6531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JSP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웹</a:t>
            </a:r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b="1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b="1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 sz="18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5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2" name="Text Box 4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95936" y="3004317"/>
            <a:ext cx="5148064" cy="63143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95936" y="3635752"/>
            <a:ext cx="5148064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941933" y="1659835"/>
            <a:ext cx="2693964" cy="3515469"/>
            <a:chOff x="1619672" y="548680"/>
            <a:chExt cx="5904656" cy="5778928"/>
          </a:xfrm>
        </p:grpSpPr>
        <p:sp>
          <p:nvSpPr>
            <p:cNvPr id="9" name="Oval 8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800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800"/>
            </a:p>
          </p:txBody>
        </p:sp>
        <p:cxnSp>
          <p:nvCxnSpPr>
            <p:cNvPr id="13" name="Straight Connector 12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446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휴먼옛체" panose="02030504000101010101" pitchFamily="18" charset="-127"/>
                <a:ea typeface="휴먼옛체" panose="02030504000101010101" pitchFamily="18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47531" y="1124744"/>
            <a:ext cx="8474901" cy="5376597"/>
          </a:xfrm>
          <a:prstGeom prst="rect">
            <a:avLst/>
          </a:prstGeom>
        </p:spPr>
        <p:txBody>
          <a:bodyPr/>
          <a:lstStyle>
            <a:lvl1pPr marL="457189" indent="-457189">
              <a:buClr>
                <a:srgbClr val="38A4A1"/>
              </a:buClr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990575" indent="-380990">
              <a:buClr>
                <a:srgbClr val="FED2AB"/>
              </a:buClr>
              <a:buSzPct val="70000"/>
              <a:buFont typeface="Wingdings" panose="05000000000000000000" pitchFamily="2" charset="2"/>
              <a:buChar char="l"/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>
              <a:buClr>
                <a:srgbClr val="38A4A1"/>
              </a:buCl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065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 userDrawn="1"/>
        </p:nvSpPr>
        <p:spPr bwMode="auto">
          <a:xfrm>
            <a:off x="8100392" y="6516688"/>
            <a:ext cx="96740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2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200" dirty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/24</a:t>
            </a: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endParaRPr lang="en-US" altLang="ko-KR" dirty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" name="Group 192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92D050"/>
          </a:solidFill>
        </p:grpSpPr>
        <p:sp>
          <p:nvSpPr>
            <p:cNvPr id="27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rgbClr val="50C1BE"/>
            </a:solidFill>
            <a:ln w="9525">
              <a:solidFill>
                <a:srgbClr val="92D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 userDrawn="1"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solidFill>
                <a:srgbClr val="191E70"/>
              </a:solidFill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  <p:pic>
        <p:nvPicPr>
          <p:cNvPr id="1033" name="그림 29" descr="쿡북로고.jp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458788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  <p:sldLayoutId id="2147484676" r:id="rId5"/>
    <p:sldLayoutId id="2147484677" r:id="rId6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600" b="1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100"/>
        </a:spcAft>
        <a:buClr>
          <a:srgbClr val="5A8DDC"/>
        </a:buClr>
        <a:buFont typeface="Wingdings" panose="05000000000000000000" pitchFamily="2" charset="2"/>
        <a:buChar char="v"/>
        <a:defRPr sz="22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ts val="100"/>
        </a:spcAft>
        <a:buClr>
          <a:srgbClr val="B1AE6B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ea"/>
          <a:ea typeface="+mn-ea"/>
          <a:cs typeface="+mn-cs"/>
        </a:defRPr>
      </a:lvl2pPr>
      <a:lvl3pPr marL="720725" indent="-185738" algn="l" rtl="0" eaLnBrk="0" fontAlgn="base" latinLnBrk="1" hangingPunct="0">
        <a:spcBef>
          <a:spcPct val="20000"/>
        </a:spcBef>
        <a:spcAft>
          <a:spcPts val="100"/>
        </a:spcAft>
        <a:buClr>
          <a:srgbClr val="ADB9AD"/>
        </a:buClr>
        <a:buChar char="•"/>
        <a:defRPr sz="1700" kern="1200">
          <a:solidFill>
            <a:schemeClr val="tx1"/>
          </a:solidFill>
          <a:latin typeface="+mn-ea"/>
          <a:ea typeface="+mn-ea"/>
          <a:cs typeface="+mn-cs"/>
        </a:defRPr>
      </a:lvl3pPr>
      <a:lvl4pPr marL="1162050" indent="-2667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6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5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701833" y="3914710"/>
            <a:ext cx="533400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>
                <a:ln w="11430">
                  <a:solidFill>
                    <a:srgbClr val="452103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4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5123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액션 태그</a:t>
            </a:r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include </a:t>
            </a:r>
            <a:r>
              <a:rPr lang="ko-KR" altLang="en-US" dirty="0"/>
              <a:t>액션 태그</a:t>
            </a:r>
            <a:endParaRPr lang="en-US" altLang="ko-KR" dirty="0"/>
          </a:p>
          <a:p>
            <a:pPr lvl="1"/>
            <a:r>
              <a:rPr lang="en-US" altLang="ko-KR" dirty="0"/>
              <a:t>include </a:t>
            </a:r>
            <a:r>
              <a:rPr lang="ko-KR" altLang="en-US" dirty="0" err="1"/>
              <a:t>디렉티브</a:t>
            </a:r>
            <a:r>
              <a:rPr lang="ko-KR" altLang="en-US" dirty="0"/>
              <a:t> 태그처럼 현재 </a:t>
            </a:r>
            <a:r>
              <a:rPr lang="en-US" altLang="ko-KR" dirty="0"/>
              <a:t>JSP </a:t>
            </a:r>
            <a:r>
              <a:rPr lang="ko-KR" altLang="en-US" dirty="0"/>
              <a:t>페이지의 특정 영역에 외부 파일의</a:t>
            </a:r>
          </a:p>
          <a:p>
            <a:pPr marL="609585" lvl="1" indent="0">
              <a:buNone/>
            </a:pPr>
            <a:r>
              <a:rPr lang="ko-KR" altLang="en-US" dirty="0"/>
              <a:t>    내용을 포함하는 태그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페이지에 포함할 수 있는 외부 파일은 </a:t>
            </a:r>
            <a:r>
              <a:rPr lang="en-US" altLang="ko-KR" dirty="0"/>
              <a:t>HTML, JSP, </a:t>
            </a:r>
            <a:r>
              <a:rPr lang="ko-KR" altLang="en-US" dirty="0" err="1"/>
              <a:t>서블릿</a:t>
            </a:r>
            <a:r>
              <a:rPr lang="ko-KR" altLang="en-US" dirty="0"/>
              <a:t> 페이지 등</a:t>
            </a:r>
            <a:endParaRPr lang="en-US" altLang="ko-KR" dirty="0"/>
          </a:p>
          <a:p>
            <a:endParaRPr lang="en-US" altLang="ko-KR" b="0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page </a:t>
            </a:r>
            <a:r>
              <a:rPr lang="ko-KR" altLang="en-US" dirty="0"/>
              <a:t>속성 값</a:t>
            </a:r>
            <a:endParaRPr lang="en-US" altLang="ko-KR" dirty="0"/>
          </a:p>
          <a:p>
            <a:pPr lvl="2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 내에 포함할 내용을 가진 외부 파일명</a:t>
            </a:r>
            <a:endParaRPr lang="en-US" altLang="ko-KR" dirty="0"/>
          </a:p>
          <a:p>
            <a:pPr lvl="2"/>
            <a:r>
              <a:rPr lang="ko-KR" altLang="en-US" dirty="0"/>
              <a:t>외부 파일은 현재 </a:t>
            </a:r>
            <a:r>
              <a:rPr lang="en-US" altLang="ko-KR" dirty="0"/>
              <a:t>JSP </a:t>
            </a:r>
            <a:r>
              <a:rPr lang="ko-KR" altLang="en-US" dirty="0"/>
              <a:t>페이지와 같은 디렉터리에 있으면 파일명만 설정하고</a:t>
            </a:r>
            <a:r>
              <a:rPr lang="en-US" altLang="ko-KR" dirty="0"/>
              <a:t>, </a:t>
            </a:r>
            <a:r>
              <a:rPr lang="ko-KR" altLang="en-US" dirty="0"/>
              <a:t>그렇지 않으면 전체 </a:t>
            </a:r>
            <a:r>
              <a:rPr lang="en-US" altLang="ko-KR" dirty="0"/>
              <a:t>URL(</a:t>
            </a:r>
            <a:r>
              <a:rPr lang="ko-KR" altLang="en-US" dirty="0"/>
              <a:t>또는 상대 경로</a:t>
            </a:r>
            <a:r>
              <a:rPr lang="en-US" altLang="ko-KR" dirty="0"/>
              <a:t>)</a:t>
            </a:r>
            <a:r>
              <a:rPr lang="ko-KR" altLang="en-US" dirty="0"/>
              <a:t>을 설정해야 함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flush </a:t>
            </a:r>
            <a:r>
              <a:rPr lang="ko-KR" altLang="en-US" dirty="0"/>
              <a:t>속성 값</a:t>
            </a:r>
            <a:endParaRPr lang="en-US" altLang="ko-KR" dirty="0"/>
          </a:p>
          <a:p>
            <a:pPr lvl="2"/>
            <a:r>
              <a:rPr lang="ko-KR" altLang="en-US" dirty="0"/>
              <a:t>설정한 외부 파일로 제어가 이동할 때 현재 </a:t>
            </a:r>
            <a:r>
              <a:rPr lang="en-US" altLang="ko-KR" dirty="0"/>
              <a:t>JSP </a:t>
            </a:r>
            <a:r>
              <a:rPr lang="ko-KR" altLang="en-US" dirty="0"/>
              <a:t>페이지가 지금까지 출력 버퍼에 저장한 결과를 처리</a:t>
            </a:r>
            <a:r>
              <a:rPr lang="en-US" altLang="ko-KR" dirty="0"/>
              <a:t>, </a:t>
            </a:r>
            <a:r>
              <a:rPr lang="ko-KR" altLang="en-US" dirty="0"/>
              <a:t>기본 값은 </a:t>
            </a:r>
            <a:r>
              <a:rPr lang="en-US" altLang="ko-KR" dirty="0"/>
              <a:t>false</a:t>
            </a:r>
          </a:p>
          <a:p>
            <a:pPr lvl="2"/>
            <a:r>
              <a:rPr lang="en-US" altLang="ko-KR" dirty="0"/>
              <a:t>true </a:t>
            </a:r>
            <a:r>
              <a:rPr lang="ko-KR" altLang="en-US" dirty="0"/>
              <a:t>로 설정하면 외부 파일로 제어가 이동할 때 현재 </a:t>
            </a:r>
            <a:r>
              <a:rPr lang="en-US" altLang="ko-KR" dirty="0"/>
              <a:t>JSP </a:t>
            </a:r>
            <a:r>
              <a:rPr lang="ko-KR" altLang="en-US" dirty="0"/>
              <a:t>페이지가 지금까지 출력 버퍼에 저장된 내용을 웹 브라우저에 출력하고 출력 버퍼를 비움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316D1D6-2175-491E-B12E-4D6487A17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include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492896"/>
            <a:ext cx="7504187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420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제목 6">
            <a:extLst>
              <a:ext uri="{FF2B5EF4-FFF2-40B4-BE49-F238E27FC236}">
                <a16:creationId xmlns="" xmlns:a16="http://schemas.microsoft.com/office/drawing/2014/main" id="{09AFC266-64AC-4C9A-B735-F9668674D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include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78" y="1000977"/>
            <a:ext cx="5309369" cy="280831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56" y="3426920"/>
            <a:ext cx="5404751" cy="290570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232" y="2919388"/>
            <a:ext cx="2053084" cy="99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422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include </a:t>
            </a:r>
            <a:r>
              <a:rPr lang="ko-KR" altLang="en-US" dirty="0"/>
              <a:t>액션 태그의 처리 과정 </a:t>
            </a:r>
          </a:p>
        </p:txBody>
      </p:sp>
      <p:sp>
        <p:nvSpPr>
          <p:cNvPr id="5" name="제목 4">
            <a:extLst>
              <a:ext uri="{FF2B5EF4-FFF2-40B4-BE49-F238E27FC236}">
                <a16:creationId xmlns="" xmlns:a16="http://schemas.microsoft.com/office/drawing/2014/main" id="{B3E1AED8-AEC3-4E87-9F18-40875D487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include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CEB0DBB7-7945-4913-8AE4-BA7C419A5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916832"/>
            <a:ext cx="8064896" cy="243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779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="" xmlns:a16="http://schemas.microsoft.com/office/drawing/2014/main" id="{AC64949A-07BB-4E1F-948F-4E482DDA1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include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916832"/>
            <a:ext cx="774382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379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A09B3E70-4573-4848-BD84-D95B08DC6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include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16991"/>
            <a:ext cx="8201025" cy="533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41" y="1853593"/>
            <a:ext cx="8277225" cy="4191000"/>
          </a:xfrm>
          <a:prstGeom prst="rect">
            <a:avLst/>
          </a:prstGeom>
        </p:spPr>
      </p:pic>
      <p:pic>
        <p:nvPicPr>
          <p:cNvPr id="8" name="내용 개체 틀 7"/>
          <p:cNvPicPr>
            <a:picLocks noGrp="1" noChangeAspect="1"/>
          </p:cNvPicPr>
          <p:nvPr>
            <p:ph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847" y="2492896"/>
            <a:ext cx="2552594" cy="1800200"/>
          </a:xfrm>
        </p:spPr>
      </p:pic>
    </p:spTree>
    <p:extLst>
      <p:ext uri="{BB962C8B-B14F-4D97-AF65-F5344CB8AC3E}">
        <p14:creationId xmlns:p14="http://schemas.microsoft.com/office/powerpoint/2010/main" val="3445122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="" xmlns:a16="http://schemas.microsoft.com/office/drawing/2014/main" id="{BBB90B0F-A850-44B3-B941-71AD64378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include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" y="1700808"/>
            <a:ext cx="829627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463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/>
              <a:t>param</a:t>
            </a:r>
            <a:r>
              <a:rPr lang="en-US" altLang="ko-KR" dirty="0"/>
              <a:t> </a:t>
            </a:r>
            <a:r>
              <a:rPr lang="ko-KR" altLang="en-US" dirty="0"/>
              <a:t>액션 태그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페이지에서 다른 페이지에 정보를 전달하는 태그</a:t>
            </a:r>
            <a:endParaRPr lang="en-US" altLang="ko-KR" dirty="0"/>
          </a:p>
          <a:p>
            <a:pPr lvl="1"/>
            <a:r>
              <a:rPr lang="ko-KR" altLang="en-US" dirty="0"/>
              <a:t>이 태그는 단독으로 사용되지 못하며 </a:t>
            </a:r>
            <a:r>
              <a:rPr lang="en-US" altLang="ko-KR" dirty="0"/>
              <a:t>&lt;</a:t>
            </a:r>
            <a:r>
              <a:rPr lang="en-US" altLang="ko-KR" dirty="0" err="1"/>
              <a:t>jsp:forward</a:t>
            </a:r>
            <a:r>
              <a:rPr lang="en-US" altLang="ko-KR" dirty="0"/>
              <a:t>&gt;</a:t>
            </a:r>
            <a:r>
              <a:rPr lang="ko-KR" altLang="en-US" dirty="0"/>
              <a:t>나 </a:t>
            </a:r>
            <a:r>
              <a:rPr lang="en-US" altLang="ko-KR" dirty="0"/>
              <a:t>&lt;</a:t>
            </a:r>
            <a:r>
              <a:rPr lang="en-US" altLang="ko-KR" dirty="0" err="1"/>
              <a:t>jsp:include</a:t>
            </a:r>
            <a:r>
              <a:rPr lang="en-US" altLang="ko-KR" dirty="0"/>
              <a:t>&gt; </a:t>
            </a:r>
            <a:r>
              <a:rPr lang="ko-KR" altLang="en-US" dirty="0"/>
              <a:t>태그의 내부에 사용</a:t>
            </a:r>
            <a:endParaRPr lang="en-US" altLang="ko-KR" dirty="0"/>
          </a:p>
          <a:p>
            <a:pPr lvl="1"/>
            <a:r>
              <a:rPr lang="ko-KR" altLang="en-US" dirty="0"/>
              <a:t>다른 페이지에 여러 개의 정보를 전송해야 할 때는 다중의 </a:t>
            </a:r>
            <a:r>
              <a:rPr lang="en-US" altLang="ko-KR" dirty="0" err="1"/>
              <a:t>param</a:t>
            </a:r>
            <a:r>
              <a:rPr lang="en-US" altLang="ko-KR" dirty="0"/>
              <a:t> </a:t>
            </a:r>
            <a:r>
              <a:rPr lang="ko-KR" altLang="en-US" dirty="0"/>
              <a:t>액션 태그를 사용</a:t>
            </a:r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7D12EAC-22A8-4684-AE25-3A62CEAC4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param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57" y="3429000"/>
            <a:ext cx="8220075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675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제목 8">
            <a:extLst>
              <a:ext uri="{FF2B5EF4-FFF2-40B4-BE49-F238E27FC236}">
                <a16:creationId xmlns="" xmlns:a16="http://schemas.microsoft.com/office/drawing/2014/main" id="{3C65BA2D-5FD5-4C2B-BFD1-F5096CBC3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param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323642" y="931818"/>
            <a:ext cx="5736637" cy="3528392"/>
            <a:chOff x="347531" y="1196752"/>
            <a:chExt cx="8248650" cy="488932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7531" y="1196752"/>
              <a:ext cx="8248650" cy="348615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7056" y="4581128"/>
              <a:ext cx="8239125" cy="1504950"/>
            </a:xfrm>
            <a:prstGeom prst="rect">
              <a:avLst/>
            </a:prstGeom>
          </p:spPr>
        </p:pic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8076" y="3869382"/>
            <a:ext cx="5114694" cy="256490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5320" y="3341643"/>
            <a:ext cx="245745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308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40A848F0-4F03-49E6-A5C0-2AAA7E248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param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08385"/>
            <a:ext cx="8172450" cy="5429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31" y="1791069"/>
            <a:ext cx="8305800" cy="4714875"/>
          </a:xfrm>
          <a:prstGeom prst="rect">
            <a:avLst/>
          </a:prstGeom>
        </p:spPr>
      </p:pic>
      <p:pic>
        <p:nvPicPr>
          <p:cNvPr id="8" name="내용 개체 틀 7"/>
          <p:cNvPicPr>
            <a:picLocks noGrp="1" noChangeAspect="1"/>
          </p:cNvPicPr>
          <p:nvPr>
            <p:ph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812" y="2310561"/>
            <a:ext cx="2838450" cy="1428750"/>
          </a:xfrm>
        </p:spPr>
      </p:pic>
    </p:spTree>
    <p:extLst>
      <p:ext uri="{BB962C8B-B14F-4D97-AF65-F5344CB8AC3E}">
        <p14:creationId xmlns:p14="http://schemas.microsoft.com/office/powerpoint/2010/main" val="816714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="" xmlns:a16="http://schemas.microsoft.com/office/drawing/2014/main" id="{A129B54F-4081-405A-9F19-58CABD41C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param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31" y="1268760"/>
            <a:ext cx="826770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117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내용 개체 틀 27"/>
          <p:cNvSpPr>
            <a:spLocks noGrp="1"/>
          </p:cNvSpPr>
          <p:nvPr>
            <p:ph sz="quarter" idx="10"/>
          </p:nvPr>
        </p:nvSpPr>
        <p:spPr>
          <a:xfrm>
            <a:off x="263436" y="1016726"/>
            <a:ext cx="8568000" cy="5580625"/>
          </a:xfrm>
        </p:spPr>
        <p:txBody>
          <a:bodyPr/>
          <a:lstStyle/>
          <a:p>
            <a:endParaRPr lang="en-US" altLang="ko-KR" dirty="0"/>
          </a:p>
        </p:txBody>
      </p:sp>
      <p:sp>
        <p:nvSpPr>
          <p:cNvPr id="3" name="Rectangle 3">
            <a:extLst>
              <a:ext uri="{FF2B5EF4-FFF2-40B4-BE49-F238E27FC236}">
                <a16:creationId xmlns="" xmlns:a16="http://schemas.microsoft.com/office/drawing/2014/main" id="{15179EC9-C880-4310-8BB5-61D6DEA36D93}"/>
              </a:ext>
            </a:extLst>
          </p:cNvPr>
          <p:cNvSpPr/>
          <p:nvPr/>
        </p:nvSpPr>
        <p:spPr>
          <a:xfrm>
            <a:off x="1087060" y="1125017"/>
            <a:ext cx="7085340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" name="TextBox 12">
            <a:extLst>
              <a:ext uri="{FF2B5EF4-FFF2-40B4-BE49-F238E27FC236}">
                <a16:creationId xmlns="" xmlns:a16="http://schemas.microsoft.com/office/drawing/2014/main" id="{0C793EB3-440C-4247-96D7-06FEFF4152E4}"/>
              </a:ext>
            </a:extLst>
          </p:cNvPr>
          <p:cNvSpPr txBox="1"/>
          <p:nvPr/>
        </p:nvSpPr>
        <p:spPr bwMode="auto">
          <a:xfrm>
            <a:off x="1683837" y="1219842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액션 태그의 개요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5174CD31-BF8A-404E-B363-1815188385BA}"/>
              </a:ext>
            </a:extLst>
          </p:cNvPr>
          <p:cNvSpPr/>
          <p:nvPr/>
        </p:nvSpPr>
        <p:spPr>
          <a:xfrm>
            <a:off x="755576" y="1094712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B635BFB-0E90-4908-8D89-928DE4D56A3C}"/>
              </a:ext>
            </a:extLst>
          </p:cNvPr>
          <p:cNvSpPr txBox="1"/>
          <p:nvPr/>
        </p:nvSpPr>
        <p:spPr>
          <a:xfrm>
            <a:off x="879457" y="1175362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7" name="Rectangle 31">
            <a:extLst>
              <a:ext uri="{FF2B5EF4-FFF2-40B4-BE49-F238E27FC236}">
                <a16:creationId xmlns="" xmlns:a16="http://schemas.microsoft.com/office/drawing/2014/main" id="{0607668C-84D6-4A78-8A81-16F0A5C1BD5E}"/>
              </a:ext>
            </a:extLst>
          </p:cNvPr>
          <p:cNvSpPr/>
          <p:nvPr/>
        </p:nvSpPr>
        <p:spPr>
          <a:xfrm>
            <a:off x="1059502" y="1773090"/>
            <a:ext cx="7116018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8" name="TextBox 12">
            <a:extLst>
              <a:ext uri="{FF2B5EF4-FFF2-40B4-BE49-F238E27FC236}">
                <a16:creationId xmlns="" xmlns:a16="http://schemas.microsoft.com/office/drawing/2014/main" id="{C0A8F129-DFB5-41CC-A1A3-36627220DCD5}"/>
              </a:ext>
            </a:extLst>
          </p:cNvPr>
          <p:cNvSpPr txBox="1"/>
          <p:nvPr/>
        </p:nvSpPr>
        <p:spPr bwMode="auto">
          <a:xfrm>
            <a:off x="1683837" y="1867915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forward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액션 태그의 기능과 사용법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Oval 33">
            <a:extLst>
              <a:ext uri="{FF2B5EF4-FFF2-40B4-BE49-F238E27FC236}">
                <a16:creationId xmlns="" xmlns:a16="http://schemas.microsoft.com/office/drawing/2014/main" id="{8EA7DCCE-EAAA-4A91-8FCD-B6647EED91CE}"/>
              </a:ext>
            </a:extLst>
          </p:cNvPr>
          <p:cNvSpPr/>
          <p:nvPr/>
        </p:nvSpPr>
        <p:spPr>
          <a:xfrm>
            <a:off x="755576" y="1742784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rgbClr val="40C4C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7853CBAF-0D9A-48E8-8B23-5E54A35CD307}"/>
              </a:ext>
            </a:extLst>
          </p:cNvPr>
          <p:cNvSpPr txBox="1"/>
          <p:nvPr/>
        </p:nvSpPr>
        <p:spPr>
          <a:xfrm>
            <a:off x="879457" y="1823435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11" name="Rectangle 36">
            <a:extLst>
              <a:ext uri="{FF2B5EF4-FFF2-40B4-BE49-F238E27FC236}">
                <a16:creationId xmlns="" xmlns:a16="http://schemas.microsoft.com/office/drawing/2014/main" id="{B0D84BDB-03E5-48FA-A8D3-DCFD39CB59D0}"/>
              </a:ext>
            </a:extLst>
          </p:cNvPr>
          <p:cNvSpPr/>
          <p:nvPr/>
        </p:nvSpPr>
        <p:spPr>
          <a:xfrm>
            <a:off x="1087060" y="2421162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="" xmlns:a16="http://schemas.microsoft.com/office/drawing/2014/main" id="{616A9CE2-7A18-4FC0-9ECA-F1EFF4FFDF86}"/>
              </a:ext>
            </a:extLst>
          </p:cNvPr>
          <p:cNvSpPr txBox="1"/>
          <p:nvPr/>
        </p:nvSpPr>
        <p:spPr bwMode="auto">
          <a:xfrm>
            <a:off x="1683837" y="2515987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include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액션 태그의 기능과 사용법</a:t>
            </a:r>
          </a:p>
        </p:txBody>
      </p:sp>
      <p:sp>
        <p:nvSpPr>
          <p:cNvPr id="13" name="Oval 38">
            <a:extLst>
              <a:ext uri="{FF2B5EF4-FFF2-40B4-BE49-F238E27FC236}">
                <a16:creationId xmlns="" xmlns:a16="http://schemas.microsoft.com/office/drawing/2014/main" id="{C4B585F2-7552-4961-8664-08AE6D46097C}"/>
              </a:ext>
            </a:extLst>
          </p:cNvPr>
          <p:cNvSpPr/>
          <p:nvPr/>
        </p:nvSpPr>
        <p:spPr>
          <a:xfrm>
            <a:off x="755576" y="2390856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F5C8F98B-CB44-4C5B-B3F9-5C6BDBB51677}"/>
              </a:ext>
            </a:extLst>
          </p:cNvPr>
          <p:cNvSpPr txBox="1"/>
          <p:nvPr/>
        </p:nvSpPr>
        <p:spPr>
          <a:xfrm>
            <a:off x="879457" y="2471508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17" name="Rectangle 36">
            <a:extLst>
              <a:ext uri="{FF2B5EF4-FFF2-40B4-BE49-F238E27FC236}">
                <a16:creationId xmlns="" xmlns:a16="http://schemas.microsoft.com/office/drawing/2014/main" id="{7ECB5E6D-DEB6-4D5E-8831-1E16B9B12D88}"/>
              </a:ext>
            </a:extLst>
          </p:cNvPr>
          <p:cNvSpPr/>
          <p:nvPr/>
        </p:nvSpPr>
        <p:spPr>
          <a:xfrm>
            <a:off x="1087060" y="3069234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8" name="TextBox 12">
            <a:extLst>
              <a:ext uri="{FF2B5EF4-FFF2-40B4-BE49-F238E27FC236}">
                <a16:creationId xmlns="" xmlns:a16="http://schemas.microsoft.com/office/drawing/2014/main" id="{B01A02FD-44FF-4B0A-997B-853D53D1FC62}"/>
              </a:ext>
            </a:extLst>
          </p:cNvPr>
          <p:cNvSpPr txBox="1"/>
          <p:nvPr/>
        </p:nvSpPr>
        <p:spPr bwMode="auto">
          <a:xfrm>
            <a:off x="1683837" y="3164059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Param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액션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태그의 기능과 사용법</a:t>
            </a:r>
          </a:p>
        </p:txBody>
      </p:sp>
      <p:sp>
        <p:nvSpPr>
          <p:cNvPr id="19" name="Oval 38">
            <a:extLst>
              <a:ext uri="{FF2B5EF4-FFF2-40B4-BE49-F238E27FC236}">
                <a16:creationId xmlns="" xmlns:a16="http://schemas.microsoft.com/office/drawing/2014/main" id="{2082DF2E-498D-4102-BA37-83963426BBCF}"/>
              </a:ext>
            </a:extLst>
          </p:cNvPr>
          <p:cNvSpPr/>
          <p:nvPr/>
        </p:nvSpPr>
        <p:spPr>
          <a:xfrm>
            <a:off x="755576" y="3038928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C28F001-B2AC-4833-B0B7-0C12D832F226}"/>
              </a:ext>
            </a:extLst>
          </p:cNvPr>
          <p:cNvSpPr txBox="1"/>
          <p:nvPr/>
        </p:nvSpPr>
        <p:spPr>
          <a:xfrm>
            <a:off x="879457" y="3119581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4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21" name="Rectangle 36">
            <a:extLst>
              <a:ext uri="{FF2B5EF4-FFF2-40B4-BE49-F238E27FC236}">
                <a16:creationId xmlns="" xmlns:a16="http://schemas.microsoft.com/office/drawing/2014/main" id="{E762FE22-35B9-49C0-BD23-162768A54A3D}"/>
              </a:ext>
            </a:extLst>
          </p:cNvPr>
          <p:cNvSpPr/>
          <p:nvPr/>
        </p:nvSpPr>
        <p:spPr>
          <a:xfrm>
            <a:off x="1087060" y="3717306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2" name="TextBox 12">
            <a:extLst>
              <a:ext uri="{FF2B5EF4-FFF2-40B4-BE49-F238E27FC236}">
                <a16:creationId xmlns="" xmlns:a16="http://schemas.microsoft.com/office/drawing/2014/main" id="{F561489B-1B5D-4CD6-9812-DB4B135851D0}"/>
              </a:ext>
            </a:extLst>
          </p:cNvPr>
          <p:cNvSpPr txBox="1"/>
          <p:nvPr/>
        </p:nvSpPr>
        <p:spPr bwMode="auto">
          <a:xfrm>
            <a:off x="1683837" y="3812131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자바빈즈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액션 태그의 기능과 사용법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Oval 38">
            <a:extLst>
              <a:ext uri="{FF2B5EF4-FFF2-40B4-BE49-F238E27FC236}">
                <a16:creationId xmlns="" xmlns:a16="http://schemas.microsoft.com/office/drawing/2014/main" id="{37E4633B-FEF2-463E-A370-99CBC1AA2B6C}"/>
              </a:ext>
            </a:extLst>
          </p:cNvPr>
          <p:cNvSpPr/>
          <p:nvPr/>
        </p:nvSpPr>
        <p:spPr>
          <a:xfrm>
            <a:off x="755576" y="3687000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2D725D7C-D471-4CCF-BF8D-8A9080BF1D24}"/>
              </a:ext>
            </a:extLst>
          </p:cNvPr>
          <p:cNvSpPr txBox="1"/>
          <p:nvPr/>
        </p:nvSpPr>
        <p:spPr>
          <a:xfrm>
            <a:off x="879457" y="3767653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5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="" xmlns:a16="http://schemas.microsoft.com/office/drawing/2014/main" id="{1686A71B-E14A-4627-953E-43ADFC222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5001708"/>
            <a:ext cx="7435882" cy="1443571"/>
          </a:xfrm>
          <a:prstGeom prst="rect">
            <a:avLst/>
          </a:prstGeom>
        </p:spPr>
      </p:pic>
      <p:sp>
        <p:nvSpPr>
          <p:cNvPr id="25" name="Rectangle 36">
            <a:extLst>
              <a:ext uri="{FF2B5EF4-FFF2-40B4-BE49-F238E27FC236}">
                <a16:creationId xmlns="" xmlns:a16="http://schemas.microsoft.com/office/drawing/2014/main" id="{E762FE22-35B9-49C0-BD23-162768A54A3D}"/>
              </a:ext>
            </a:extLst>
          </p:cNvPr>
          <p:cNvSpPr/>
          <p:nvPr/>
        </p:nvSpPr>
        <p:spPr>
          <a:xfrm>
            <a:off x="1087060" y="4375572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7" name="TextBox 12">
            <a:extLst>
              <a:ext uri="{FF2B5EF4-FFF2-40B4-BE49-F238E27FC236}">
                <a16:creationId xmlns="" xmlns:a16="http://schemas.microsoft.com/office/drawing/2014/main" id="{F561489B-1B5D-4CD6-9812-DB4B135851D0}"/>
              </a:ext>
            </a:extLst>
          </p:cNvPr>
          <p:cNvSpPr txBox="1"/>
          <p:nvPr/>
        </p:nvSpPr>
        <p:spPr bwMode="auto">
          <a:xfrm>
            <a:off x="1683837" y="4470397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 쇼핑몰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상품 목록 표시하기</a:t>
            </a:r>
          </a:p>
        </p:txBody>
      </p:sp>
      <p:sp>
        <p:nvSpPr>
          <p:cNvPr id="28" name="Oval 38">
            <a:extLst>
              <a:ext uri="{FF2B5EF4-FFF2-40B4-BE49-F238E27FC236}">
                <a16:creationId xmlns="" xmlns:a16="http://schemas.microsoft.com/office/drawing/2014/main" id="{37E4633B-FEF2-463E-A370-99CBC1AA2B6C}"/>
              </a:ext>
            </a:extLst>
          </p:cNvPr>
          <p:cNvSpPr/>
          <p:nvPr/>
        </p:nvSpPr>
        <p:spPr>
          <a:xfrm>
            <a:off x="755576" y="4345266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2D725D7C-D471-4CCF-BF8D-8A9080BF1D24}"/>
              </a:ext>
            </a:extLst>
          </p:cNvPr>
          <p:cNvSpPr txBox="1"/>
          <p:nvPr/>
        </p:nvSpPr>
        <p:spPr>
          <a:xfrm>
            <a:off x="879457" y="4425919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17928F"/>
                </a:solidFill>
                <a:cs typeface="Arial" pitchFamily="34" charset="0"/>
              </a:rPr>
              <a:t>6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448DF14F-D7A8-4233-AAA5-76471C3CB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param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35809"/>
            <a:ext cx="8201025" cy="523875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349449" y="1628800"/>
            <a:ext cx="8337962" cy="5153025"/>
            <a:chOff x="347531" y="1884804"/>
            <a:chExt cx="8337962" cy="515302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7531" y="1884804"/>
              <a:ext cx="8267700" cy="143827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1618" y="3323079"/>
              <a:ext cx="8143875" cy="3714750"/>
            </a:xfrm>
            <a:prstGeom prst="rect">
              <a:avLst/>
            </a:prstGeom>
          </p:spPr>
        </p:pic>
      </p:grpSp>
      <p:pic>
        <p:nvPicPr>
          <p:cNvPr id="10" name="내용 개체 틀 9"/>
          <p:cNvPicPr>
            <a:picLocks noGrp="1" noChangeAspect="1"/>
          </p:cNvPicPr>
          <p:nvPr>
            <p:ph idx="429496729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454" y="3025321"/>
            <a:ext cx="2836862" cy="1905000"/>
          </a:xfrm>
        </p:spPr>
      </p:pic>
    </p:spTree>
    <p:extLst>
      <p:ext uri="{BB962C8B-B14F-4D97-AF65-F5344CB8AC3E}">
        <p14:creationId xmlns:p14="http://schemas.microsoft.com/office/powerpoint/2010/main" val="20403908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="" xmlns:a16="http://schemas.microsoft.com/office/drawing/2014/main" id="{3A252D1E-7507-4594-8EA6-90907F092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param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54" y="1484784"/>
            <a:ext cx="828675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1220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자바빈즈</a:t>
            </a:r>
            <a:endParaRPr lang="en-US" altLang="ko-KR" dirty="0"/>
          </a:p>
          <a:p>
            <a:pPr lvl="1"/>
            <a:r>
              <a:rPr lang="ko-KR" altLang="en-US" dirty="0"/>
              <a:t>동적 콘텐츠 개발을 위해 자바 코드를 사용하여 자바 클래스로 로직을 작성하는 방법</a:t>
            </a:r>
            <a:endParaRPr lang="en-US" altLang="ko-KR" dirty="0"/>
          </a:p>
          <a:p>
            <a:pPr lvl="1"/>
            <a:r>
              <a:rPr lang="en-US" altLang="ko-KR" dirty="0"/>
              <a:t>JSP </a:t>
            </a:r>
            <a:r>
              <a:rPr lang="ko-KR" altLang="en-US" dirty="0"/>
              <a:t>페이지에서 화면을 표현하기 위한 계산식이나 자료의 처리를 담당하는 자바코드를 따로 분리하여 작성하는 것</a:t>
            </a:r>
            <a:endParaRPr lang="en-US" altLang="ko-KR" dirty="0"/>
          </a:p>
          <a:p>
            <a:pPr lvl="1"/>
            <a:r>
              <a:rPr lang="en-US" altLang="ko-KR" dirty="0"/>
              <a:t>JSP </a:t>
            </a:r>
            <a:r>
              <a:rPr lang="ko-KR" altLang="en-US" dirty="0"/>
              <a:t>페이지가 </a:t>
            </a:r>
            <a:r>
              <a:rPr lang="en-US" altLang="ko-KR" dirty="0"/>
              <a:t>HTML</a:t>
            </a:r>
            <a:r>
              <a:rPr lang="ko-KR" altLang="en-US" dirty="0"/>
              <a:t>과 같이 쉽고 간단한 코드만으로 구성</a:t>
            </a:r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46430EC-F2DD-4A94-828C-08A09DC81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자바빈즈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8E34C2BF-A8E0-426D-950D-301A27A60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573016"/>
            <a:ext cx="7560840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696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자바빈즈를</a:t>
            </a:r>
            <a:r>
              <a:rPr lang="ko-KR" altLang="en-US" dirty="0"/>
              <a:t> 작성할 때는 다음 규칙을 따라야 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❶ 자바 클래스는 </a:t>
            </a:r>
            <a:r>
              <a:rPr lang="en-US" altLang="ko-KR" dirty="0" err="1"/>
              <a:t>java.io.Serializable</a:t>
            </a:r>
            <a:r>
              <a:rPr lang="en-US" altLang="ko-KR" dirty="0"/>
              <a:t> </a:t>
            </a:r>
            <a:r>
              <a:rPr lang="ko-KR" altLang="en-US" dirty="0"/>
              <a:t>인터페이스를 구현해야 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❷ 인수가 없는 기본 생성자가 있어야 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❸ 모든 멤버 변수인 프로퍼티는 </a:t>
            </a:r>
            <a:r>
              <a:rPr lang="en-US" altLang="ko-KR" dirty="0"/>
              <a:t>private </a:t>
            </a:r>
            <a:r>
              <a:rPr lang="ko-KR" altLang="en-US" dirty="0"/>
              <a:t>접근 지정자로 설정해야 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❹ 모든 멤버 변수인 프로퍼티는 </a:t>
            </a:r>
            <a:r>
              <a:rPr lang="en-US" altLang="ko-KR" dirty="0"/>
              <a:t>getter/setter( ) </a:t>
            </a:r>
            <a:r>
              <a:rPr lang="ko-KR" altLang="en-US" dirty="0"/>
              <a:t>메소드가 존재해야 합니다</a:t>
            </a:r>
            <a:r>
              <a:rPr lang="en-US" altLang="ko-KR" dirty="0"/>
              <a:t>. </a:t>
            </a:r>
          </a:p>
          <a:p>
            <a:pPr lvl="2"/>
            <a:r>
              <a:rPr lang="en-US" altLang="ko-KR" dirty="0"/>
              <a:t>getter( ) </a:t>
            </a:r>
            <a:r>
              <a:rPr lang="ko-KR" altLang="en-US" dirty="0"/>
              <a:t>메소드는 멤버 변수에 저장된 값을 가져올 수 있는 메소드이고</a:t>
            </a:r>
            <a:r>
              <a:rPr lang="en-US" altLang="ko-KR" dirty="0"/>
              <a:t>, </a:t>
            </a:r>
          </a:p>
          <a:p>
            <a:pPr lvl="2"/>
            <a:r>
              <a:rPr lang="en-US" altLang="ko-KR" dirty="0"/>
              <a:t>setter( ) </a:t>
            </a:r>
            <a:r>
              <a:rPr lang="ko-KR" altLang="en-US" dirty="0"/>
              <a:t>메소드는 멤버 변수에 값을 저 장할 수 있는 메소드입니다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A5A1777-65D8-4B5A-81B7-2493F619C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자바빈즈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</p:spTree>
    <p:extLst>
      <p:ext uri="{BB962C8B-B14F-4D97-AF65-F5344CB8AC3E}">
        <p14:creationId xmlns:p14="http://schemas.microsoft.com/office/powerpoint/2010/main" val="36229950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="" xmlns:a16="http://schemas.microsoft.com/office/drawing/2014/main" id="{4D25C874-DE28-4853-906E-9856F68A5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자바빈즈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18" y="931818"/>
            <a:ext cx="8220563" cy="559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6800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/>
              <a:t>useBean</a:t>
            </a:r>
            <a:r>
              <a:rPr lang="en-US" altLang="ko-KR" dirty="0"/>
              <a:t> </a:t>
            </a:r>
            <a:r>
              <a:rPr lang="ko-KR" altLang="en-US" dirty="0"/>
              <a:t>액션 태그</a:t>
            </a:r>
            <a:endParaRPr lang="en-US" altLang="ko-KR" dirty="0"/>
          </a:p>
          <a:p>
            <a:pPr lvl="1"/>
            <a:r>
              <a:rPr lang="en-US" altLang="ko-KR" dirty="0"/>
              <a:t>JSP </a:t>
            </a:r>
            <a:r>
              <a:rPr lang="ko-KR" altLang="en-US" dirty="0"/>
              <a:t>페이지에서 </a:t>
            </a:r>
            <a:r>
              <a:rPr lang="ko-KR" altLang="en-US" dirty="0" err="1"/>
              <a:t>자바빈즈를</a:t>
            </a:r>
            <a:r>
              <a:rPr lang="ko-KR" altLang="en-US" dirty="0"/>
              <a:t> 사용하기 위해 실제 자바 클래스를 선언하고 초기화하는 태그</a:t>
            </a:r>
            <a:endParaRPr lang="en-US" altLang="ko-KR" dirty="0"/>
          </a:p>
          <a:p>
            <a:pPr lvl="1"/>
            <a:r>
              <a:rPr lang="en-US" altLang="ko-KR" dirty="0"/>
              <a:t>id </a:t>
            </a:r>
            <a:r>
              <a:rPr lang="ko-KR" altLang="en-US" dirty="0"/>
              <a:t>속성과 </a:t>
            </a:r>
            <a:r>
              <a:rPr lang="en-US" altLang="ko-KR" dirty="0"/>
              <a:t>scope </a:t>
            </a:r>
            <a:r>
              <a:rPr lang="ko-KR" altLang="en-US" dirty="0"/>
              <a:t>속성을 바탕으로 </a:t>
            </a:r>
            <a:r>
              <a:rPr lang="ko-KR" altLang="en-US" dirty="0" err="1"/>
              <a:t>자바빈즈의</a:t>
            </a:r>
            <a:r>
              <a:rPr lang="ko-KR" altLang="en-US" dirty="0"/>
              <a:t> 객체를 검색하고</a:t>
            </a:r>
            <a:r>
              <a:rPr lang="en-US" altLang="ko-KR" dirty="0"/>
              <a:t>, </a:t>
            </a:r>
            <a:r>
              <a:rPr lang="ko-KR" altLang="en-US" dirty="0"/>
              <a:t>객체가 발견되지 않으면 빈 객체를 생성</a:t>
            </a:r>
          </a:p>
        </p:txBody>
      </p:sp>
      <p:sp>
        <p:nvSpPr>
          <p:cNvPr id="6" name="제목 5">
            <a:extLst>
              <a:ext uri="{FF2B5EF4-FFF2-40B4-BE49-F238E27FC236}">
                <a16:creationId xmlns="" xmlns:a16="http://schemas.microsoft.com/office/drawing/2014/main" id="{CCAA6F89-D220-4C52-BD3F-B20346390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자바빈즈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924944"/>
            <a:ext cx="7488832" cy="100811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951" y="4140926"/>
            <a:ext cx="7646481" cy="209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9674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6BE92507-2410-4531-8031-7834226F1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자바빈즈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606" y="1556792"/>
            <a:ext cx="8286750" cy="11334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81" y="3068960"/>
            <a:ext cx="83058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8314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488E2314-B84C-4EB2-A5EC-CC9171B16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자바빈즈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06" y="916276"/>
            <a:ext cx="8201025" cy="5429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86" y="1863297"/>
            <a:ext cx="8277225" cy="4800600"/>
          </a:xfrm>
          <a:prstGeom prst="rect">
            <a:avLst/>
          </a:prstGeom>
        </p:spPr>
      </p:pic>
      <p:pic>
        <p:nvPicPr>
          <p:cNvPr id="8" name="내용 개체 틀 7"/>
          <p:cNvPicPr>
            <a:picLocks noGrp="1" noChangeAspect="1"/>
          </p:cNvPicPr>
          <p:nvPr>
            <p:ph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306" y="2421504"/>
            <a:ext cx="2933700" cy="1428750"/>
          </a:xfrm>
        </p:spPr>
      </p:pic>
    </p:spTree>
    <p:extLst>
      <p:ext uri="{BB962C8B-B14F-4D97-AF65-F5344CB8AC3E}">
        <p14:creationId xmlns:p14="http://schemas.microsoft.com/office/powerpoint/2010/main" val="20371480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="" xmlns:a16="http://schemas.microsoft.com/office/drawing/2014/main" id="{B93E4251-9AD2-4580-98F8-E34F45401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자바빈즈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31818"/>
            <a:ext cx="8220075" cy="5238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56" y="1896248"/>
            <a:ext cx="823912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079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54F1C281-6E75-4D6B-BB4C-829FE7F5E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자바빈즈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" y="1407979"/>
            <a:ext cx="8296275" cy="4810125"/>
          </a:xfrm>
          <a:prstGeom prst="rect">
            <a:avLst/>
          </a:prstGeom>
        </p:spPr>
      </p:pic>
      <p:pic>
        <p:nvPicPr>
          <p:cNvPr id="8" name="내용 개체 틀 7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576" y="1988840"/>
            <a:ext cx="2933700" cy="1143000"/>
          </a:xfrm>
        </p:spPr>
      </p:pic>
    </p:spTree>
    <p:extLst>
      <p:ext uri="{BB962C8B-B14F-4D97-AF65-F5344CB8AC3E}">
        <p14:creationId xmlns:p14="http://schemas.microsoft.com/office/powerpoint/2010/main" val="3589024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액션 태그</a:t>
            </a:r>
            <a:endParaRPr lang="en-US" altLang="ko-KR" dirty="0"/>
          </a:p>
          <a:p>
            <a:pPr lvl="1"/>
            <a:r>
              <a:rPr lang="ko-KR" altLang="en-US" dirty="0"/>
              <a:t>서버나 클라이언트에게 어떤 행동을 하도록 명령하는 태그</a:t>
            </a:r>
            <a:endParaRPr lang="en-US" altLang="ko-KR" dirty="0"/>
          </a:p>
          <a:p>
            <a:pPr lvl="1"/>
            <a:r>
              <a:rPr lang="en-US" altLang="ko-KR" dirty="0"/>
              <a:t>JSP </a:t>
            </a:r>
            <a:r>
              <a:rPr lang="ko-KR" altLang="en-US" dirty="0"/>
              <a:t>페이지에서 페이지와 페이지 사이를 제어하거나</a:t>
            </a:r>
            <a:r>
              <a:rPr lang="en-US" altLang="ko-KR" dirty="0"/>
              <a:t>, </a:t>
            </a:r>
          </a:p>
          <a:p>
            <a:pPr lvl="1"/>
            <a:r>
              <a:rPr lang="ko-KR" altLang="en-US" dirty="0"/>
              <a:t>다른 페이지의 실행 결과 내용을 현재 페이지에 포함하거나</a:t>
            </a:r>
            <a:r>
              <a:rPr lang="en-US" altLang="ko-KR" dirty="0"/>
              <a:t>, </a:t>
            </a:r>
          </a:p>
          <a:p>
            <a:pPr lvl="1"/>
            <a:r>
              <a:rPr lang="ko-KR" altLang="en-US" dirty="0"/>
              <a:t>자바 </a:t>
            </a:r>
            <a:r>
              <a:rPr lang="ko-KR" altLang="en-US" dirty="0" err="1"/>
              <a:t>빈즈</a:t>
            </a:r>
            <a:r>
              <a:rPr lang="en-US" altLang="ko-KR" dirty="0"/>
              <a:t>(JavaBeans) </a:t>
            </a:r>
            <a:r>
              <a:rPr lang="ko-KR" altLang="en-US" dirty="0"/>
              <a:t>등의 다양한 기능을 제공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XML </a:t>
            </a:r>
            <a:r>
              <a:rPr lang="ko-KR" altLang="en-US" dirty="0"/>
              <a:t>형식 </a:t>
            </a:r>
            <a:r>
              <a:rPr lang="en-US" altLang="ko-KR" dirty="0"/>
              <a:t>&lt;</a:t>
            </a:r>
            <a:r>
              <a:rPr lang="en-US" altLang="ko-KR" dirty="0" err="1"/>
              <a:t>jsp</a:t>
            </a:r>
            <a:r>
              <a:rPr lang="en-US" altLang="ko-KR" dirty="0"/>
              <a:t>: … /&gt;</a:t>
            </a:r>
            <a:r>
              <a:rPr lang="ko-KR" altLang="en-US" dirty="0"/>
              <a:t>를 사용</a:t>
            </a:r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CB23323-C950-4E35-BE7C-339485137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액션 태그의 개요</a:t>
            </a:r>
          </a:p>
        </p:txBody>
      </p:sp>
    </p:spTree>
    <p:extLst>
      <p:ext uri="{BB962C8B-B14F-4D97-AF65-F5344CB8AC3E}">
        <p14:creationId xmlns:p14="http://schemas.microsoft.com/office/powerpoint/2010/main" val="18260617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="" xmlns:a16="http://schemas.microsoft.com/office/drawing/2014/main" id="{C84B1CB3-D1EE-48F5-85A3-5DC0A724E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자바빈즈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08" y="903178"/>
            <a:ext cx="8191500" cy="5524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500607"/>
            <a:ext cx="6943725" cy="510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667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39AFED78-FF3F-4E8C-BF19-16EC63AA9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자바빈즈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56" y="1484784"/>
            <a:ext cx="7992888" cy="43924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132856"/>
            <a:ext cx="2933333" cy="1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3016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C677E22B-26AE-4A5F-8710-0E3D3E0A2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자바빈즈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31818"/>
            <a:ext cx="8201025" cy="523875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409574" y="1631041"/>
            <a:ext cx="8324850" cy="5026499"/>
            <a:chOff x="501133" y="1402924"/>
            <a:chExt cx="8324850" cy="5612415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1133" y="1402924"/>
              <a:ext cx="8324850" cy="2047875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5420" y="3414889"/>
              <a:ext cx="8296275" cy="3600450"/>
            </a:xfrm>
            <a:prstGeom prst="rect">
              <a:avLst/>
            </a:prstGeom>
          </p:spPr>
        </p:pic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378" y="4437112"/>
            <a:ext cx="2933333" cy="2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5517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/>
              <a:t>setProperty</a:t>
            </a:r>
            <a:r>
              <a:rPr lang="en-US" altLang="ko-KR" dirty="0"/>
              <a:t> </a:t>
            </a:r>
            <a:r>
              <a:rPr lang="ko-KR" altLang="en-US" dirty="0"/>
              <a:t>액션 태그</a:t>
            </a:r>
            <a:endParaRPr lang="en-US" altLang="ko-KR" dirty="0"/>
          </a:p>
          <a:p>
            <a:pPr lvl="1"/>
            <a:r>
              <a:rPr lang="ko-KR" altLang="en-US" dirty="0"/>
              <a:t>프로퍼티의 값 저장하기</a:t>
            </a:r>
            <a:endParaRPr lang="en-US" altLang="ko-KR" dirty="0"/>
          </a:p>
          <a:p>
            <a:pPr lvl="1"/>
            <a:r>
              <a:rPr lang="en-US" altLang="ko-KR" dirty="0" err="1"/>
              <a:t>useBean</a:t>
            </a:r>
            <a:r>
              <a:rPr lang="en-US" altLang="ko-KR" dirty="0"/>
              <a:t> </a:t>
            </a:r>
            <a:r>
              <a:rPr lang="ko-KR" altLang="en-US" dirty="0"/>
              <a:t>액션 태그와 함께 </a:t>
            </a:r>
            <a:r>
              <a:rPr lang="ko-KR" altLang="en-US" dirty="0" err="1"/>
              <a:t>자바빈즈의</a:t>
            </a:r>
            <a:r>
              <a:rPr lang="ko-KR" altLang="en-US" dirty="0"/>
              <a:t> </a:t>
            </a:r>
            <a:r>
              <a:rPr lang="en-US" altLang="ko-KR" dirty="0"/>
              <a:t>setter( ) </a:t>
            </a:r>
            <a:r>
              <a:rPr lang="ko-KR" altLang="en-US" dirty="0"/>
              <a:t>메소드에 접근하여 </a:t>
            </a:r>
            <a:r>
              <a:rPr lang="ko-KR" altLang="en-US" dirty="0" err="1"/>
              <a:t>자바빈즈의</a:t>
            </a:r>
            <a:r>
              <a:rPr lang="ko-KR" altLang="en-US" dirty="0"/>
              <a:t> 멤버 변수인 프로퍼티의 값을 저장하는 태그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폼 페이지로부터 전달되는 요청 파라미터의 값을 직접 저장하거나 </a:t>
            </a:r>
            <a:r>
              <a:rPr lang="ko-KR" altLang="en-US" dirty="0" err="1"/>
              <a:t>자바빈즈의</a:t>
            </a:r>
            <a:r>
              <a:rPr lang="ko-KR" altLang="en-US" dirty="0"/>
              <a:t> 프로퍼티로 변경하여 값을 저장할 수 있습니다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또는 모든 </a:t>
            </a:r>
            <a:r>
              <a:rPr lang="ko-KR" altLang="en-US" dirty="0" err="1"/>
              <a:t>자바빈즈</a:t>
            </a:r>
            <a:r>
              <a:rPr lang="ko-KR" altLang="en-US" dirty="0"/>
              <a:t> 프로퍼티 이름과 동일하게 요청 파라미터를 설정할 수 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="" xmlns:a16="http://schemas.microsoft.com/office/drawing/2014/main" id="{154FE767-C243-4F0D-9D26-3DC7984B2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자바빈즈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708920"/>
            <a:ext cx="7632848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1042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6C905302-D4DC-48B8-B3FD-C810D504D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자바빈즈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06" y="1498902"/>
            <a:ext cx="8277225" cy="11049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43" y="2924944"/>
            <a:ext cx="821055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6024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F9AD9EFE-45FB-4E3D-A761-4E70933C2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자바빈즈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31" y="3140968"/>
            <a:ext cx="8343900" cy="10858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31" y="1988840"/>
            <a:ext cx="826770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8110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요청 파라미터 이름과 </a:t>
            </a:r>
            <a:r>
              <a:rPr lang="ko-KR" altLang="en-US" dirty="0" err="1"/>
              <a:t>자바빈즈의</a:t>
            </a:r>
            <a:r>
              <a:rPr lang="ko-KR" altLang="en-US" dirty="0"/>
              <a:t> 프로퍼티 이름이 일치하는 경우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="" xmlns:a16="http://schemas.microsoft.com/office/drawing/2014/main" id="{35C1823E-8C55-4B23-A0DD-45F7A31B8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자바빈즈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606" y="1887695"/>
            <a:ext cx="8286750" cy="16668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31" y="3933056"/>
            <a:ext cx="823912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2740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요청 파라미터 이름과 </a:t>
            </a:r>
            <a:r>
              <a:rPr lang="ko-KR" altLang="en-US" b="0" dirty="0" err="1"/>
              <a:t>자바빈즈의</a:t>
            </a:r>
            <a:r>
              <a:rPr lang="ko-KR" altLang="en-US" b="0" dirty="0"/>
              <a:t> 프로퍼티 이름이 일치하지 않는 경우</a:t>
            </a:r>
            <a:r>
              <a:rPr lang="en-US" altLang="ko-KR" b="0" dirty="0"/>
              <a:t>: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="" xmlns:a16="http://schemas.microsoft.com/office/drawing/2014/main" id="{792FFD76-9727-4ED5-8942-11AECE09C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자바빈즈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72" y="1844824"/>
            <a:ext cx="83058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0303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요청 파라미터 이름과 </a:t>
            </a:r>
            <a:r>
              <a:rPr lang="ko-KR" altLang="en-US" dirty="0" err="1"/>
              <a:t>자바빈즈의</a:t>
            </a:r>
            <a:r>
              <a:rPr lang="ko-KR" altLang="en-US" dirty="0"/>
              <a:t> 프로퍼티 이름이 모두 일치하는 경우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="" xmlns:a16="http://schemas.microsoft.com/office/drawing/2014/main" id="{A4CB4AD2-4C9C-4238-849B-2EFD2D093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자바빈즈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181" y="1700808"/>
            <a:ext cx="822960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5442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97E98F69-F82B-4CD7-AB5A-5639DCB28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자바빈즈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53" y="928121"/>
            <a:ext cx="8210550" cy="5524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52" y="1753576"/>
            <a:ext cx="8305800" cy="11620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387" y="2931630"/>
            <a:ext cx="8277225" cy="37528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171" y="2915626"/>
            <a:ext cx="2952381" cy="1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580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액션 태그의 종류</a:t>
            </a:r>
          </a:p>
        </p:txBody>
      </p:sp>
      <p:sp>
        <p:nvSpPr>
          <p:cNvPr id="5" name="제목 4">
            <a:extLst>
              <a:ext uri="{FF2B5EF4-FFF2-40B4-BE49-F238E27FC236}">
                <a16:creationId xmlns="" xmlns:a16="http://schemas.microsoft.com/office/drawing/2014/main" id="{785BA174-9544-42CF-8955-891C67FBF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액션 태그의 개요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461059"/>
            <a:ext cx="7704856" cy="492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8003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/>
              <a:t>getProperty</a:t>
            </a:r>
            <a:r>
              <a:rPr lang="en-US" altLang="ko-KR" dirty="0"/>
              <a:t> </a:t>
            </a:r>
            <a:r>
              <a:rPr lang="ko-KR" altLang="en-US" dirty="0"/>
              <a:t>액션 태그</a:t>
            </a:r>
            <a:endParaRPr lang="en-US" altLang="ko-KR" dirty="0"/>
          </a:p>
          <a:p>
            <a:pPr lvl="1"/>
            <a:r>
              <a:rPr lang="ko-KR" altLang="en-US" dirty="0"/>
              <a:t>프로퍼티의 값 가져오기</a:t>
            </a:r>
            <a:endParaRPr lang="en-US" altLang="ko-KR" dirty="0"/>
          </a:p>
          <a:p>
            <a:pPr lvl="1"/>
            <a:r>
              <a:rPr lang="en-US" altLang="ko-KR" dirty="0" err="1"/>
              <a:t>useBean</a:t>
            </a:r>
            <a:r>
              <a:rPr lang="en-US" altLang="ko-KR" dirty="0"/>
              <a:t> </a:t>
            </a:r>
            <a:r>
              <a:rPr lang="ko-KR" altLang="en-US" dirty="0"/>
              <a:t>액션 태그와 함께 </a:t>
            </a:r>
            <a:r>
              <a:rPr lang="ko-KR" altLang="en-US" dirty="0" err="1"/>
              <a:t>자바빈즈의</a:t>
            </a:r>
            <a:r>
              <a:rPr lang="ko-KR" altLang="en-US" dirty="0"/>
              <a:t> </a:t>
            </a:r>
            <a:r>
              <a:rPr lang="en-US" altLang="ko-KR" dirty="0"/>
              <a:t>getter( ) </a:t>
            </a:r>
            <a:r>
              <a:rPr lang="ko-KR" altLang="en-US" dirty="0"/>
              <a:t>메소드에 접근하여 </a:t>
            </a:r>
            <a:r>
              <a:rPr lang="ko-KR" altLang="en-US" dirty="0" err="1"/>
              <a:t>자바빈즈의</a:t>
            </a:r>
            <a:r>
              <a:rPr lang="ko-KR" altLang="en-US" dirty="0"/>
              <a:t> 멤버 변수인 프로퍼티의 값을 가져오는 태그</a:t>
            </a:r>
          </a:p>
        </p:txBody>
      </p:sp>
      <p:sp>
        <p:nvSpPr>
          <p:cNvPr id="6" name="제목 5">
            <a:extLst>
              <a:ext uri="{FF2B5EF4-FFF2-40B4-BE49-F238E27FC236}">
                <a16:creationId xmlns="" xmlns:a16="http://schemas.microsoft.com/office/drawing/2014/main" id="{D8C71513-311E-4F95-AE05-8D612C312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자바빈즈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257" y="2865504"/>
            <a:ext cx="8258175" cy="6858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45" y="3901414"/>
            <a:ext cx="823912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245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6C051A2D-F354-44CC-98F7-FD508D888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자바빈즈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641" y="1772816"/>
            <a:ext cx="8277225" cy="10858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68" y="3236779"/>
            <a:ext cx="82772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8286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7F98B1D8-CB0C-4AAC-8D09-C306284A6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자바빈즈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26971"/>
            <a:ext cx="8191500" cy="5143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37" y="2204864"/>
            <a:ext cx="8315325" cy="41338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507" y="2714367"/>
            <a:ext cx="3104762" cy="1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231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105D22FD-8AD1-4DAC-B5FE-DEF4457E5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자바빈즈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31818"/>
            <a:ext cx="8153400" cy="7905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901" y="1973322"/>
            <a:ext cx="8305800" cy="47910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041" y="2492896"/>
            <a:ext cx="3104762" cy="1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3873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78A23A3-5FA6-47E0-9052-176E75261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목록 표시하기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43" y="1765167"/>
            <a:ext cx="822007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4903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F930FB9F-9C16-4E04-9BC8-42F8EA8D8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목록 표시하기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69" y="1556792"/>
            <a:ext cx="8474075" cy="4144962"/>
          </a:xfrm>
        </p:spPr>
      </p:pic>
    </p:spTree>
    <p:extLst>
      <p:ext uri="{BB962C8B-B14F-4D97-AF65-F5344CB8AC3E}">
        <p14:creationId xmlns:p14="http://schemas.microsoft.com/office/powerpoint/2010/main" val="17853161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상품 클래스 생성하기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멤버 변수 선언하기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="" xmlns:a16="http://schemas.microsoft.com/office/drawing/2014/main" id="{56D73F12-03F5-4D56-A45F-FB6E18EE1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목록 표시하기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31818"/>
            <a:ext cx="8248650" cy="5715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12" y="2420888"/>
            <a:ext cx="8258175" cy="44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723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기본 생성자 작성하기</a:t>
            </a:r>
          </a:p>
        </p:txBody>
      </p:sp>
      <p:sp>
        <p:nvSpPr>
          <p:cNvPr id="7" name="제목 6">
            <a:extLst>
              <a:ext uri="{FF2B5EF4-FFF2-40B4-BE49-F238E27FC236}">
                <a16:creationId xmlns="" xmlns:a16="http://schemas.microsoft.com/office/drawing/2014/main" id="{BA46BCFC-414D-4EE5-BDE4-F8C5CA5D7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목록 표시하기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513915" y="1556791"/>
            <a:ext cx="8315325" cy="4944549"/>
            <a:chOff x="552120" y="1820154"/>
            <a:chExt cx="8315325" cy="564325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2120" y="1820154"/>
              <a:ext cx="8286750" cy="180022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2120" y="3501008"/>
              <a:ext cx="8315325" cy="3962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84796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모든 멤버 변수의 </a:t>
            </a:r>
            <a:r>
              <a:rPr lang="en-US" altLang="ko-KR" dirty="0"/>
              <a:t>Setter/Getter( ) </a:t>
            </a:r>
            <a:r>
              <a:rPr lang="ko-KR" altLang="en-US" dirty="0"/>
              <a:t>메소드 작성하기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7" name="제목 6">
            <a:extLst>
              <a:ext uri="{FF2B5EF4-FFF2-40B4-BE49-F238E27FC236}">
                <a16:creationId xmlns="" xmlns:a16="http://schemas.microsoft.com/office/drawing/2014/main" id="{DCA08689-DBDB-453E-85DD-D15642773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목록 표시하기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484784"/>
            <a:ext cx="6953250" cy="475252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693" y="3208630"/>
            <a:ext cx="4487361" cy="346211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88960741-D319-4BA8-A1AB-CF488047C1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3377" y="1726729"/>
            <a:ext cx="3372712" cy="148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7598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b="0" dirty="0"/>
              <a:t>[</a:t>
            </a:r>
            <a:r>
              <a:rPr lang="ko-KR" altLang="en-US" b="0" dirty="0" err="1"/>
              <a:t>자바빈즈로</a:t>
            </a:r>
            <a:r>
              <a:rPr lang="ko-KR" altLang="en-US" b="0" dirty="0"/>
              <a:t> 사용할 상품 데이터 접근 클래스 만들기</a:t>
            </a:r>
            <a:r>
              <a:rPr lang="en-US" altLang="ko-KR" b="0" dirty="0"/>
              <a:t>]</a:t>
            </a:r>
          </a:p>
          <a:p>
            <a:pPr lvl="1"/>
            <a:r>
              <a:rPr lang="ko-KR" altLang="en-US" dirty="0" err="1"/>
              <a:t>자바빈즈로</a:t>
            </a:r>
            <a:r>
              <a:rPr lang="ko-KR" altLang="en-US" dirty="0"/>
              <a:t> 사용할 클래스 만들기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멤버 변수와 기본 생성자 만들기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="" xmlns:a16="http://schemas.microsoft.com/office/drawing/2014/main" id="{0BD4A289-BEE2-43F4-ABD8-EA45B484E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목록 표시하기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59" y="2276872"/>
            <a:ext cx="833437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831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forward </a:t>
            </a:r>
            <a:r>
              <a:rPr lang="ko-KR" altLang="en-US" dirty="0"/>
              <a:t>액션 태그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페이지에서 다른 페이지로 이동하는 태그</a:t>
            </a:r>
            <a:endParaRPr lang="en-US" altLang="ko-KR" dirty="0"/>
          </a:p>
          <a:p>
            <a:pPr lvl="1"/>
            <a:r>
              <a:rPr lang="en-US" altLang="ko-KR" dirty="0"/>
              <a:t>JSP </a:t>
            </a:r>
            <a:r>
              <a:rPr lang="ko-KR" altLang="en-US" dirty="0"/>
              <a:t>컨테이너는 현재 </a:t>
            </a:r>
            <a:r>
              <a:rPr lang="en-US" altLang="ko-KR" dirty="0"/>
              <a:t>JSP </a:t>
            </a:r>
            <a:r>
              <a:rPr lang="ko-KR" altLang="en-US" dirty="0"/>
              <a:t>페이지에서 </a:t>
            </a:r>
            <a:r>
              <a:rPr lang="en-US" altLang="ko-KR" dirty="0"/>
              <a:t>forward </a:t>
            </a:r>
            <a:r>
              <a:rPr lang="ko-KR" altLang="en-US" dirty="0"/>
              <a:t>액션 태그를 만나면 </a:t>
            </a:r>
            <a:endParaRPr lang="en-US" altLang="ko-KR" dirty="0"/>
          </a:p>
          <a:p>
            <a:pPr lvl="2"/>
            <a:r>
              <a:rPr lang="ko-KR" altLang="en-US" dirty="0"/>
              <a:t>그 전까지 출력 버퍼에 저장되어 있던 내용을 모두 삭제하고</a:t>
            </a:r>
            <a:endParaRPr lang="en-US" altLang="ko-KR" dirty="0"/>
          </a:p>
          <a:p>
            <a:pPr lvl="2"/>
            <a:r>
              <a:rPr lang="en-US" altLang="ko-KR" dirty="0"/>
              <a:t>forward </a:t>
            </a:r>
            <a:r>
              <a:rPr lang="ko-KR" altLang="en-US" dirty="0"/>
              <a:t>액션 태그에 설정된 페이지로 프로그램의 제어가 이동</a:t>
            </a:r>
            <a:endParaRPr lang="en-US" altLang="ko-KR" dirty="0"/>
          </a:p>
          <a:p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page </a:t>
            </a:r>
            <a:r>
              <a:rPr lang="ko-KR" altLang="en-US" dirty="0"/>
              <a:t>속성 값</a:t>
            </a:r>
            <a:endParaRPr lang="en-US" altLang="ko-KR" dirty="0"/>
          </a:p>
          <a:p>
            <a:pPr lvl="2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페이지에서 이동할 페이지의 외부 파일명</a:t>
            </a:r>
            <a:endParaRPr lang="en-US" altLang="ko-KR" dirty="0"/>
          </a:p>
          <a:p>
            <a:pPr lvl="2"/>
            <a:r>
              <a:rPr lang="ko-KR" altLang="en-US" dirty="0"/>
              <a:t>외부 파일은 현재 </a:t>
            </a:r>
            <a:r>
              <a:rPr lang="en-US" altLang="ko-KR" dirty="0"/>
              <a:t>JSP </a:t>
            </a:r>
            <a:r>
              <a:rPr lang="ko-KR" altLang="en-US" dirty="0"/>
              <a:t>페이지와 같은 디렉터리에 있으면 파일명만 설정하고</a:t>
            </a:r>
            <a:r>
              <a:rPr lang="en-US" altLang="ko-KR" dirty="0"/>
              <a:t>, </a:t>
            </a:r>
            <a:r>
              <a:rPr lang="ko-KR" altLang="en-US" dirty="0"/>
              <a:t>그렇지 않으면 전체 </a:t>
            </a:r>
            <a:r>
              <a:rPr lang="en-US" altLang="ko-KR" dirty="0"/>
              <a:t>URL(</a:t>
            </a:r>
            <a:r>
              <a:rPr lang="ko-KR" altLang="en-US" dirty="0"/>
              <a:t>또는 상대 경로</a:t>
            </a:r>
            <a:r>
              <a:rPr lang="en-US" altLang="ko-KR" dirty="0"/>
              <a:t>)</a:t>
            </a:r>
            <a:r>
              <a:rPr lang="ko-KR" altLang="en-US" dirty="0"/>
              <a:t>을 설정해야 함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1E98E0A-3422-47AD-8976-3FA06FF9F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forward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06" y="2924944"/>
            <a:ext cx="6915150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4548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="" xmlns:a16="http://schemas.microsoft.com/office/drawing/2014/main" id="{EE48CFCA-FB89-4A78-A43E-05FE54E4F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목록 표시하기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124744"/>
            <a:ext cx="8354888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6780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상품 목록을 가져오는 메소드 만들기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="" xmlns:a16="http://schemas.microsoft.com/office/drawing/2014/main" id="{EA980E2E-F962-4817-9B4B-55FB9D57E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목록 표시하기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700808"/>
            <a:ext cx="7776864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5154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b="0" dirty="0"/>
              <a:t>[</a:t>
            </a:r>
            <a:r>
              <a:rPr lang="ko-KR" altLang="en-US" b="0" dirty="0"/>
              <a:t>상품 목록 표시하기</a:t>
            </a:r>
            <a:r>
              <a:rPr lang="en-US" altLang="ko-KR" b="0" dirty="0"/>
              <a:t>]</a:t>
            </a:r>
          </a:p>
          <a:p>
            <a:pPr lvl="1"/>
            <a:r>
              <a:rPr lang="ko-KR" altLang="en-US" dirty="0"/>
              <a:t>상품 목록 출력 웹 페이지 만들기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="" xmlns:a16="http://schemas.microsoft.com/office/drawing/2014/main" id="{46893F39-4830-4DE1-BA0C-834AA2355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목록 표시하기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916832"/>
            <a:ext cx="7848872" cy="477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6413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1851F731-07AB-4589-ABE2-9427F46FA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목록 표시하기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113171"/>
            <a:ext cx="7968885" cy="555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3955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제목 8">
            <a:extLst>
              <a:ext uri="{FF2B5EF4-FFF2-40B4-BE49-F238E27FC236}">
                <a16:creationId xmlns="" xmlns:a16="http://schemas.microsoft.com/office/drawing/2014/main" id="{A066A933-765D-4AD7-A5EC-5D25209D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forward </a:t>
            </a:r>
            <a:r>
              <a:rPr lang="ko-KR" altLang="en-US" dirty="0"/>
              <a:t>액션 태그의 기능과 사용법 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339362" y="952361"/>
            <a:ext cx="5748348" cy="3830355"/>
            <a:chOff x="1146456" y="1846547"/>
            <a:chExt cx="6880664" cy="383035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9120" y="4543427"/>
              <a:ext cx="6858000" cy="1133475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6456" y="1846547"/>
              <a:ext cx="6877050" cy="2828925"/>
            </a:xfrm>
            <a:prstGeom prst="rect">
              <a:avLst/>
            </a:prstGeom>
          </p:spPr>
        </p:pic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7125" y="3541668"/>
            <a:ext cx="5186536" cy="31051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8463" y="3353966"/>
            <a:ext cx="20764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852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forward </a:t>
            </a:r>
            <a:r>
              <a:rPr lang="ko-KR" altLang="en-US" dirty="0"/>
              <a:t>액션 태그의 페이지 흐름 처리 과정</a:t>
            </a:r>
          </a:p>
        </p:txBody>
      </p:sp>
      <p:sp>
        <p:nvSpPr>
          <p:cNvPr id="5" name="제목 4">
            <a:extLst>
              <a:ext uri="{FF2B5EF4-FFF2-40B4-BE49-F238E27FC236}">
                <a16:creationId xmlns="" xmlns:a16="http://schemas.microsoft.com/office/drawing/2014/main" id="{66EC46A8-398B-4DA8-9B6D-F2804B05F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forward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4E336E3D-227F-4BF0-924D-7C73A43AA3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916832"/>
            <a:ext cx="7560840" cy="314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326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제목 6">
            <a:extLst>
              <a:ext uri="{FF2B5EF4-FFF2-40B4-BE49-F238E27FC236}">
                <a16:creationId xmlns="" xmlns:a16="http://schemas.microsoft.com/office/drawing/2014/main" id="{8C711663-AAD9-44AD-965A-716188C64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forward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31818"/>
            <a:ext cx="8201025" cy="4953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17" y="1916832"/>
            <a:ext cx="8391525" cy="34956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527" y="5274404"/>
            <a:ext cx="833437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877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2709E591-7EE9-4F30-8442-604221695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forward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93" y="1484784"/>
            <a:ext cx="8334375" cy="40005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2546829"/>
            <a:ext cx="2771429" cy="1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1426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17</TotalTime>
  <Words>990</Words>
  <Application>Microsoft Office PowerPoint</Application>
  <PresentationFormat>화면 슬라이드 쇼(4:3)</PresentationFormat>
  <Paragraphs>145</Paragraphs>
  <Slides>54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55" baseType="lpstr">
      <vt:lpstr>1_마스터</vt:lpstr>
      <vt:lpstr>액션 태그</vt:lpstr>
      <vt:lpstr>PowerPoint 프레젠테이션</vt:lpstr>
      <vt:lpstr>1. 액션 태그의 개요</vt:lpstr>
      <vt:lpstr>1. 액션 태그의 개요</vt:lpstr>
      <vt:lpstr>2. forward 액션 태그의 기능과 사용법 </vt:lpstr>
      <vt:lpstr>2. forward 액션 태그의 기능과 사용법 </vt:lpstr>
      <vt:lpstr>2. forward 액션 태그의 기능과 사용법 </vt:lpstr>
      <vt:lpstr>2. forward 액션 태그의 기능과 사용법 </vt:lpstr>
      <vt:lpstr>2. forward 액션 태그의 기능과 사용법 </vt:lpstr>
      <vt:lpstr>3. include 액션 태그의 기능과 사용법 </vt:lpstr>
      <vt:lpstr>3. include 액션 태그의 기능과 사용법 </vt:lpstr>
      <vt:lpstr>3. include 액션 태그의 기능과 사용법 </vt:lpstr>
      <vt:lpstr>3. include 액션 태그의 기능과 사용법 </vt:lpstr>
      <vt:lpstr>3. include 액션 태그의 기능과 사용법 </vt:lpstr>
      <vt:lpstr>3. include 액션 태그의 기능과 사용법 </vt:lpstr>
      <vt:lpstr>4. param 액션 태그의 기능과 사용법 </vt:lpstr>
      <vt:lpstr>4. param 액션 태그의 기능과 사용법 </vt:lpstr>
      <vt:lpstr>4. param 액션 태그의 기능과 사용법 </vt:lpstr>
      <vt:lpstr>4. param 액션 태그의 기능과 사용법 </vt:lpstr>
      <vt:lpstr>4. param 액션 태그의 기능과 사용법 </vt:lpstr>
      <vt:lpstr>4. param 액션 태그의 기능과 사용법 </vt:lpstr>
      <vt:lpstr>5. 자바빈즈 액션 태그의 기능과 사용법 </vt:lpstr>
      <vt:lpstr>5. 자바빈즈 액션 태그의 기능과 사용법 </vt:lpstr>
      <vt:lpstr>5. 자바빈즈 액션 태그의 기능과 사용법 </vt:lpstr>
      <vt:lpstr>5. 자바빈즈 액션 태그의 기능과 사용법 </vt:lpstr>
      <vt:lpstr>5. 자바빈즈 액션 태그의 기능과 사용법 </vt:lpstr>
      <vt:lpstr>5. 자바빈즈 액션 태그의 기능과 사용법 </vt:lpstr>
      <vt:lpstr>5. 자바빈즈 액션 태그의 기능과 사용법 </vt:lpstr>
      <vt:lpstr>5. 자바빈즈 액션 태그의 기능과 사용법 </vt:lpstr>
      <vt:lpstr>5. 자바빈즈 액션 태그의 기능과 사용법 </vt:lpstr>
      <vt:lpstr>5. 자바빈즈 액션 태그의 기능과 사용법 </vt:lpstr>
      <vt:lpstr>5. 자바빈즈 액션 태그의 기능과 사용법 </vt:lpstr>
      <vt:lpstr>5. 자바빈즈 액션 태그의 기능과 사용법 </vt:lpstr>
      <vt:lpstr>5. 자바빈즈 액션 태그의 기능과 사용법 </vt:lpstr>
      <vt:lpstr>5. 자바빈즈 액션 태그의 기능과 사용법 </vt:lpstr>
      <vt:lpstr>5. 자바빈즈 액션 태그의 기능과 사용법 </vt:lpstr>
      <vt:lpstr>5. 자바빈즈 액션 태그의 기능과 사용법 </vt:lpstr>
      <vt:lpstr>5. 자바빈즈 액션 태그의 기능과 사용법 </vt:lpstr>
      <vt:lpstr>5. 자바빈즈 액션 태그의 기능과 사용법 </vt:lpstr>
      <vt:lpstr>5. 자바빈즈 액션 태그의 기능과 사용법 </vt:lpstr>
      <vt:lpstr>5. 자바빈즈 액션 태그의 기능과 사용법 </vt:lpstr>
      <vt:lpstr>5. 자바빈즈 액션 태그의 기능과 사용법 </vt:lpstr>
      <vt:lpstr>5. 자바빈즈 액션 태그의 기능과 사용법 </vt:lpstr>
      <vt:lpstr>6. [웹 쇼핑몰] 상품 목록 표시하기</vt:lpstr>
      <vt:lpstr>6. [웹 쇼핑몰] 상품 목록 표시하기</vt:lpstr>
      <vt:lpstr>6. [웹 쇼핑몰] 상품 목록 표시하기</vt:lpstr>
      <vt:lpstr>6. [웹 쇼핑몰] 상품 목록 표시하기</vt:lpstr>
      <vt:lpstr>6. [웹 쇼핑몰] 상품 목록 표시하기</vt:lpstr>
      <vt:lpstr>6. [웹 쇼핑몰] 상품 목록 표시하기</vt:lpstr>
      <vt:lpstr>6. [웹 쇼핑몰] 상품 목록 표시하기</vt:lpstr>
      <vt:lpstr>6. [웹 쇼핑몰] 상품 목록 표시하기</vt:lpstr>
      <vt:lpstr>6. [웹 쇼핑몰] 상품 목록 표시하기</vt:lpstr>
      <vt:lpstr>6. [웹 쇼핑몰] 상품 목록 표시하기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Kang Eun Hee</cp:lastModifiedBy>
  <cp:revision>274</cp:revision>
  <dcterms:created xsi:type="dcterms:W3CDTF">2011-01-05T15:14:06Z</dcterms:created>
  <dcterms:modified xsi:type="dcterms:W3CDTF">2018-11-20T08:02:56Z</dcterms:modified>
</cp:coreProperties>
</file>